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7"/>
  </p:notesMasterIdLst>
  <p:handoutMasterIdLst>
    <p:handoutMasterId r:id="rId58"/>
  </p:handoutMasterIdLst>
  <p:sldIdLst>
    <p:sldId id="485" r:id="rId2"/>
    <p:sldId id="624" r:id="rId3"/>
    <p:sldId id="620" r:id="rId4"/>
    <p:sldId id="625" r:id="rId5"/>
    <p:sldId id="650" r:id="rId6"/>
    <p:sldId id="619" r:id="rId7"/>
    <p:sldId id="627" r:id="rId8"/>
    <p:sldId id="651" r:id="rId9"/>
    <p:sldId id="673" r:id="rId10"/>
    <p:sldId id="656" r:id="rId11"/>
    <p:sldId id="657" r:id="rId12"/>
    <p:sldId id="628" r:id="rId13"/>
    <p:sldId id="629" r:id="rId14"/>
    <p:sldId id="660" r:id="rId15"/>
    <p:sldId id="630" r:id="rId16"/>
    <p:sldId id="631" r:id="rId17"/>
    <p:sldId id="632" r:id="rId18"/>
    <p:sldId id="663" r:id="rId19"/>
    <p:sldId id="633" r:id="rId20"/>
    <p:sldId id="661" r:id="rId21"/>
    <p:sldId id="634" r:id="rId22"/>
    <p:sldId id="664" r:id="rId23"/>
    <p:sldId id="636" r:id="rId24"/>
    <p:sldId id="637" r:id="rId25"/>
    <p:sldId id="666" r:id="rId26"/>
    <p:sldId id="638" r:id="rId27"/>
    <p:sldId id="665" r:id="rId28"/>
    <p:sldId id="639" r:id="rId29"/>
    <p:sldId id="658" r:id="rId30"/>
    <p:sldId id="659" r:id="rId31"/>
    <p:sldId id="668" r:id="rId32"/>
    <p:sldId id="669" r:id="rId33"/>
    <p:sldId id="670" r:id="rId34"/>
    <p:sldId id="642" r:id="rId35"/>
    <p:sldId id="643" r:id="rId36"/>
    <p:sldId id="667" r:id="rId37"/>
    <p:sldId id="644" r:id="rId38"/>
    <p:sldId id="645" r:id="rId39"/>
    <p:sldId id="679" r:id="rId40"/>
    <p:sldId id="646" r:id="rId41"/>
    <p:sldId id="623" r:id="rId42"/>
    <p:sldId id="641" r:id="rId43"/>
    <p:sldId id="640" r:id="rId44"/>
    <p:sldId id="687" r:id="rId45"/>
    <p:sldId id="674" r:id="rId46"/>
    <p:sldId id="675" r:id="rId47"/>
    <p:sldId id="676" r:id="rId48"/>
    <p:sldId id="677" r:id="rId49"/>
    <p:sldId id="678" r:id="rId50"/>
    <p:sldId id="680" r:id="rId51"/>
    <p:sldId id="671" r:id="rId52"/>
    <p:sldId id="681" r:id="rId53"/>
    <p:sldId id="683" r:id="rId54"/>
    <p:sldId id="684" r:id="rId55"/>
    <p:sldId id="686" r:id="rId56"/>
  </p:sldIdLst>
  <p:sldSz cx="9144000" cy="6858000" type="screen4x3"/>
  <p:notesSz cx="6805613" cy="9939338"/>
  <p:custDataLst>
    <p:tags r:id="rId59"/>
  </p:custDataLst>
  <p:defaultTex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008080"/>
    <a:srgbClr val="FF6600"/>
    <a:srgbClr val="00CC66"/>
    <a:srgbClr val="00CC99"/>
    <a:srgbClr val="FF0000"/>
    <a:srgbClr val="006600"/>
    <a:srgbClr val="FF33CC"/>
    <a:srgbClr val="99FF33"/>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96" autoAdjust="0"/>
    <p:restoredTop sz="90366" autoAdjust="0"/>
  </p:normalViewPr>
  <p:slideViewPr>
    <p:cSldViewPr snapToGrid="0">
      <p:cViewPr varScale="1">
        <p:scale>
          <a:sx n="45" d="100"/>
          <a:sy n="45" d="100"/>
        </p:scale>
        <p:origin x="-1296" y="-77"/>
      </p:cViewPr>
      <p:guideLst>
        <p:guide orient="horz" pos="4319"/>
        <p:guide orient="horz" pos="1383"/>
        <p:guide pos="213"/>
        <p:guide pos="5565"/>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35" d="100"/>
          <a:sy n="35" d="100"/>
        </p:scale>
        <p:origin x="-2405" y="-86"/>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9106" name="Rectangle 2"/>
          <p:cNvSpPr>
            <a:spLocks noGrp="1" noChangeArrowheads="1"/>
          </p:cNvSpPr>
          <p:nvPr>
            <p:ph type="hdr" sz="quarter"/>
          </p:nvPr>
        </p:nvSpPr>
        <p:spPr bwMode="auto">
          <a:xfrm>
            <a:off x="0" y="0"/>
            <a:ext cx="2923834" cy="527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24" tIns="45111" rIns="90224" bIns="45111" numCol="1" anchor="t" anchorCtr="0" compatLnSpc="1">
            <a:prstTxWarp prst="textNoShape">
              <a:avLst/>
            </a:prstTxWarp>
          </a:bodyPr>
          <a:lstStyle>
            <a:lvl1pPr defTabSz="900201" eaLnBrk="1" hangingPunct="1">
              <a:defRPr sz="1200"/>
            </a:lvl1pPr>
          </a:lstStyle>
          <a:p>
            <a:endParaRPr lang="en-GB"/>
          </a:p>
        </p:txBody>
      </p:sp>
      <p:sp>
        <p:nvSpPr>
          <p:cNvPr id="559107" name="Rectangle 3"/>
          <p:cNvSpPr>
            <a:spLocks noGrp="1" noChangeArrowheads="1"/>
          </p:cNvSpPr>
          <p:nvPr>
            <p:ph type="dt" sz="quarter" idx="1"/>
          </p:nvPr>
        </p:nvSpPr>
        <p:spPr bwMode="auto">
          <a:xfrm>
            <a:off x="3822110" y="0"/>
            <a:ext cx="2999630" cy="527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24" tIns="45111" rIns="90224" bIns="45111" numCol="1" anchor="t" anchorCtr="0" compatLnSpc="1">
            <a:prstTxWarp prst="textNoShape">
              <a:avLst/>
            </a:prstTxWarp>
          </a:bodyPr>
          <a:lstStyle>
            <a:lvl1pPr algn="r" defTabSz="900201" eaLnBrk="1" hangingPunct="1">
              <a:defRPr sz="1200"/>
            </a:lvl1pPr>
          </a:lstStyle>
          <a:p>
            <a:endParaRPr lang="en-GB"/>
          </a:p>
        </p:txBody>
      </p:sp>
      <p:sp>
        <p:nvSpPr>
          <p:cNvPr id="559108" name="Rectangle 4"/>
          <p:cNvSpPr>
            <a:spLocks noGrp="1" noChangeArrowheads="1"/>
          </p:cNvSpPr>
          <p:nvPr>
            <p:ph type="ftr" sz="quarter" idx="2"/>
          </p:nvPr>
        </p:nvSpPr>
        <p:spPr bwMode="auto">
          <a:xfrm>
            <a:off x="0" y="9421197"/>
            <a:ext cx="2923834" cy="52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24" tIns="45111" rIns="90224" bIns="45111" numCol="1" anchor="b" anchorCtr="0" compatLnSpc="1">
            <a:prstTxWarp prst="textNoShape">
              <a:avLst/>
            </a:prstTxWarp>
          </a:bodyPr>
          <a:lstStyle>
            <a:lvl1pPr defTabSz="900201" eaLnBrk="1" hangingPunct="1">
              <a:defRPr sz="1200"/>
            </a:lvl1pPr>
          </a:lstStyle>
          <a:p>
            <a:endParaRPr lang="en-GB"/>
          </a:p>
        </p:txBody>
      </p:sp>
      <p:sp>
        <p:nvSpPr>
          <p:cNvPr id="559109" name="Rectangle 5"/>
          <p:cNvSpPr>
            <a:spLocks noGrp="1" noChangeArrowheads="1"/>
          </p:cNvSpPr>
          <p:nvPr>
            <p:ph type="sldNum" sz="quarter" idx="3"/>
          </p:nvPr>
        </p:nvSpPr>
        <p:spPr bwMode="auto">
          <a:xfrm>
            <a:off x="3822110" y="9421197"/>
            <a:ext cx="2999630" cy="52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24" tIns="45111" rIns="90224" bIns="45111" numCol="1" anchor="b" anchorCtr="0" compatLnSpc="1">
            <a:prstTxWarp prst="textNoShape">
              <a:avLst/>
            </a:prstTxWarp>
          </a:bodyPr>
          <a:lstStyle>
            <a:lvl1pPr algn="r" defTabSz="900201" eaLnBrk="1" hangingPunct="1">
              <a:defRPr sz="1200"/>
            </a:lvl1pPr>
          </a:lstStyle>
          <a:p>
            <a:fld id="{F33E364C-5F0A-4AA0-B645-FF3EF5A0B21D}" type="slidenum">
              <a:rPr lang="en-GB"/>
              <a:pPr/>
              <a:t>‹N›</a:t>
            </a:fld>
            <a:endParaRPr lang="en-GB"/>
          </a:p>
        </p:txBody>
      </p:sp>
    </p:spTree>
    <p:extLst>
      <p:ext uri="{BB962C8B-B14F-4D97-AF65-F5344CB8AC3E}">
        <p14:creationId xmlns:p14="http://schemas.microsoft.com/office/powerpoint/2010/main" val="1057209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8024" cy="49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5" tIns="47834" rIns="95665" bIns="47834" numCol="1" anchor="t" anchorCtr="0" compatLnSpc="1">
            <a:prstTxWarp prst="textNoShape">
              <a:avLst/>
            </a:prstTxWarp>
          </a:bodyPr>
          <a:lstStyle>
            <a:lvl1pPr defTabSz="954856" eaLnBrk="1" hangingPunct="1">
              <a:defRPr sz="1300"/>
            </a:lvl1pPr>
          </a:lstStyle>
          <a:p>
            <a:endParaRPr lang="en-GB"/>
          </a:p>
        </p:txBody>
      </p:sp>
      <p:sp>
        <p:nvSpPr>
          <p:cNvPr id="6147" name="Rectangle 3"/>
          <p:cNvSpPr>
            <a:spLocks noGrp="1" noChangeArrowheads="1"/>
          </p:cNvSpPr>
          <p:nvPr>
            <p:ph type="dt" idx="1"/>
          </p:nvPr>
        </p:nvSpPr>
        <p:spPr bwMode="auto">
          <a:xfrm>
            <a:off x="3857589" y="0"/>
            <a:ext cx="2948024" cy="49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5" tIns="47834" rIns="95665" bIns="47834" numCol="1" anchor="t" anchorCtr="0" compatLnSpc="1">
            <a:prstTxWarp prst="textNoShape">
              <a:avLst/>
            </a:prstTxWarp>
          </a:bodyPr>
          <a:lstStyle>
            <a:lvl1pPr algn="r" defTabSz="954856" eaLnBrk="1" hangingPunct="1">
              <a:defRPr sz="1300"/>
            </a:lvl1pPr>
          </a:lstStyle>
          <a:p>
            <a:endParaRPr lang="en-GB"/>
          </a:p>
        </p:txBody>
      </p:sp>
      <p:sp>
        <p:nvSpPr>
          <p:cNvPr id="6148" name="Rectangle 4"/>
          <p:cNvSpPr>
            <a:spLocks noGrp="1" noRot="1" noChangeAspect="1" noChangeArrowheads="1" noTextEdit="1"/>
          </p:cNvSpPr>
          <p:nvPr>
            <p:ph type="sldImg" idx="2"/>
          </p:nvPr>
        </p:nvSpPr>
        <p:spPr bwMode="auto">
          <a:xfrm>
            <a:off x="919163" y="746125"/>
            <a:ext cx="4968875"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07954" y="4721026"/>
            <a:ext cx="4989708" cy="4472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5" tIns="47834" rIns="95665" bIns="47834" numCol="1" anchor="t" anchorCtr="0" compatLnSpc="1">
            <a:prstTxWarp prst="textNoShape">
              <a:avLst/>
            </a:prstTxWarp>
          </a:bodyPr>
          <a:lstStyle/>
          <a:p>
            <a:pPr lvl="0"/>
            <a:r>
              <a:rPr lang="en-GB" smtClean="0"/>
              <a:t>Klicken Sie, um die Formate des Vorlagentextes zu bearbeiten</a:t>
            </a:r>
          </a:p>
          <a:p>
            <a:pPr lvl="1"/>
            <a:r>
              <a:rPr lang="en-GB" smtClean="0"/>
              <a:t>Zweite Ebene</a:t>
            </a:r>
          </a:p>
          <a:p>
            <a:pPr lvl="2"/>
            <a:r>
              <a:rPr lang="en-GB" smtClean="0"/>
              <a:t>Dritte Ebene</a:t>
            </a:r>
          </a:p>
          <a:p>
            <a:pPr lvl="3"/>
            <a:r>
              <a:rPr lang="en-GB" smtClean="0"/>
              <a:t>Vierte Ebene</a:t>
            </a:r>
          </a:p>
          <a:p>
            <a:pPr lvl="4"/>
            <a:r>
              <a:rPr lang="en-GB" smtClean="0"/>
              <a:t>Fünfte Ebene</a:t>
            </a:r>
          </a:p>
        </p:txBody>
      </p:sp>
      <p:sp>
        <p:nvSpPr>
          <p:cNvPr id="6150" name="Rectangle 6"/>
          <p:cNvSpPr>
            <a:spLocks noGrp="1" noChangeArrowheads="1"/>
          </p:cNvSpPr>
          <p:nvPr>
            <p:ph type="ftr" sz="quarter" idx="4"/>
          </p:nvPr>
        </p:nvSpPr>
        <p:spPr bwMode="auto">
          <a:xfrm>
            <a:off x="0" y="9443655"/>
            <a:ext cx="2948024" cy="495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5" tIns="47834" rIns="95665" bIns="47834" numCol="1" anchor="b" anchorCtr="0" compatLnSpc="1">
            <a:prstTxWarp prst="textNoShape">
              <a:avLst/>
            </a:prstTxWarp>
          </a:bodyPr>
          <a:lstStyle>
            <a:lvl1pPr defTabSz="954856" eaLnBrk="1" hangingPunct="1">
              <a:defRPr sz="1300"/>
            </a:lvl1pPr>
          </a:lstStyle>
          <a:p>
            <a:endParaRPr lang="en-GB"/>
          </a:p>
        </p:txBody>
      </p:sp>
      <p:sp>
        <p:nvSpPr>
          <p:cNvPr id="6151" name="Rectangle 7"/>
          <p:cNvSpPr>
            <a:spLocks noGrp="1" noChangeArrowheads="1"/>
          </p:cNvSpPr>
          <p:nvPr>
            <p:ph type="sldNum" sz="quarter" idx="5"/>
          </p:nvPr>
        </p:nvSpPr>
        <p:spPr bwMode="auto">
          <a:xfrm>
            <a:off x="3857589" y="9443655"/>
            <a:ext cx="2948024" cy="495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5" tIns="47834" rIns="95665" bIns="47834" numCol="1" anchor="b" anchorCtr="0" compatLnSpc="1">
            <a:prstTxWarp prst="textNoShape">
              <a:avLst/>
            </a:prstTxWarp>
          </a:bodyPr>
          <a:lstStyle>
            <a:lvl1pPr algn="r" defTabSz="954856" eaLnBrk="1" hangingPunct="1">
              <a:defRPr sz="1300"/>
            </a:lvl1pPr>
          </a:lstStyle>
          <a:p>
            <a:fld id="{85C604D1-5C18-4C91-9C0E-2725AEF67814}" type="slidenum">
              <a:rPr lang="en-GB"/>
              <a:pPr/>
              <a:t>‹N›</a:t>
            </a:fld>
            <a:endParaRPr lang="en-GB"/>
          </a:p>
        </p:txBody>
      </p:sp>
    </p:spTree>
    <p:extLst>
      <p:ext uri="{BB962C8B-B14F-4D97-AF65-F5344CB8AC3E}">
        <p14:creationId xmlns:p14="http://schemas.microsoft.com/office/powerpoint/2010/main" val="16919695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6ADBDD-6FB9-4CD6-82B2-87552D09365F}" type="slidenum">
              <a:rPr lang="en-GB"/>
              <a:pPr/>
              <a:t>1</a:t>
            </a:fld>
            <a:endParaRPr lang="en-GB"/>
          </a:p>
        </p:txBody>
      </p:sp>
      <p:sp>
        <p:nvSpPr>
          <p:cNvPr id="734210" name="Rectangle 1026"/>
          <p:cNvSpPr>
            <a:spLocks noGrp="1" noChangeArrowheads="1"/>
          </p:cNvSpPr>
          <p:nvPr>
            <p:ph type="body" idx="1"/>
          </p:nvPr>
        </p:nvSpPr>
        <p:spPr>
          <a:xfrm>
            <a:off x="246745" y="5308146"/>
            <a:ext cx="6383084" cy="4093801"/>
          </a:xfrm>
        </p:spPr>
        <p:txBody>
          <a:bodyPr lIns="90510" tIns="45257" rIns="90510" bIns="45257"/>
          <a:lstStyle/>
          <a:p>
            <a:endParaRPr lang="en-GB"/>
          </a:p>
        </p:txBody>
      </p:sp>
      <p:sp>
        <p:nvSpPr>
          <p:cNvPr id="734211" name="Rectangle 1027"/>
          <p:cNvSpPr>
            <a:spLocks noGrp="1" noRot="1" noChangeAspect="1" noChangeArrowheads="1" noTextEdit="1"/>
          </p:cNvSpPr>
          <p:nvPr>
            <p:ph type="sldImg"/>
          </p:nvPr>
        </p:nvSpPr>
        <p:spPr>
          <a:xfrm>
            <a:off x="19050" y="0"/>
            <a:ext cx="6767513" cy="5075238"/>
          </a:xfr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9163" y="746125"/>
            <a:ext cx="4968875" cy="3727450"/>
          </a:xfrm>
        </p:spPr>
      </p:sp>
      <p:sp>
        <p:nvSpPr>
          <p:cNvPr id="3" name="Segnaposto note 2"/>
          <p:cNvSpPr>
            <a:spLocks noGrp="1"/>
          </p:cNvSpPr>
          <p:nvPr>
            <p:ph type="body" idx="1"/>
          </p:nvPr>
        </p:nvSpPr>
        <p:spPr/>
        <p:txBody>
          <a:bodyPr/>
          <a:lstStyle/>
          <a:p>
            <a:r>
              <a:rPr lang="en-US" dirty="0" smtClean="0"/>
              <a:t>Collaboration, information exchange and sharing are essential in order to make the most efficient use of research, capacity building and budgets.</a:t>
            </a:r>
            <a:endParaRPr lang="it-IT" dirty="0"/>
          </a:p>
        </p:txBody>
      </p:sp>
      <p:sp>
        <p:nvSpPr>
          <p:cNvPr id="4" name="Segnaposto numero diapositiva 3"/>
          <p:cNvSpPr>
            <a:spLocks noGrp="1"/>
          </p:cNvSpPr>
          <p:nvPr>
            <p:ph type="sldNum" sz="quarter" idx="10"/>
          </p:nvPr>
        </p:nvSpPr>
        <p:spPr/>
        <p:txBody>
          <a:bodyPr/>
          <a:lstStyle/>
          <a:p>
            <a:fld id="{85C604D1-5C18-4C91-9C0E-2725AEF67814}" type="slidenum">
              <a:rPr lang="en-GB" smtClean="0"/>
              <a:pPr/>
              <a:t>14</a:t>
            </a:fld>
            <a:endParaRPr lang="en-GB"/>
          </a:p>
        </p:txBody>
      </p:sp>
    </p:spTree>
    <p:extLst>
      <p:ext uri="{BB962C8B-B14F-4D97-AF65-F5344CB8AC3E}">
        <p14:creationId xmlns:p14="http://schemas.microsoft.com/office/powerpoint/2010/main" val="3441474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dirty="0" smtClean="0">
                <a:solidFill>
                  <a:schemeClr val="accent1"/>
                </a:solidFill>
              </a:rPr>
              <a:t>…deeper understanding of interaction between EM waves, targets and environment, and of relationship between geophysical parameters and functional variables useful for CE needs</a:t>
            </a:r>
            <a:endParaRPr lang="it-IT" dirty="0"/>
          </a:p>
        </p:txBody>
      </p:sp>
      <p:sp>
        <p:nvSpPr>
          <p:cNvPr id="4" name="Segnaposto numero diapositiva 3"/>
          <p:cNvSpPr>
            <a:spLocks noGrp="1"/>
          </p:cNvSpPr>
          <p:nvPr>
            <p:ph type="sldNum" sz="quarter" idx="10"/>
          </p:nvPr>
        </p:nvSpPr>
        <p:spPr/>
        <p:txBody>
          <a:bodyPr/>
          <a:lstStyle/>
          <a:p>
            <a:fld id="{85C604D1-5C18-4C91-9C0E-2725AEF67814}" type="slidenum">
              <a:rPr lang="en-GB" smtClean="0"/>
              <a:pPr/>
              <a:t>15</a:t>
            </a:fld>
            <a:endParaRPr lang="en-GB"/>
          </a:p>
        </p:txBody>
      </p:sp>
    </p:spTree>
    <p:extLst>
      <p:ext uri="{BB962C8B-B14F-4D97-AF65-F5344CB8AC3E}">
        <p14:creationId xmlns:p14="http://schemas.microsoft.com/office/powerpoint/2010/main" val="1339057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9163" y="746125"/>
            <a:ext cx="4968875" cy="3727450"/>
          </a:xfrm>
        </p:spPr>
      </p:sp>
      <p:sp>
        <p:nvSpPr>
          <p:cNvPr id="3" name="Segnaposto note 2"/>
          <p:cNvSpPr>
            <a:spLocks noGrp="1"/>
          </p:cNvSpPr>
          <p:nvPr>
            <p:ph type="body" idx="1"/>
          </p:nvPr>
        </p:nvSpPr>
        <p:spPr/>
        <p:txBody>
          <a:bodyPr/>
          <a:lstStyle/>
          <a:p>
            <a:r>
              <a:rPr lang="en-US" dirty="0" smtClean="0"/>
              <a:t>Let’s think, for example, to the safety of highways, roads and bridges, buildings and constructions.</a:t>
            </a:r>
          </a:p>
          <a:p>
            <a:endParaRPr lang="en-US" dirty="0" smtClean="0"/>
          </a:p>
          <a:p>
            <a:pPr defTabSz="925921">
              <a:defRPr/>
            </a:pPr>
            <a:r>
              <a:rPr lang="en-US" dirty="0"/>
              <a:t>No doubt that the results of the Action will be extended to these fields.</a:t>
            </a:r>
            <a:endParaRPr lang="it-IT" dirty="0"/>
          </a:p>
          <a:p>
            <a:endParaRPr lang="it-IT" dirty="0"/>
          </a:p>
        </p:txBody>
      </p:sp>
      <p:sp>
        <p:nvSpPr>
          <p:cNvPr id="4" name="Segnaposto numero diapositiva 3"/>
          <p:cNvSpPr>
            <a:spLocks noGrp="1"/>
          </p:cNvSpPr>
          <p:nvPr>
            <p:ph type="sldNum" sz="quarter" idx="10"/>
          </p:nvPr>
        </p:nvSpPr>
        <p:spPr/>
        <p:txBody>
          <a:bodyPr/>
          <a:lstStyle/>
          <a:p>
            <a:fld id="{85C604D1-5C18-4C91-9C0E-2725AEF67814}" type="slidenum">
              <a:rPr lang="en-GB" smtClean="0"/>
              <a:pPr/>
              <a:t>16</a:t>
            </a:fld>
            <a:endParaRPr lang="en-GB"/>
          </a:p>
        </p:txBody>
      </p:sp>
    </p:spTree>
    <p:extLst>
      <p:ext uri="{BB962C8B-B14F-4D97-AF65-F5344CB8AC3E}">
        <p14:creationId xmlns:p14="http://schemas.microsoft.com/office/powerpoint/2010/main" val="2806224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9163" y="746125"/>
            <a:ext cx="4968875" cy="3727450"/>
          </a:xfrm>
        </p:spPr>
      </p:sp>
      <p:sp>
        <p:nvSpPr>
          <p:cNvPr id="3" name="Segnaposto note 2"/>
          <p:cNvSpPr>
            <a:spLocks noGrp="1"/>
          </p:cNvSpPr>
          <p:nvPr>
            <p:ph type="body" idx="1"/>
          </p:nvPr>
        </p:nvSpPr>
        <p:spPr/>
        <p:txBody>
          <a:bodyPr/>
          <a:lstStyle/>
          <a:p>
            <a:r>
              <a:rPr lang="en-US" dirty="0" smtClean="0"/>
              <a:t>The SG will implement  the MC’s policy decisions and moreover it will contribute to the building of COST Action events (meetings, workshops, conferences, STMSs, Training Schools), to the dissemination of Action findings and to the managing of the Website. </a:t>
            </a:r>
            <a:endParaRPr lang="it-IT" dirty="0"/>
          </a:p>
        </p:txBody>
      </p:sp>
      <p:sp>
        <p:nvSpPr>
          <p:cNvPr id="4" name="Segnaposto numero diapositiva 3"/>
          <p:cNvSpPr>
            <a:spLocks noGrp="1"/>
          </p:cNvSpPr>
          <p:nvPr>
            <p:ph type="sldNum" sz="quarter" idx="10"/>
          </p:nvPr>
        </p:nvSpPr>
        <p:spPr/>
        <p:txBody>
          <a:bodyPr/>
          <a:lstStyle/>
          <a:p>
            <a:fld id="{85C604D1-5C18-4C91-9C0E-2725AEF67814}" type="slidenum">
              <a:rPr lang="en-GB" smtClean="0"/>
              <a:pPr/>
              <a:t>22</a:t>
            </a:fld>
            <a:endParaRPr lang="en-GB"/>
          </a:p>
        </p:txBody>
      </p:sp>
    </p:spTree>
    <p:extLst>
      <p:ext uri="{BB962C8B-B14F-4D97-AF65-F5344CB8AC3E}">
        <p14:creationId xmlns:p14="http://schemas.microsoft.com/office/powerpoint/2010/main" val="3788117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9163" y="746125"/>
            <a:ext cx="4968875" cy="3727450"/>
          </a:xfrm>
        </p:spPr>
      </p:sp>
      <p:sp>
        <p:nvSpPr>
          <p:cNvPr id="3" name="Segnaposto note 2"/>
          <p:cNvSpPr>
            <a:spLocks noGrp="1"/>
          </p:cNvSpPr>
          <p:nvPr>
            <p:ph type="body" idx="1"/>
          </p:nvPr>
        </p:nvSpPr>
        <p:spPr/>
        <p:txBody>
          <a:bodyPr/>
          <a:lstStyle/>
          <a:p>
            <a:pPr defTabSz="925921">
              <a:defRPr/>
            </a:pPr>
            <a:r>
              <a:rPr lang="en-US" dirty="0" smtClean="0"/>
              <a:t>The Founding Conference will see the participation of Action’s members and will also be open to external participants. This will facilitate the starting of efficient networking between participants’ labs, help Action’s community to identify themselves and their research areas, make the Action visible to the outer world and also attract new parties to participate actively to the Action.</a:t>
            </a:r>
            <a:endParaRPr lang="it-IT" dirty="0" smtClean="0"/>
          </a:p>
          <a:p>
            <a:endParaRPr lang="it-IT" dirty="0"/>
          </a:p>
        </p:txBody>
      </p:sp>
      <p:sp>
        <p:nvSpPr>
          <p:cNvPr id="4" name="Segnaposto numero diapositiva 3"/>
          <p:cNvSpPr>
            <a:spLocks noGrp="1"/>
          </p:cNvSpPr>
          <p:nvPr>
            <p:ph type="sldNum" sz="quarter" idx="10"/>
          </p:nvPr>
        </p:nvSpPr>
        <p:spPr/>
        <p:txBody>
          <a:bodyPr/>
          <a:lstStyle/>
          <a:p>
            <a:fld id="{85C604D1-5C18-4C91-9C0E-2725AEF67814}" type="slidenum">
              <a:rPr lang="en-GB" smtClean="0"/>
              <a:pPr/>
              <a:t>23</a:t>
            </a:fld>
            <a:endParaRPr lang="en-GB"/>
          </a:p>
        </p:txBody>
      </p:sp>
    </p:spTree>
    <p:extLst>
      <p:ext uri="{BB962C8B-B14F-4D97-AF65-F5344CB8AC3E}">
        <p14:creationId xmlns:p14="http://schemas.microsoft.com/office/powerpoint/2010/main" val="1429943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9163" y="746125"/>
            <a:ext cx="4968875" cy="372745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5C604D1-5C18-4C91-9C0E-2725AEF67814}" type="slidenum">
              <a:rPr lang="en-GB" smtClean="0"/>
              <a:pPr/>
              <a:t>26</a:t>
            </a:fld>
            <a:endParaRPr lang="en-GB"/>
          </a:p>
        </p:txBody>
      </p:sp>
    </p:spTree>
    <p:extLst>
      <p:ext uri="{BB962C8B-B14F-4D97-AF65-F5344CB8AC3E}">
        <p14:creationId xmlns:p14="http://schemas.microsoft.com/office/powerpoint/2010/main" val="363831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9163" y="746125"/>
            <a:ext cx="4968875" cy="3727450"/>
          </a:xfrm>
        </p:spPr>
      </p:sp>
      <p:sp>
        <p:nvSpPr>
          <p:cNvPr id="3" name="Segnaposto note 2"/>
          <p:cNvSpPr>
            <a:spLocks noGrp="1"/>
          </p:cNvSpPr>
          <p:nvPr>
            <p:ph type="body" idx="1"/>
          </p:nvPr>
        </p:nvSpPr>
        <p:spPr/>
        <p:txBody>
          <a:bodyPr/>
          <a:lstStyle/>
          <a:p>
            <a:r>
              <a:rPr lang="en-US" dirty="0"/>
              <a:t>The Action will open the way to future projects. </a:t>
            </a:r>
            <a:endParaRPr lang="it-IT" dirty="0"/>
          </a:p>
        </p:txBody>
      </p:sp>
      <p:sp>
        <p:nvSpPr>
          <p:cNvPr id="4" name="Segnaposto numero diapositiva 3"/>
          <p:cNvSpPr>
            <a:spLocks noGrp="1"/>
          </p:cNvSpPr>
          <p:nvPr>
            <p:ph type="sldNum" sz="quarter" idx="10"/>
          </p:nvPr>
        </p:nvSpPr>
        <p:spPr/>
        <p:txBody>
          <a:bodyPr/>
          <a:lstStyle/>
          <a:p>
            <a:fld id="{85C604D1-5C18-4C91-9C0E-2725AEF67814}" type="slidenum">
              <a:rPr lang="en-GB" smtClean="0"/>
              <a:pPr/>
              <a:t>30</a:t>
            </a:fld>
            <a:endParaRPr lang="en-GB"/>
          </a:p>
        </p:txBody>
      </p:sp>
    </p:spTree>
    <p:extLst>
      <p:ext uri="{BB962C8B-B14F-4D97-AF65-F5344CB8AC3E}">
        <p14:creationId xmlns:p14="http://schemas.microsoft.com/office/powerpoint/2010/main" val="700607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9163" y="746125"/>
            <a:ext cx="4968875" cy="3727450"/>
          </a:xfrm>
        </p:spPr>
      </p:sp>
      <p:sp>
        <p:nvSpPr>
          <p:cNvPr id="3" name="Segnaposto note 2"/>
          <p:cNvSpPr>
            <a:spLocks noGrp="1"/>
          </p:cNvSpPr>
          <p:nvPr>
            <p:ph type="body" idx="1"/>
          </p:nvPr>
        </p:nvSpPr>
        <p:spPr/>
        <p:txBody>
          <a:bodyPr/>
          <a:lstStyle/>
          <a:p>
            <a:r>
              <a:rPr lang="en-US" dirty="0"/>
              <a:t>The Action will open the way to future projects. </a:t>
            </a:r>
            <a:endParaRPr lang="it-IT" dirty="0"/>
          </a:p>
        </p:txBody>
      </p:sp>
      <p:sp>
        <p:nvSpPr>
          <p:cNvPr id="4" name="Segnaposto numero diapositiva 3"/>
          <p:cNvSpPr>
            <a:spLocks noGrp="1"/>
          </p:cNvSpPr>
          <p:nvPr>
            <p:ph type="sldNum" sz="quarter" idx="10"/>
          </p:nvPr>
        </p:nvSpPr>
        <p:spPr/>
        <p:txBody>
          <a:bodyPr/>
          <a:lstStyle/>
          <a:p>
            <a:fld id="{85C604D1-5C18-4C91-9C0E-2725AEF67814}" type="slidenum">
              <a:rPr lang="en-GB" smtClean="0"/>
              <a:pPr/>
              <a:t>31</a:t>
            </a:fld>
            <a:endParaRPr lang="en-GB"/>
          </a:p>
        </p:txBody>
      </p:sp>
    </p:spTree>
    <p:extLst>
      <p:ext uri="{BB962C8B-B14F-4D97-AF65-F5344CB8AC3E}">
        <p14:creationId xmlns:p14="http://schemas.microsoft.com/office/powerpoint/2010/main" val="700607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9163" y="746125"/>
            <a:ext cx="4968875" cy="3727450"/>
          </a:xfrm>
        </p:spPr>
      </p:sp>
      <p:sp>
        <p:nvSpPr>
          <p:cNvPr id="3" name="Segnaposto note 2"/>
          <p:cNvSpPr>
            <a:spLocks noGrp="1"/>
          </p:cNvSpPr>
          <p:nvPr>
            <p:ph type="body" idx="1"/>
          </p:nvPr>
        </p:nvSpPr>
        <p:spPr/>
        <p:txBody>
          <a:bodyPr/>
          <a:lstStyle/>
          <a:p>
            <a:r>
              <a:rPr lang="en-US" dirty="0"/>
              <a:t>The Action will open the way to future projects. </a:t>
            </a:r>
            <a:endParaRPr lang="it-IT" dirty="0"/>
          </a:p>
        </p:txBody>
      </p:sp>
      <p:sp>
        <p:nvSpPr>
          <p:cNvPr id="4" name="Segnaposto numero diapositiva 3"/>
          <p:cNvSpPr>
            <a:spLocks noGrp="1"/>
          </p:cNvSpPr>
          <p:nvPr>
            <p:ph type="sldNum" sz="quarter" idx="10"/>
          </p:nvPr>
        </p:nvSpPr>
        <p:spPr/>
        <p:txBody>
          <a:bodyPr/>
          <a:lstStyle/>
          <a:p>
            <a:fld id="{85C604D1-5C18-4C91-9C0E-2725AEF67814}" type="slidenum">
              <a:rPr lang="en-GB" smtClean="0"/>
              <a:pPr/>
              <a:t>32</a:t>
            </a:fld>
            <a:endParaRPr lang="en-GB"/>
          </a:p>
        </p:txBody>
      </p:sp>
    </p:spTree>
    <p:extLst>
      <p:ext uri="{BB962C8B-B14F-4D97-AF65-F5344CB8AC3E}">
        <p14:creationId xmlns:p14="http://schemas.microsoft.com/office/powerpoint/2010/main" val="700607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9163" y="746125"/>
            <a:ext cx="4968875" cy="3727450"/>
          </a:xfrm>
        </p:spPr>
      </p:sp>
      <p:sp>
        <p:nvSpPr>
          <p:cNvPr id="3" name="Segnaposto note 2"/>
          <p:cNvSpPr>
            <a:spLocks noGrp="1"/>
          </p:cNvSpPr>
          <p:nvPr>
            <p:ph type="body" idx="1"/>
          </p:nvPr>
        </p:nvSpPr>
        <p:spPr/>
        <p:txBody>
          <a:bodyPr/>
          <a:lstStyle/>
          <a:p>
            <a:r>
              <a:rPr lang="en-US" dirty="0"/>
              <a:t>The Action will open the way to future projects. </a:t>
            </a:r>
            <a:endParaRPr lang="it-IT" dirty="0"/>
          </a:p>
        </p:txBody>
      </p:sp>
      <p:sp>
        <p:nvSpPr>
          <p:cNvPr id="4" name="Segnaposto numero diapositiva 3"/>
          <p:cNvSpPr>
            <a:spLocks noGrp="1"/>
          </p:cNvSpPr>
          <p:nvPr>
            <p:ph type="sldNum" sz="quarter" idx="10"/>
          </p:nvPr>
        </p:nvSpPr>
        <p:spPr/>
        <p:txBody>
          <a:bodyPr/>
          <a:lstStyle/>
          <a:p>
            <a:fld id="{85C604D1-5C18-4C91-9C0E-2725AEF67814}" type="slidenum">
              <a:rPr lang="en-GB" smtClean="0"/>
              <a:pPr/>
              <a:t>33</a:t>
            </a:fld>
            <a:endParaRPr lang="en-GB"/>
          </a:p>
        </p:txBody>
      </p:sp>
    </p:spTree>
    <p:extLst>
      <p:ext uri="{BB962C8B-B14F-4D97-AF65-F5344CB8AC3E}">
        <p14:creationId xmlns:p14="http://schemas.microsoft.com/office/powerpoint/2010/main" val="700607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9163" y="746125"/>
            <a:ext cx="4968875" cy="3727450"/>
          </a:xfrm>
        </p:spPr>
      </p:sp>
      <p:sp>
        <p:nvSpPr>
          <p:cNvPr id="3" name="Segnaposto note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This Action focuses on the exchange and increase of scientific-technical knowledge and experience of Ground Penetrating Radar (GPR) techniques in Civil Engineering (CE), at the same time promoting a wider and effective use of this non invasive and safe technique for the monitoring of infrastructures and structures</a:t>
            </a:r>
            <a:r>
              <a:rPr lang="en-US" dirty="0" smtClean="0"/>
              <a:t>. The</a:t>
            </a:r>
            <a:r>
              <a:rPr lang="en-US" baseline="0" dirty="0" smtClean="0"/>
              <a:t> Action </a:t>
            </a:r>
            <a:r>
              <a:rPr lang="en-US" sz="1200" kern="1200" dirty="0" smtClean="0">
                <a:solidFill>
                  <a:schemeClr val="tx1"/>
                </a:solidFill>
                <a:effectLst/>
                <a:latin typeface="Arial" charset="0"/>
                <a:ea typeface="+mn-ea"/>
                <a:cs typeface="+mn-cs"/>
              </a:rPr>
              <a:t>will therefore address real current problems as well as research opportunities.</a:t>
            </a:r>
            <a:endParaRPr lang="it-IT" sz="1200" kern="1200" dirty="0" smtClean="0">
              <a:solidFill>
                <a:schemeClr val="tx1"/>
              </a:solidFill>
              <a:effectLst/>
              <a:latin typeface="Arial" charset="0"/>
              <a:ea typeface="+mn-ea"/>
              <a:cs typeface="+mn-cs"/>
            </a:endParaRPr>
          </a:p>
          <a:p>
            <a:endParaRPr lang="en-US" dirty="0"/>
          </a:p>
          <a:p>
            <a:pPr defTabSz="925921">
              <a:defRPr/>
            </a:pPr>
            <a:endParaRPr lang="en-US" dirty="0"/>
          </a:p>
          <a:p>
            <a:pPr defTabSz="925921">
              <a:defRPr/>
            </a:pPr>
            <a:r>
              <a:rPr lang="en-US" dirty="0"/>
              <a:t>The project has already received the interest of key end users and excellent EU Institutions from 15 COST Countries and also from Australia and from 6 States in US. It will be developed within the frame of a unique approach based on the integrated contribution of University researchers, electronic and civil engineers, software developers, geophysics experts, Non-Destructive Testing equipment designers and producers, and end users from private companies and public agencies. </a:t>
            </a:r>
            <a:endParaRPr lang="it-IT" dirty="0"/>
          </a:p>
        </p:txBody>
      </p:sp>
      <p:sp>
        <p:nvSpPr>
          <p:cNvPr id="4" name="Segnaposto numero diapositiva 3"/>
          <p:cNvSpPr>
            <a:spLocks noGrp="1"/>
          </p:cNvSpPr>
          <p:nvPr>
            <p:ph type="sldNum" sz="quarter" idx="10"/>
          </p:nvPr>
        </p:nvSpPr>
        <p:spPr/>
        <p:txBody>
          <a:bodyPr/>
          <a:lstStyle/>
          <a:p>
            <a:fld id="{85C604D1-5C18-4C91-9C0E-2725AEF67814}" type="slidenum">
              <a:rPr lang="en-GB" smtClean="0"/>
              <a:pPr/>
              <a:t>4</a:t>
            </a:fld>
            <a:endParaRPr lang="en-GB"/>
          </a:p>
        </p:txBody>
      </p:sp>
    </p:spTree>
    <p:extLst>
      <p:ext uri="{BB962C8B-B14F-4D97-AF65-F5344CB8AC3E}">
        <p14:creationId xmlns:p14="http://schemas.microsoft.com/office/powerpoint/2010/main" val="2295602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lgn="just">
              <a:buNone/>
            </a:pPr>
            <a:r>
              <a:rPr lang="en-GB" dirty="0" smtClean="0">
                <a:solidFill>
                  <a:schemeClr val="accent1"/>
                </a:solidFill>
              </a:rPr>
              <a:t>Early-stage researchers will be nominated as Chairs of WGs, whenever feasible. </a:t>
            </a:r>
          </a:p>
          <a:p>
            <a:pPr marL="0" indent="0" algn="just">
              <a:buNone/>
            </a:pPr>
            <a:endParaRPr lang="en-US" dirty="0" smtClean="0">
              <a:solidFill>
                <a:schemeClr val="accent1"/>
              </a:solidFill>
            </a:endParaRPr>
          </a:p>
          <a:p>
            <a:pPr marL="0" indent="0" algn="just">
              <a:buNone/>
            </a:pPr>
            <a:r>
              <a:rPr lang="en-US" dirty="0" smtClean="0">
                <a:solidFill>
                  <a:schemeClr val="accent1"/>
                </a:solidFill>
              </a:rPr>
              <a:t>STSMs will represent an important mean toward capacity building for early-stage researchers. </a:t>
            </a:r>
          </a:p>
          <a:p>
            <a:pPr marL="0" marR="0" indent="0" algn="just" defTabSz="914400" rtl="0" eaLnBrk="1" fontAlgn="base" latinLnBrk="0" hangingPunct="1">
              <a:lnSpc>
                <a:spcPct val="100000"/>
              </a:lnSpc>
              <a:spcBef>
                <a:spcPct val="30000"/>
              </a:spcBef>
              <a:spcAft>
                <a:spcPct val="0"/>
              </a:spcAft>
              <a:buClrTx/>
              <a:buSzTx/>
              <a:buFontTx/>
              <a:buNone/>
              <a:tabLst/>
              <a:defRPr/>
            </a:pPr>
            <a:endParaRPr lang="en-GB" dirty="0" smtClean="0">
              <a:solidFill>
                <a:schemeClr val="accent1"/>
              </a:solidFill>
            </a:endParaRPr>
          </a:p>
          <a:p>
            <a:pPr marL="0" marR="0" indent="0" algn="just" defTabSz="914400" rtl="0" eaLnBrk="1" fontAlgn="base" latinLnBrk="0" hangingPunct="1">
              <a:lnSpc>
                <a:spcPct val="100000"/>
              </a:lnSpc>
              <a:spcBef>
                <a:spcPct val="30000"/>
              </a:spcBef>
              <a:spcAft>
                <a:spcPct val="0"/>
              </a:spcAft>
              <a:buClrTx/>
              <a:buSzTx/>
              <a:buFontTx/>
              <a:buNone/>
              <a:tabLst/>
              <a:defRPr/>
            </a:pPr>
            <a:r>
              <a:rPr lang="en-GB" dirty="0" smtClean="0">
                <a:solidFill>
                  <a:schemeClr val="accent1"/>
                </a:solidFill>
              </a:rPr>
              <a:t>The Action will promote and support the involvement of young researchers in all its events, encouraging their personal presentation of contributions.</a:t>
            </a:r>
            <a:endParaRPr lang="it-IT" dirty="0" smtClean="0">
              <a:solidFill>
                <a:schemeClr val="accent1"/>
              </a:solidFill>
            </a:endParaRPr>
          </a:p>
          <a:p>
            <a:pPr marL="0" indent="0" algn="just">
              <a:buNone/>
            </a:pPr>
            <a:endParaRPr lang="en-US" dirty="0" smtClean="0">
              <a:solidFill>
                <a:schemeClr val="accent1"/>
              </a:solidFill>
            </a:endParaRPr>
          </a:p>
        </p:txBody>
      </p:sp>
      <p:sp>
        <p:nvSpPr>
          <p:cNvPr id="4" name="Segnaposto numero diapositiva 3"/>
          <p:cNvSpPr>
            <a:spLocks noGrp="1"/>
          </p:cNvSpPr>
          <p:nvPr>
            <p:ph type="sldNum" sz="quarter" idx="10"/>
          </p:nvPr>
        </p:nvSpPr>
        <p:spPr/>
        <p:txBody>
          <a:bodyPr/>
          <a:lstStyle/>
          <a:p>
            <a:fld id="{85C604D1-5C18-4C91-9C0E-2725AEF67814}" type="slidenum">
              <a:rPr lang="en-GB" smtClean="0"/>
              <a:pPr/>
              <a:t>38</a:t>
            </a:fld>
            <a:endParaRPr lang="en-GB"/>
          </a:p>
        </p:txBody>
      </p:sp>
    </p:spTree>
    <p:extLst>
      <p:ext uri="{BB962C8B-B14F-4D97-AF65-F5344CB8AC3E}">
        <p14:creationId xmlns:p14="http://schemas.microsoft.com/office/powerpoint/2010/main" val="1697859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9163" y="746125"/>
            <a:ext cx="4968875" cy="3727450"/>
          </a:xfrm>
        </p:spPr>
      </p:sp>
      <p:sp>
        <p:nvSpPr>
          <p:cNvPr id="3" name="Segnaposto note 2"/>
          <p:cNvSpPr>
            <a:spLocks noGrp="1"/>
          </p:cNvSpPr>
          <p:nvPr>
            <p:ph type="body" idx="1"/>
          </p:nvPr>
        </p:nvSpPr>
        <p:spPr/>
        <p:txBody>
          <a:bodyPr/>
          <a:lstStyle/>
          <a:p>
            <a:pPr defTabSz="925921">
              <a:defRPr/>
            </a:pPr>
            <a:r>
              <a:rPr lang="en-US" dirty="0"/>
              <a:t>The initial idea of presenting a proposal for a new COST Action on CE application of GPR was born during the European Microwave Week held in Paris in </a:t>
            </a:r>
            <a:r>
              <a:rPr lang="en-US" dirty="0" smtClean="0"/>
              <a:t>2010.</a:t>
            </a:r>
          </a:p>
          <a:p>
            <a:pPr defTabSz="925921">
              <a:defRPr/>
            </a:pPr>
            <a:r>
              <a:rPr lang="en-US" dirty="0" smtClean="0"/>
              <a:t>I </a:t>
            </a:r>
            <a:r>
              <a:rPr lang="en-US" dirty="0"/>
              <a:t>participated to this conference thanks to a COST Conference Grant for early-stage researchers (I was a participant of the COST Action MP0702). </a:t>
            </a:r>
            <a:r>
              <a:rPr lang="en-US" dirty="0" smtClean="0"/>
              <a:t>Several participants of our Action already know COST mechanism, since</a:t>
            </a:r>
            <a:r>
              <a:rPr lang="en-US" baseline="0" dirty="0" smtClean="0"/>
              <a:t> they were involved in past Actions as Chairman, Management Committee members or simple participants.</a:t>
            </a:r>
            <a:endParaRPr lang="it-IT" dirty="0"/>
          </a:p>
        </p:txBody>
      </p:sp>
      <p:sp>
        <p:nvSpPr>
          <p:cNvPr id="4" name="Segnaposto numero diapositiva 3"/>
          <p:cNvSpPr>
            <a:spLocks noGrp="1"/>
          </p:cNvSpPr>
          <p:nvPr>
            <p:ph type="sldNum" sz="quarter" idx="10"/>
          </p:nvPr>
        </p:nvSpPr>
        <p:spPr/>
        <p:txBody>
          <a:bodyPr/>
          <a:lstStyle/>
          <a:p>
            <a:fld id="{85C604D1-5C18-4C91-9C0E-2725AEF67814}" type="slidenum">
              <a:rPr lang="en-GB" smtClean="0"/>
              <a:pPr/>
              <a:t>5</a:t>
            </a:fld>
            <a:endParaRPr lang="en-GB"/>
          </a:p>
        </p:txBody>
      </p:sp>
    </p:spTree>
    <p:extLst>
      <p:ext uri="{BB962C8B-B14F-4D97-AF65-F5344CB8AC3E}">
        <p14:creationId xmlns:p14="http://schemas.microsoft.com/office/powerpoint/2010/main" val="3602834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It is quick and inexpensive in comparison to other investigation methods and is capable of probing down to a few tens of meters, depending on the system characteristics and on ground conditions. Obtaining</a:t>
            </a:r>
            <a:r>
              <a:rPr lang="en-US" sz="1200" kern="1200" baseline="0" dirty="0" smtClean="0">
                <a:solidFill>
                  <a:schemeClr val="tx1"/>
                </a:solidFill>
                <a:effectLst/>
                <a:latin typeface="Arial" charset="0"/>
                <a:ea typeface="+mn-ea"/>
                <a:cs typeface="+mn-cs"/>
              </a:rPr>
              <a:t> adequate penetration with good resolution is not easy.</a:t>
            </a:r>
            <a:endParaRPr lang="it-IT" dirty="0"/>
          </a:p>
        </p:txBody>
      </p:sp>
      <p:sp>
        <p:nvSpPr>
          <p:cNvPr id="4" name="Segnaposto numero diapositiva 3"/>
          <p:cNvSpPr>
            <a:spLocks noGrp="1"/>
          </p:cNvSpPr>
          <p:nvPr>
            <p:ph type="sldNum" sz="quarter" idx="10"/>
          </p:nvPr>
        </p:nvSpPr>
        <p:spPr/>
        <p:txBody>
          <a:bodyPr/>
          <a:lstStyle/>
          <a:p>
            <a:fld id="{85C604D1-5C18-4C91-9C0E-2725AEF67814}" type="slidenum">
              <a:rPr lang="en-GB" smtClean="0"/>
              <a:pPr/>
              <a:t>7</a:t>
            </a:fld>
            <a:endParaRPr lang="en-GB"/>
          </a:p>
        </p:txBody>
      </p:sp>
    </p:spTree>
    <p:extLst>
      <p:ext uri="{BB962C8B-B14F-4D97-AF65-F5344CB8AC3E}">
        <p14:creationId xmlns:p14="http://schemas.microsoft.com/office/powerpoint/2010/main" val="4144150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9163" y="746125"/>
            <a:ext cx="4968875" cy="3727450"/>
          </a:xfrm>
        </p:spPr>
      </p:sp>
      <p:sp>
        <p:nvSpPr>
          <p:cNvPr id="3" name="Segnaposto note 2"/>
          <p:cNvSpPr>
            <a:spLocks noGrp="1"/>
          </p:cNvSpPr>
          <p:nvPr>
            <p:ph type="body" idx="1"/>
          </p:nvPr>
        </p:nvSpPr>
        <p:spPr/>
        <p:txBody>
          <a:bodyPr/>
          <a:lstStyle/>
          <a:p>
            <a:pPr defTabSz="925921">
              <a:defRPr/>
            </a:pPr>
            <a:r>
              <a:rPr lang="en-US" dirty="0" smtClean="0"/>
              <a:t>The GPR field has seen great advancements over the past 15 years. Its progress spans aspects of geophysics, technology, electromagnetics, data processing and a wide ranging of scientific and engineering applications. </a:t>
            </a:r>
          </a:p>
          <a:p>
            <a:pPr marL="0" marR="0" indent="0" algn="l" defTabSz="925921"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For what strictly concerns</a:t>
            </a:r>
            <a:r>
              <a:rPr lang="en-US" sz="1200" kern="1200" baseline="0" dirty="0" smtClean="0">
                <a:solidFill>
                  <a:schemeClr val="tx1"/>
                </a:solidFill>
                <a:effectLst/>
                <a:latin typeface="Arial" charset="0"/>
                <a:ea typeface="+mn-ea"/>
                <a:cs typeface="+mn-cs"/>
              </a:rPr>
              <a:t> CE, t</a:t>
            </a:r>
            <a:r>
              <a:rPr lang="en-US" sz="1200" kern="1200" dirty="0" smtClean="0">
                <a:solidFill>
                  <a:schemeClr val="tx1"/>
                </a:solidFill>
                <a:effectLst/>
                <a:latin typeface="Arial" charset="0"/>
                <a:ea typeface="+mn-ea"/>
                <a:cs typeface="+mn-cs"/>
              </a:rPr>
              <a:t>here are several possible applications of GPR affecting the whole life-cycle of CE works…some of them suggested by images in this slide…. It can be employed for the surveying of roads, highway pavements and airport runways, bridges, tunnels and for detecting underground cavities and voids, as well as for the inspection of buildings and groundwater/pollution evaluation. It can also be used for utility sensing. Gas, water, electricity, telephone and cable utilities can be localized. Moreover, GPR can be used to perform detailed inspection of reinforced concrete and to locate steel reinforcing bars and pre/post-tensioned stressing ducts. An analysis of geological structures can be made with GPR, for the mapping of soil, rock or fill layers in geotechnical investigations and for foundation design.</a:t>
            </a:r>
            <a:endParaRPr lang="it-IT" sz="1200" kern="1200" dirty="0" smtClean="0">
              <a:solidFill>
                <a:schemeClr val="tx1"/>
              </a:solidFill>
              <a:effectLst/>
              <a:latin typeface="Arial" charset="0"/>
              <a:ea typeface="+mn-ea"/>
              <a:cs typeface="+mn-cs"/>
            </a:endParaRPr>
          </a:p>
          <a:p>
            <a:pPr defTabSz="925921">
              <a:defRPr/>
            </a:pPr>
            <a:endParaRPr lang="it-IT" dirty="0"/>
          </a:p>
        </p:txBody>
      </p:sp>
      <p:sp>
        <p:nvSpPr>
          <p:cNvPr id="4" name="Segnaposto numero diapositiva 3"/>
          <p:cNvSpPr>
            <a:spLocks noGrp="1"/>
          </p:cNvSpPr>
          <p:nvPr>
            <p:ph type="sldNum" sz="quarter" idx="10"/>
          </p:nvPr>
        </p:nvSpPr>
        <p:spPr/>
        <p:txBody>
          <a:bodyPr/>
          <a:lstStyle/>
          <a:p>
            <a:fld id="{85C604D1-5C18-4C91-9C0E-2725AEF67814}" type="slidenum">
              <a:rPr lang="en-GB" smtClean="0"/>
              <a:pPr/>
              <a:t>8</a:t>
            </a:fld>
            <a:endParaRPr lang="en-GB"/>
          </a:p>
        </p:txBody>
      </p:sp>
    </p:spTree>
    <p:extLst>
      <p:ext uri="{BB962C8B-B14F-4D97-AF65-F5344CB8AC3E}">
        <p14:creationId xmlns:p14="http://schemas.microsoft.com/office/powerpoint/2010/main" val="2416361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smtClean="0"/>
          </a:p>
        </p:txBody>
      </p:sp>
      <p:sp>
        <p:nvSpPr>
          <p:cNvPr id="153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2BC1802-E399-477A-B7BF-0DCBFC68760A}" type="slidenum">
              <a:rPr lang="de-AT"/>
              <a:pPr defTabSz="912813" fontAlgn="base">
                <a:spcBef>
                  <a:spcPct val="0"/>
                </a:spcBef>
                <a:spcAft>
                  <a:spcPct val="0"/>
                </a:spcAft>
              </a:pPr>
              <a:t>9</a:t>
            </a:fld>
            <a:endParaRPr lang="de-A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9163" y="746125"/>
            <a:ext cx="4968875" cy="3727450"/>
          </a:xfrm>
        </p:spPr>
      </p:sp>
      <p:sp>
        <p:nvSpPr>
          <p:cNvPr id="3" name="Segnaposto note 2"/>
          <p:cNvSpPr>
            <a:spLocks noGrp="1"/>
          </p:cNvSpPr>
          <p:nvPr>
            <p:ph type="body" idx="1"/>
          </p:nvPr>
        </p:nvSpPr>
        <p:spPr/>
        <p:txBody>
          <a:bodyPr/>
          <a:lstStyle/>
          <a:p>
            <a:pPr defTabSz="925921">
              <a:defRPr/>
            </a:pPr>
            <a:r>
              <a:rPr lang="en-US" dirty="0" smtClean="0"/>
              <a:t>The European Geophysics Union (EGU) and the Institute of Electrical and Electronics Engineers (IEEE) are interested in GPR topics. The European Association of Geoscientists and Engineers (EAGE) has a Division devoted to Near Surface Geoscience. The European GPR Association (</a:t>
            </a:r>
            <a:r>
              <a:rPr lang="en-US" dirty="0" err="1" smtClean="0"/>
              <a:t>EuroGPR</a:t>
            </a:r>
            <a:r>
              <a:rPr lang="en-US" dirty="0" smtClean="0"/>
              <a:t>) promotes GPR use, involving users and manufacturers of GPR equipment. The Forum of European National Highway Research Laboratories (FEHRL) is engaged in road engineering research topics and is interested in GPR road monitoring techniques. </a:t>
            </a:r>
          </a:p>
          <a:p>
            <a:pPr defTabSz="925921">
              <a:defRPr/>
            </a:pPr>
            <a:r>
              <a:rPr lang="en-US" dirty="0" smtClean="0"/>
              <a:t>And, as other noninvasive diagnostic procedures, GPR is of interest for several European Technology Platforms, as the European Construction Technology Platform (ECTP), the Advanced Engineering Materials and Technologies (</a:t>
            </a:r>
            <a:r>
              <a:rPr lang="en-US" dirty="0" err="1" smtClean="0"/>
              <a:t>EuMAT</a:t>
            </a:r>
            <a:r>
              <a:rPr lang="en-US" dirty="0" smtClean="0"/>
              <a:t>), the Industrial Safety Technology Platform, the European Road Transport Research Advisory Council (ERTRAC) and the European Space Technology Platform (ESTP).</a:t>
            </a:r>
            <a:endParaRPr lang="it-IT" dirty="0" smtClean="0"/>
          </a:p>
          <a:p>
            <a:pPr defTabSz="925921">
              <a:defRPr/>
            </a:pPr>
            <a:endParaRPr lang="it-IT" dirty="0" smtClean="0"/>
          </a:p>
          <a:p>
            <a:endParaRPr lang="it-IT" dirty="0"/>
          </a:p>
        </p:txBody>
      </p:sp>
      <p:sp>
        <p:nvSpPr>
          <p:cNvPr id="4" name="Segnaposto numero diapositiva 3"/>
          <p:cNvSpPr>
            <a:spLocks noGrp="1"/>
          </p:cNvSpPr>
          <p:nvPr>
            <p:ph type="sldNum" sz="quarter" idx="10"/>
          </p:nvPr>
        </p:nvSpPr>
        <p:spPr/>
        <p:txBody>
          <a:bodyPr/>
          <a:lstStyle/>
          <a:p>
            <a:fld id="{85C604D1-5C18-4C91-9C0E-2725AEF67814}" type="slidenum">
              <a:rPr lang="en-GB" smtClean="0"/>
              <a:pPr/>
              <a:t>10</a:t>
            </a:fld>
            <a:endParaRPr lang="en-GB"/>
          </a:p>
        </p:txBody>
      </p:sp>
    </p:spTree>
    <p:extLst>
      <p:ext uri="{BB962C8B-B14F-4D97-AF65-F5344CB8AC3E}">
        <p14:creationId xmlns:p14="http://schemas.microsoft.com/office/powerpoint/2010/main" val="2750057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9163" y="746125"/>
            <a:ext cx="4968875" cy="3727450"/>
          </a:xfrm>
        </p:spPr>
      </p:sp>
      <p:sp>
        <p:nvSpPr>
          <p:cNvPr id="3" name="Segnaposto note 2"/>
          <p:cNvSpPr>
            <a:spLocks noGrp="1"/>
          </p:cNvSpPr>
          <p:nvPr>
            <p:ph type="body" idx="1"/>
          </p:nvPr>
        </p:nvSpPr>
        <p:spPr/>
        <p:txBody>
          <a:bodyPr/>
          <a:lstStyle/>
          <a:p>
            <a:pPr defTabSz="925921">
              <a:defRPr/>
            </a:pPr>
            <a:r>
              <a:rPr lang="en-US" dirty="0" smtClean="0"/>
              <a:t>The best way to put together different specific projects and to structure and shape the way to the research carried out on GPR, and on its application to CE tasks, is through a network. </a:t>
            </a:r>
          </a:p>
          <a:p>
            <a:pPr defTabSz="925921">
              <a:defRPr/>
            </a:pPr>
            <a:r>
              <a:rPr lang="en-US" dirty="0" smtClean="0"/>
              <a:t>…</a:t>
            </a:r>
          </a:p>
          <a:p>
            <a:pPr defTabSz="925921">
              <a:defRPr/>
            </a:pPr>
            <a:r>
              <a:rPr lang="en-US" dirty="0"/>
              <a:t>The Action will largely profit from the benefits that the COST Programme uniquely offers. </a:t>
            </a:r>
            <a:endParaRPr lang="en-US" dirty="0" smtClean="0"/>
          </a:p>
          <a:p>
            <a:r>
              <a:rPr lang="it-IT" dirty="0" smtClean="0"/>
              <a:t>…</a:t>
            </a:r>
          </a:p>
          <a:p>
            <a:r>
              <a:rPr lang="en-US" dirty="0"/>
              <a:t>the Action does not require a large amount of money to support a limited number of national delegates participating in meetings, and to support a program of STSMs and TS, while the specific research activities of the participating groups are supported in each country by other institutions, agencies and companies</a:t>
            </a:r>
            <a:endParaRPr lang="it-IT" dirty="0"/>
          </a:p>
        </p:txBody>
      </p:sp>
      <p:sp>
        <p:nvSpPr>
          <p:cNvPr id="4" name="Segnaposto numero diapositiva 3"/>
          <p:cNvSpPr>
            <a:spLocks noGrp="1"/>
          </p:cNvSpPr>
          <p:nvPr>
            <p:ph type="sldNum" sz="quarter" idx="10"/>
          </p:nvPr>
        </p:nvSpPr>
        <p:spPr/>
        <p:txBody>
          <a:bodyPr/>
          <a:lstStyle/>
          <a:p>
            <a:fld id="{85C604D1-5C18-4C91-9C0E-2725AEF67814}" type="slidenum">
              <a:rPr lang="en-GB" smtClean="0"/>
              <a:pPr/>
              <a:t>11</a:t>
            </a:fld>
            <a:endParaRPr lang="en-GB"/>
          </a:p>
        </p:txBody>
      </p:sp>
    </p:spTree>
    <p:extLst>
      <p:ext uri="{BB962C8B-B14F-4D97-AF65-F5344CB8AC3E}">
        <p14:creationId xmlns:p14="http://schemas.microsoft.com/office/powerpoint/2010/main" val="3772211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19163" y="746125"/>
            <a:ext cx="4968875" cy="3727450"/>
          </a:xfrm>
        </p:spPr>
      </p:sp>
      <p:sp>
        <p:nvSpPr>
          <p:cNvPr id="3" name="Segnaposto note 2"/>
          <p:cNvSpPr>
            <a:spLocks noGrp="1"/>
          </p:cNvSpPr>
          <p:nvPr>
            <p:ph type="body" idx="1"/>
          </p:nvPr>
        </p:nvSpPr>
        <p:spPr/>
        <p:txBody>
          <a:bodyPr/>
          <a:lstStyle/>
          <a:p>
            <a:r>
              <a:rPr lang="en-US" dirty="0" smtClean="0"/>
              <a:t>Safety, economic and financial criteria will be integrated within the protocols</a:t>
            </a:r>
          </a:p>
          <a:p>
            <a:r>
              <a:rPr lang="en-US" dirty="0" smtClean="0"/>
              <a:t>…the localization of buried objects…</a:t>
            </a:r>
          </a:p>
          <a:p>
            <a:pPr defTabSz="925921">
              <a:defRPr/>
            </a:pPr>
            <a:r>
              <a:rPr lang="en-US" dirty="0" smtClean="0"/>
              <a:t>…such as rover-based planetary exploration, archaeological prospecting and cultural heritage diagnostics, detection of explosive remnants of war and humanitarian demining, geology and geophysics, agriculture, environment research, forensics and security….</a:t>
            </a:r>
            <a:endParaRPr lang="it-IT" dirty="0" smtClean="0"/>
          </a:p>
          <a:p>
            <a:pPr defTabSz="925921">
              <a:defRPr/>
            </a:pPr>
            <a:r>
              <a:rPr lang="it-IT" dirty="0" smtClean="0"/>
              <a:t>…</a:t>
            </a:r>
            <a:r>
              <a:rPr lang="en-US" dirty="0" smtClean="0"/>
              <a:t>such as ultrasonic, radiographic, liquid-penetrant, magnetic-particle, acoustic-emission and eddy-current testing… </a:t>
            </a:r>
            <a:endParaRPr lang="it-IT" dirty="0" smtClean="0"/>
          </a:p>
          <a:p>
            <a:endParaRPr lang="it-IT" dirty="0"/>
          </a:p>
        </p:txBody>
      </p:sp>
      <p:sp>
        <p:nvSpPr>
          <p:cNvPr id="4" name="Segnaposto numero diapositiva 3"/>
          <p:cNvSpPr>
            <a:spLocks noGrp="1"/>
          </p:cNvSpPr>
          <p:nvPr>
            <p:ph type="sldNum" sz="quarter" idx="10"/>
          </p:nvPr>
        </p:nvSpPr>
        <p:spPr/>
        <p:txBody>
          <a:bodyPr/>
          <a:lstStyle/>
          <a:p>
            <a:fld id="{85C604D1-5C18-4C91-9C0E-2725AEF67814}" type="slidenum">
              <a:rPr lang="en-GB" smtClean="0"/>
              <a:pPr/>
              <a:t>13</a:t>
            </a:fld>
            <a:endParaRPr lang="en-GB"/>
          </a:p>
        </p:txBody>
      </p:sp>
    </p:spTree>
    <p:extLst>
      <p:ext uri="{BB962C8B-B14F-4D97-AF65-F5344CB8AC3E}">
        <p14:creationId xmlns:p14="http://schemas.microsoft.com/office/powerpoint/2010/main" val="34414746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45506" name="Rectangle 2"/>
          <p:cNvSpPr>
            <a:spLocks noGrp="1" noChangeArrowheads="1"/>
          </p:cNvSpPr>
          <p:nvPr>
            <p:ph type="ctrTitle" sz="quarter"/>
          </p:nvPr>
        </p:nvSpPr>
        <p:spPr>
          <a:xfrm>
            <a:off x="644527" y="1154114"/>
            <a:ext cx="7489825" cy="1152525"/>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rIns="91440" anchor="b"/>
          <a:lstStyle>
            <a:lvl1pPr>
              <a:defRPr sz="3300"/>
            </a:lvl1pPr>
          </a:lstStyle>
          <a:p>
            <a:pPr lvl="0"/>
            <a:r>
              <a:rPr lang="en-US" noProof="0" smtClean="0"/>
              <a:t>Click to edit Master title style</a:t>
            </a:r>
            <a:endParaRPr lang="de-DE" noProof="0" smtClean="0"/>
          </a:p>
        </p:txBody>
      </p:sp>
      <p:sp>
        <p:nvSpPr>
          <p:cNvPr id="1045507" name="Rectangle 3"/>
          <p:cNvSpPr>
            <a:spLocks noGrp="1" noChangeArrowheads="1"/>
          </p:cNvSpPr>
          <p:nvPr>
            <p:ph type="subTitle" sz="quarter" idx="1"/>
          </p:nvPr>
        </p:nvSpPr>
        <p:spPr>
          <a:xfrm>
            <a:off x="644527" y="2305051"/>
            <a:ext cx="7497763" cy="904875"/>
          </a:xfrm>
          <a:prstGeom prst="rect">
            <a:avLst/>
          </a:prstGeom>
        </p:spPr>
        <p:txBody>
          <a:bodyPr lIns="91440" rIns="91440" anchor="ctr"/>
          <a:lstStyle>
            <a:lvl1pPr marL="0" indent="0">
              <a:spcBef>
                <a:spcPct val="0"/>
              </a:spcBef>
              <a:buFont typeface="Wingdings" pitchFamily="2" charset="2"/>
              <a:buNone/>
              <a:defRPr sz="2400" b="1">
                <a:solidFill>
                  <a:schemeClr val="bg1"/>
                </a:solidFill>
              </a:defRPr>
            </a:lvl1pPr>
          </a:lstStyle>
          <a:p>
            <a:pPr lvl="0"/>
            <a:r>
              <a:rPr lang="en-US" noProof="0"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7" name="Segnaposto piè di pagina 3"/>
          <p:cNvSpPr>
            <a:spLocks noGrp="1"/>
          </p:cNvSpPr>
          <p:nvPr>
            <p:ph type="ftr" sz="quarter" idx="3"/>
          </p:nvPr>
        </p:nvSpPr>
        <p:spPr>
          <a:xfrm>
            <a:off x="4919473" y="45720"/>
            <a:ext cx="4297679" cy="531556"/>
          </a:xfrm>
          <a:prstGeom prst="rect">
            <a:avLst/>
          </a:prstGeom>
        </p:spPr>
        <p:txBody>
          <a:bodyPr/>
          <a:lstStyle>
            <a:lvl1pPr algn="l">
              <a:defRPr sz="1100">
                <a:solidFill>
                  <a:schemeClr val="bg1"/>
                </a:solidFill>
                <a:effectLst>
                  <a:outerShdw blurRad="38100" dist="38100" dir="2700000" algn="tl">
                    <a:srgbClr val="000000">
                      <a:alpha val="43137"/>
                    </a:srgbClr>
                  </a:outerShdw>
                </a:effectLst>
              </a:defRPr>
            </a:lvl1pPr>
          </a:lstStyle>
          <a:p>
            <a:r>
              <a:rPr lang="it-IT" i="1" dirty="0" err="1" smtClean="0">
                <a:latin typeface="+mj-lt"/>
              </a:rPr>
              <a:t>Civil</a:t>
            </a:r>
            <a:r>
              <a:rPr lang="it-IT" i="1" dirty="0" smtClean="0">
                <a:latin typeface="+mj-lt"/>
              </a:rPr>
              <a:t> </a:t>
            </a:r>
            <a:r>
              <a:rPr lang="it-IT" i="1" dirty="0" err="1" smtClean="0">
                <a:latin typeface="+mj-lt"/>
              </a:rPr>
              <a:t>Engineering</a:t>
            </a:r>
            <a:r>
              <a:rPr lang="it-IT" i="1" dirty="0" smtClean="0">
                <a:latin typeface="+mj-lt"/>
              </a:rPr>
              <a:t> Applications of Ground Penetrating Radar</a:t>
            </a:r>
            <a:r>
              <a:rPr lang="it-IT" dirty="0" smtClean="0">
                <a:latin typeface="+mj-lt"/>
              </a:rPr>
              <a:t> TUD Domain, </a:t>
            </a:r>
            <a:r>
              <a:rPr lang="it-IT" dirty="0" err="1" smtClean="0">
                <a:latin typeface="+mj-lt"/>
              </a:rPr>
              <a:t>Proposer</a:t>
            </a:r>
            <a:r>
              <a:rPr lang="it-IT" dirty="0" smtClean="0">
                <a:latin typeface="+mj-lt"/>
              </a:rPr>
              <a:t>: Lara </a:t>
            </a:r>
            <a:r>
              <a:rPr lang="it-IT" dirty="0" err="1" smtClean="0">
                <a:latin typeface="+mj-lt"/>
              </a:rPr>
              <a:t>Pajewski</a:t>
            </a:r>
            <a:endParaRPr lang="de-DE" dirty="0">
              <a:latin typeface="+mj-lt"/>
            </a:endParaRPr>
          </a:p>
        </p:txBody>
      </p:sp>
    </p:spTree>
    <p:extLst>
      <p:ext uri="{BB962C8B-B14F-4D97-AF65-F5344CB8AC3E}">
        <p14:creationId xmlns:p14="http://schemas.microsoft.com/office/powerpoint/2010/main" val="271630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arge image">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0" y="836612"/>
            <a:ext cx="9144000" cy="6021387"/>
          </a:xfrm>
          <a:prstGeom prst="rect">
            <a:avLst/>
          </a:prstGeom>
        </p:spPr>
        <p:txBody>
          <a:bodyPr/>
          <a:lstStyle>
            <a:lvl1pPr>
              <a:buNone/>
              <a:defRPr sz="3200">
                <a:solidFill>
                  <a:srgbClr val="263576"/>
                </a:solidFill>
              </a:defRPr>
            </a:lvl1pPr>
            <a:lvl2pPr>
              <a:defRPr sz="2800">
                <a:solidFill>
                  <a:srgbClr val="263576"/>
                </a:solidFill>
              </a:defRPr>
            </a:lvl2pPr>
            <a:lvl3pPr>
              <a:defRPr sz="2400">
                <a:solidFill>
                  <a:srgbClr val="263576"/>
                </a:solidFill>
              </a:defRPr>
            </a:lvl3pPr>
            <a:lvl4pPr>
              <a:defRPr sz="2000">
                <a:solidFill>
                  <a:srgbClr val="263576"/>
                </a:solidFill>
              </a:defRPr>
            </a:lvl4pPr>
            <a:lvl5pPr>
              <a:defRPr sz="2000">
                <a:solidFill>
                  <a:srgbClr val="263576"/>
                </a:solidFill>
              </a:defRPr>
            </a:lvl5pPr>
            <a:lvl6pPr>
              <a:defRPr sz="2000"/>
            </a:lvl6pPr>
            <a:lvl7pPr>
              <a:defRPr sz="2000"/>
            </a:lvl7pPr>
            <a:lvl8pPr>
              <a:defRPr sz="2000"/>
            </a:lvl8pPr>
            <a:lvl9pPr>
              <a:defRPr sz="2000"/>
            </a:lvl9pPr>
          </a:lstStyle>
          <a:p>
            <a:pPr lvl="0"/>
            <a:r>
              <a:rPr lang="de-DE" dirty="0" smtClean="0"/>
              <a:t>Insert image here</a:t>
            </a:r>
            <a:endParaRPr lang="de-AT" dirty="0"/>
          </a:p>
        </p:txBody>
      </p:sp>
      <p:sp>
        <p:nvSpPr>
          <p:cNvPr id="7" name="Title 1"/>
          <p:cNvSpPr>
            <a:spLocks noGrp="1"/>
          </p:cNvSpPr>
          <p:nvPr>
            <p:ph type="title" hasCustomPrompt="1"/>
          </p:nvPr>
        </p:nvSpPr>
        <p:spPr>
          <a:xfrm>
            <a:off x="3203848" y="260648"/>
            <a:ext cx="5482952" cy="561975"/>
          </a:xfrm>
          <a:prstGeom prst="rect">
            <a:avLst/>
          </a:prstGeom>
        </p:spPr>
        <p:txBody>
          <a:bodyPr/>
          <a:lstStyle/>
          <a:p>
            <a:r>
              <a:rPr lang="en-US" dirty="0" smtClean="0"/>
              <a:t>Click to edit title</a:t>
            </a:r>
            <a:endParaRPr lang="de-AT" dirty="0"/>
          </a:p>
        </p:txBody>
      </p:sp>
    </p:spTree>
    <p:extLst>
      <p:ext uri="{BB962C8B-B14F-4D97-AF65-F5344CB8AC3E}">
        <p14:creationId xmlns:p14="http://schemas.microsoft.com/office/powerpoint/2010/main" val="659509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314325" y="66675"/>
            <a:ext cx="6297613" cy="600075"/>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319088" y="1636713"/>
            <a:ext cx="8524875" cy="4029075"/>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3"/>
          <p:cNvSpPr>
            <a:spLocks noGrp="1"/>
          </p:cNvSpPr>
          <p:nvPr>
            <p:ph type="ftr" sz="quarter" idx="10"/>
          </p:nvPr>
        </p:nvSpPr>
        <p:spPr>
          <a:xfrm>
            <a:off x="276225" y="6408738"/>
            <a:ext cx="8566150" cy="211137"/>
          </a:xfrm>
          <a:prstGeom prst="rect">
            <a:avLst/>
          </a:prstGeom>
        </p:spPr>
        <p:txBody>
          <a:bodyPr/>
          <a:lstStyle>
            <a:lvl1pPr>
              <a:defRPr sz="1400"/>
            </a:lvl1pPr>
          </a:lstStyle>
          <a:p>
            <a:r>
              <a:rPr lang="it-IT" i="1" dirty="0" err="1" smtClean="0"/>
              <a:t>Civil</a:t>
            </a:r>
            <a:r>
              <a:rPr lang="it-IT" i="1" dirty="0" smtClean="0"/>
              <a:t> </a:t>
            </a:r>
            <a:r>
              <a:rPr lang="it-IT" i="1" dirty="0" err="1" smtClean="0"/>
              <a:t>Engineering</a:t>
            </a:r>
            <a:r>
              <a:rPr lang="it-IT" i="1" dirty="0" smtClean="0"/>
              <a:t> Applications of Ground </a:t>
            </a:r>
            <a:r>
              <a:rPr lang="it-IT" i="1" dirty="0" err="1" smtClean="0"/>
              <a:t>Penetrating</a:t>
            </a:r>
            <a:r>
              <a:rPr lang="it-IT" i="1" dirty="0" smtClean="0"/>
              <a:t> Radar</a:t>
            </a:r>
            <a:r>
              <a:rPr lang="it-IT" dirty="0" smtClean="0"/>
              <a:t>, TUD Domain, </a:t>
            </a:r>
            <a:r>
              <a:rPr lang="it-IT" dirty="0" err="1" smtClean="0"/>
              <a:t>Proposer</a:t>
            </a:r>
            <a:r>
              <a:rPr lang="it-IT" dirty="0" smtClean="0"/>
              <a:t>: Lara </a:t>
            </a:r>
            <a:r>
              <a:rPr lang="it-IT" dirty="0" err="1" smtClean="0"/>
              <a:t>Pajewski</a:t>
            </a:r>
            <a:endParaRPr lang="de-DE" dirty="0"/>
          </a:p>
        </p:txBody>
      </p:sp>
    </p:spTree>
    <p:extLst>
      <p:ext uri="{BB962C8B-B14F-4D97-AF65-F5344CB8AC3E}">
        <p14:creationId xmlns:p14="http://schemas.microsoft.com/office/powerpoint/2010/main" val="1050440355"/>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6" name="Segnaposto piè di pagina 3"/>
          <p:cNvSpPr>
            <a:spLocks noGrp="1"/>
          </p:cNvSpPr>
          <p:nvPr>
            <p:ph type="ftr" sz="quarter" idx="3"/>
          </p:nvPr>
        </p:nvSpPr>
        <p:spPr>
          <a:xfrm>
            <a:off x="4919473" y="45720"/>
            <a:ext cx="4297679" cy="531556"/>
          </a:xfrm>
          <a:prstGeom prst="rect">
            <a:avLst/>
          </a:prstGeom>
        </p:spPr>
        <p:txBody>
          <a:bodyPr/>
          <a:lstStyle>
            <a:lvl1pPr algn="l">
              <a:defRPr sz="1100">
                <a:solidFill>
                  <a:schemeClr val="bg1"/>
                </a:solidFill>
                <a:effectLst>
                  <a:outerShdw blurRad="38100" dist="38100" dir="2700000" algn="tl">
                    <a:srgbClr val="000000">
                      <a:alpha val="43137"/>
                    </a:srgbClr>
                  </a:outerShdw>
                </a:effectLst>
              </a:defRPr>
            </a:lvl1pPr>
          </a:lstStyle>
          <a:p>
            <a:r>
              <a:rPr lang="it-IT" i="1" dirty="0" err="1" smtClean="0">
                <a:latin typeface="+mj-lt"/>
              </a:rPr>
              <a:t>Civil</a:t>
            </a:r>
            <a:r>
              <a:rPr lang="it-IT" i="1" dirty="0" smtClean="0">
                <a:latin typeface="+mj-lt"/>
              </a:rPr>
              <a:t> </a:t>
            </a:r>
            <a:r>
              <a:rPr lang="it-IT" i="1" dirty="0" err="1" smtClean="0">
                <a:latin typeface="+mj-lt"/>
              </a:rPr>
              <a:t>Engineering</a:t>
            </a:r>
            <a:r>
              <a:rPr lang="it-IT" i="1" dirty="0" smtClean="0">
                <a:latin typeface="+mj-lt"/>
              </a:rPr>
              <a:t> Applications of Ground Penetrating Radar</a:t>
            </a:r>
            <a:r>
              <a:rPr lang="it-IT" dirty="0" smtClean="0">
                <a:latin typeface="+mj-lt"/>
              </a:rPr>
              <a:t> TUD Domain, </a:t>
            </a:r>
            <a:r>
              <a:rPr lang="it-IT" dirty="0" err="1" smtClean="0">
                <a:latin typeface="+mj-lt"/>
              </a:rPr>
              <a:t>Proposer</a:t>
            </a:r>
            <a:r>
              <a:rPr lang="it-IT" dirty="0" smtClean="0">
                <a:latin typeface="+mj-lt"/>
              </a:rPr>
              <a:t>: Lara </a:t>
            </a:r>
            <a:r>
              <a:rPr lang="it-IT" dirty="0" err="1" smtClean="0">
                <a:latin typeface="+mj-lt"/>
              </a:rPr>
              <a:t>Pajewski</a:t>
            </a:r>
            <a:endParaRPr lang="de-DE" dirty="0">
              <a:latin typeface="+mj-lt"/>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rtl="0" fontAlgn="base">
        <a:lnSpc>
          <a:spcPct val="95000"/>
        </a:lnSpc>
        <a:spcBef>
          <a:spcPct val="0"/>
        </a:spcBef>
        <a:spcAft>
          <a:spcPct val="0"/>
        </a:spcAft>
        <a:defRPr sz="2400" b="1">
          <a:solidFill>
            <a:schemeClr val="bg1"/>
          </a:solidFill>
          <a:latin typeface="+mj-lt"/>
          <a:ea typeface="+mj-ea"/>
          <a:cs typeface="+mj-cs"/>
        </a:defRPr>
      </a:lvl1pPr>
      <a:lvl2pPr algn="l" rtl="0" fontAlgn="base">
        <a:lnSpc>
          <a:spcPct val="95000"/>
        </a:lnSpc>
        <a:spcBef>
          <a:spcPct val="0"/>
        </a:spcBef>
        <a:spcAft>
          <a:spcPct val="0"/>
        </a:spcAft>
        <a:defRPr sz="2200" b="1">
          <a:solidFill>
            <a:schemeClr val="bg1"/>
          </a:solidFill>
          <a:latin typeface="Arial" charset="0"/>
        </a:defRPr>
      </a:lvl2pPr>
      <a:lvl3pPr algn="l" rtl="0" fontAlgn="base">
        <a:lnSpc>
          <a:spcPct val="95000"/>
        </a:lnSpc>
        <a:spcBef>
          <a:spcPct val="0"/>
        </a:spcBef>
        <a:spcAft>
          <a:spcPct val="0"/>
        </a:spcAft>
        <a:defRPr sz="2200" b="1">
          <a:solidFill>
            <a:schemeClr val="bg1"/>
          </a:solidFill>
          <a:latin typeface="Arial" charset="0"/>
        </a:defRPr>
      </a:lvl3pPr>
      <a:lvl4pPr algn="l" rtl="0" fontAlgn="base">
        <a:lnSpc>
          <a:spcPct val="95000"/>
        </a:lnSpc>
        <a:spcBef>
          <a:spcPct val="0"/>
        </a:spcBef>
        <a:spcAft>
          <a:spcPct val="0"/>
        </a:spcAft>
        <a:defRPr sz="2200" b="1">
          <a:solidFill>
            <a:schemeClr val="bg1"/>
          </a:solidFill>
          <a:latin typeface="Arial" charset="0"/>
        </a:defRPr>
      </a:lvl4pPr>
      <a:lvl5pPr algn="l" rtl="0" fontAlgn="base">
        <a:lnSpc>
          <a:spcPct val="95000"/>
        </a:lnSpc>
        <a:spcBef>
          <a:spcPct val="0"/>
        </a:spcBef>
        <a:spcAft>
          <a:spcPct val="0"/>
        </a:spcAft>
        <a:defRPr sz="2200" b="1">
          <a:solidFill>
            <a:schemeClr val="bg1"/>
          </a:solidFill>
          <a:latin typeface="Arial" charset="0"/>
        </a:defRPr>
      </a:lvl5pPr>
      <a:lvl6pPr marL="457200" algn="l" rtl="0" fontAlgn="base">
        <a:lnSpc>
          <a:spcPct val="95000"/>
        </a:lnSpc>
        <a:spcBef>
          <a:spcPct val="0"/>
        </a:spcBef>
        <a:spcAft>
          <a:spcPct val="0"/>
        </a:spcAft>
        <a:defRPr sz="2200" b="1">
          <a:solidFill>
            <a:schemeClr val="bg1"/>
          </a:solidFill>
          <a:latin typeface="Arial" charset="0"/>
        </a:defRPr>
      </a:lvl6pPr>
      <a:lvl7pPr marL="914400" algn="l" rtl="0" fontAlgn="base">
        <a:lnSpc>
          <a:spcPct val="95000"/>
        </a:lnSpc>
        <a:spcBef>
          <a:spcPct val="0"/>
        </a:spcBef>
        <a:spcAft>
          <a:spcPct val="0"/>
        </a:spcAft>
        <a:defRPr sz="2200" b="1">
          <a:solidFill>
            <a:schemeClr val="bg1"/>
          </a:solidFill>
          <a:latin typeface="Arial" charset="0"/>
        </a:defRPr>
      </a:lvl7pPr>
      <a:lvl8pPr marL="1371600" algn="l" rtl="0" fontAlgn="base">
        <a:lnSpc>
          <a:spcPct val="95000"/>
        </a:lnSpc>
        <a:spcBef>
          <a:spcPct val="0"/>
        </a:spcBef>
        <a:spcAft>
          <a:spcPct val="0"/>
        </a:spcAft>
        <a:defRPr sz="2200" b="1">
          <a:solidFill>
            <a:schemeClr val="bg1"/>
          </a:solidFill>
          <a:latin typeface="Arial" charset="0"/>
        </a:defRPr>
      </a:lvl8pPr>
      <a:lvl9pPr marL="1828800" algn="l" rtl="0" fontAlgn="base">
        <a:lnSpc>
          <a:spcPct val="95000"/>
        </a:lnSpc>
        <a:spcBef>
          <a:spcPct val="0"/>
        </a:spcBef>
        <a:spcAft>
          <a:spcPct val="0"/>
        </a:spcAft>
        <a:defRPr sz="2200" b="1">
          <a:solidFill>
            <a:schemeClr val="bg1"/>
          </a:solidFill>
          <a:latin typeface="Arial" charset="0"/>
        </a:defRPr>
      </a:lvl9pPr>
    </p:titleStyle>
    <p:bodyStyle>
      <a:lvl1pPr marL="190500" indent="-190500" algn="l" rtl="0" fontAlgn="base">
        <a:spcBef>
          <a:spcPct val="40000"/>
        </a:spcBef>
        <a:spcAft>
          <a:spcPct val="0"/>
        </a:spcAft>
        <a:buClr>
          <a:schemeClr val="accent1"/>
        </a:buClr>
        <a:buFont typeface="Wingdings" pitchFamily="2" charset="2"/>
        <a:buChar char="§"/>
        <a:defRPr sz="2000">
          <a:solidFill>
            <a:schemeClr val="tx1"/>
          </a:solidFill>
          <a:latin typeface="+mn-lt"/>
          <a:ea typeface="+mn-ea"/>
          <a:cs typeface="+mn-cs"/>
        </a:defRPr>
      </a:lvl1pPr>
      <a:lvl2pPr marL="381000" indent="-188913" algn="l" rtl="0" fontAlgn="base">
        <a:spcBef>
          <a:spcPct val="40000"/>
        </a:spcBef>
        <a:spcAft>
          <a:spcPct val="0"/>
        </a:spcAft>
        <a:buClr>
          <a:schemeClr val="accent1"/>
        </a:buClr>
        <a:buChar char="-"/>
        <a:defRPr>
          <a:solidFill>
            <a:schemeClr val="tx1"/>
          </a:solidFill>
          <a:latin typeface="+mn-lt"/>
        </a:defRPr>
      </a:lvl2pPr>
      <a:lvl3pPr marL="561975" indent="-179388" algn="l" rtl="0" fontAlgn="base">
        <a:spcBef>
          <a:spcPct val="40000"/>
        </a:spcBef>
        <a:spcAft>
          <a:spcPct val="0"/>
        </a:spcAft>
        <a:buClr>
          <a:schemeClr val="accent1"/>
        </a:buClr>
        <a:buChar char="-"/>
        <a:defRPr>
          <a:solidFill>
            <a:schemeClr val="tx1"/>
          </a:solidFill>
          <a:latin typeface="+mn-lt"/>
        </a:defRPr>
      </a:lvl3pPr>
      <a:lvl4pPr marL="768350" indent="-204788" algn="l" rtl="0" fontAlgn="base">
        <a:spcBef>
          <a:spcPct val="40000"/>
        </a:spcBef>
        <a:spcAft>
          <a:spcPct val="0"/>
        </a:spcAft>
        <a:buClr>
          <a:schemeClr val="accent1"/>
        </a:buClr>
        <a:buChar char="-"/>
        <a:defRPr>
          <a:solidFill>
            <a:schemeClr val="tx1"/>
          </a:solidFill>
          <a:latin typeface="+mn-lt"/>
        </a:defRPr>
      </a:lvl4pPr>
      <a:lvl5pPr marL="1050925" indent="-168275" algn="l" rtl="0" fontAlgn="base">
        <a:spcBef>
          <a:spcPct val="40000"/>
        </a:spcBef>
        <a:spcAft>
          <a:spcPct val="0"/>
        </a:spcAft>
        <a:buClr>
          <a:schemeClr val="accent1"/>
        </a:buClr>
        <a:buFont typeface="Wingdings" pitchFamily="2" charset="2"/>
        <a:defRPr>
          <a:solidFill>
            <a:schemeClr val="tx1"/>
          </a:solidFill>
          <a:latin typeface="+mn-lt"/>
        </a:defRPr>
      </a:lvl5pPr>
      <a:lvl6pPr marL="1508125" indent="-168275" algn="l" rtl="0" fontAlgn="base">
        <a:spcBef>
          <a:spcPct val="40000"/>
        </a:spcBef>
        <a:spcAft>
          <a:spcPct val="0"/>
        </a:spcAft>
        <a:buClr>
          <a:schemeClr val="accent1"/>
        </a:buClr>
        <a:buFont typeface="Wingdings" pitchFamily="2" charset="2"/>
        <a:defRPr>
          <a:solidFill>
            <a:schemeClr val="tx1"/>
          </a:solidFill>
          <a:latin typeface="+mn-lt"/>
        </a:defRPr>
      </a:lvl6pPr>
      <a:lvl7pPr marL="1965325" indent="-168275" algn="l" rtl="0" fontAlgn="base">
        <a:spcBef>
          <a:spcPct val="40000"/>
        </a:spcBef>
        <a:spcAft>
          <a:spcPct val="0"/>
        </a:spcAft>
        <a:buClr>
          <a:schemeClr val="accent1"/>
        </a:buClr>
        <a:buFont typeface="Wingdings" pitchFamily="2" charset="2"/>
        <a:defRPr>
          <a:solidFill>
            <a:schemeClr val="tx1"/>
          </a:solidFill>
          <a:latin typeface="+mn-lt"/>
        </a:defRPr>
      </a:lvl7pPr>
      <a:lvl8pPr marL="2422525" indent="-168275" algn="l" rtl="0" fontAlgn="base">
        <a:spcBef>
          <a:spcPct val="40000"/>
        </a:spcBef>
        <a:spcAft>
          <a:spcPct val="0"/>
        </a:spcAft>
        <a:buClr>
          <a:schemeClr val="accent1"/>
        </a:buClr>
        <a:buFont typeface="Wingdings" pitchFamily="2" charset="2"/>
        <a:defRPr>
          <a:solidFill>
            <a:schemeClr val="tx1"/>
          </a:solidFill>
          <a:latin typeface="+mn-lt"/>
        </a:defRPr>
      </a:lvl8pPr>
      <a:lvl9pPr marL="2879725" indent="-168275" algn="l" rtl="0" fontAlgn="base">
        <a:spcBef>
          <a:spcPct val="40000"/>
        </a:spcBef>
        <a:spcAft>
          <a:spcPct val="0"/>
        </a:spcAft>
        <a:buClr>
          <a:schemeClr val="accent1"/>
        </a:buClr>
        <a:buFont typeface="Wingdings" pitchFamily="2" charset="2"/>
        <a:defRPr>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st.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hyperlink" Target="http://www.egu.eu/news/2/egu-open-letter-to-european-policymakers/" TargetMode="External"/><Relationship Id="rId7"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mailto:cvuddin@gmail.com" TargetMode="External"/><Relationship Id="rId2" Type="http://schemas.openxmlformats.org/officeDocument/2006/relationships/hyperlink" Target="http://www.olemiss.edu/projects/cait/ncitec/" TargetMode="External"/><Relationship Id="rId1" Type="http://schemas.openxmlformats.org/officeDocument/2006/relationships/slideLayout" Target="../slideLayouts/slideLayout2.xml"/><Relationship Id="rId4" Type="http://schemas.openxmlformats.org/officeDocument/2006/relationships/hyperlink" Target="http://infrastructureglobal.com/"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mailto:LuhrD@wsdot.wa.gov" TargetMode="External"/><Relationship Id="rId2" Type="http://schemas.openxmlformats.org/officeDocument/2006/relationships/hyperlink" Target="mailto:AT.Papagiannakis@utsa.edu"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John.Zaniewski@mail.wvu.edu" TargetMode="External"/><Relationship Id="rId2" Type="http://schemas.openxmlformats.org/officeDocument/2006/relationships/hyperlink" Target="http://www.cemr.wvu.edu/~wwwasph/"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tarefder@unm.edu" TargetMode="External"/><Relationship Id="rId2" Type="http://schemas.openxmlformats.org/officeDocument/2006/relationships/hyperlink" Target="mailto:Devendra.Parmar@Hamptonu.Edu"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mailto:goggans@olemiss.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7.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notesSlide" Target="../notesSlides/notesSlide6.xml"/><Relationship Id="rId7" Type="http://schemas.openxmlformats.org/officeDocument/2006/relationships/image" Target="../media/image23.jpe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gi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3198" name="Rectangle 14"/>
          <p:cNvSpPr>
            <a:spLocks noGrp="1" noChangeArrowheads="1"/>
          </p:cNvSpPr>
          <p:nvPr>
            <p:ph type="ctrTitle" sz="quarter"/>
          </p:nvPr>
        </p:nvSpPr>
        <p:spPr>
          <a:xfrm>
            <a:off x="526163" y="146951"/>
            <a:ext cx="8113713" cy="1730828"/>
          </a:xfrm>
        </p:spPr>
        <p:txBody>
          <a:bodyPr/>
          <a:lstStyle/>
          <a:p>
            <a:pPr algn="ctr"/>
            <a:r>
              <a:rPr lang="en-US" sz="2900" dirty="0" smtClean="0">
                <a:solidFill>
                  <a:srgbClr val="FFFF00"/>
                </a:solidFill>
                <a:effectLst>
                  <a:outerShdw blurRad="38100" dist="38100" dir="2700000" algn="tl">
                    <a:srgbClr val="000000">
                      <a:alpha val="43137"/>
                    </a:srgbClr>
                  </a:outerShdw>
                </a:effectLst>
              </a:rPr>
              <a:t>Civil Engineering Applications </a:t>
            </a:r>
            <a:br>
              <a:rPr lang="en-US" sz="2900" dirty="0" smtClean="0">
                <a:solidFill>
                  <a:srgbClr val="FFFF00"/>
                </a:solidFill>
                <a:effectLst>
                  <a:outerShdw blurRad="38100" dist="38100" dir="2700000" algn="tl">
                    <a:srgbClr val="000000">
                      <a:alpha val="43137"/>
                    </a:srgbClr>
                  </a:outerShdw>
                </a:effectLst>
              </a:rPr>
            </a:br>
            <a:r>
              <a:rPr lang="en-US" sz="2900" dirty="0" smtClean="0">
                <a:solidFill>
                  <a:srgbClr val="FFFF00"/>
                </a:solidFill>
                <a:effectLst>
                  <a:outerShdw blurRad="38100" dist="38100" dir="2700000" algn="tl">
                    <a:srgbClr val="000000">
                      <a:alpha val="43137"/>
                    </a:srgbClr>
                  </a:outerShdw>
                </a:effectLst>
              </a:rPr>
              <a:t>of Ground Penetrating Radar</a:t>
            </a:r>
            <a:br>
              <a:rPr lang="en-US" sz="2900" dirty="0" smtClean="0">
                <a:solidFill>
                  <a:srgbClr val="FFFF00"/>
                </a:solidFill>
                <a:effectLst>
                  <a:outerShdw blurRad="38100" dist="38100" dir="2700000" algn="tl">
                    <a:srgbClr val="000000">
                      <a:alpha val="43137"/>
                    </a:srgbClr>
                  </a:outerShdw>
                </a:effectLst>
              </a:rPr>
            </a:br>
            <a:r>
              <a:rPr lang="en-US" sz="1400" dirty="0">
                <a:solidFill>
                  <a:srgbClr val="FFFF00"/>
                </a:solidFill>
                <a:effectLst>
                  <a:outerShdw blurRad="38100" dist="38100" dir="2700000" algn="tl">
                    <a:srgbClr val="000000">
                      <a:alpha val="43137"/>
                    </a:srgbClr>
                  </a:outerShdw>
                </a:effectLst>
              </a:rPr>
              <a:t> </a:t>
            </a:r>
            <a:r>
              <a:rPr lang="en-US" sz="2900" dirty="0" smtClean="0">
                <a:effectLst>
                  <a:outerShdw blurRad="38100" dist="38100" dir="2700000" algn="tl">
                    <a:srgbClr val="000000">
                      <a:alpha val="43137"/>
                    </a:srgbClr>
                  </a:outerShdw>
                </a:effectLst>
              </a:rPr>
              <a:t/>
            </a:r>
            <a:br>
              <a:rPr lang="en-US" sz="2900" dirty="0" smtClean="0">
                <a:effectLst>
                  <a:outerShdw blurRad="38100" dist="38100" dir="2700000" algn="tl">
                    <a:srgbClr val="000000">
                      <a:alpha val="43137"/>
                    </a:srgbClr>
                  </a:outerShdw>
                </a:effectLst>
              </a:rPr>
            </a:br>
            <a:r>
              <a:rPr lang="en-US" sz="2200" b="0" dirty="0" smtClean="0">
                <a:effectLst>
                  <a:outerShdw blurRad="38100" dist="38100" dir="2700000" algn="tl">
                    <a:srgbClr val="000000">
                      <a:alpha val="43137"/>
                    </a:srgbClr>
                  </a:outerShdw>
                </a:effectLst>
              </a:rPr>
              <a:t>(proposal oc-2012-1-12576)</a:t>
            </a:r>
          </a:p>
        </p:txBody>
      </p:sp>
      <p:sp>
        <p:nvSpPr>
          <p:cNvPr id="733199" name="Rectangle 15"/>
          <p:cNvSpPr>
            <a:spLocks noGrp="1" noChangeArrowheads="1"/>
          </p:cNvSpPr>
          <p:nvPr>
            <p:ph type="subTitle" sz="quarter" idx="1"/>
          </p:nvPr>
        </p:nvSpPr>
        <p:spPr>
          <a:xfrm>
            <a:off x="244927" y="2254269"/>
            <a:ext cx="8621484" cy="1637737"/>
          </a:xfrm>
        </p:spPr>
        <p:txBody>
          <a:bodyPr/>
          <a:lstStyle/>
          <a:p>
            <a:r>
              <a:rPr lang="it-IT" sz="2000" b="0" dirty="0" err="1" smtClean="0">
                <a:effectLst>
                  <a:outerShdw blurRad="38100" dist="38100" dir="2700000" algn="tl">
                    <a:srgbClr val="000000">
                      <a:alpha val="43137"/>
                    </a:srgbClr>
                  </a:outerShdw>
                </a:effectLst>
                <a:latin typeface="+mj-lt"/>
              </a:rPr>
              <a:t>Proposer</a:t>
            </a:r>
            <a:r>
              <a:rPr lang="it-IT" sz="2000" b="0" dirty="0" smtClean="0">
                <a:effectLst>
                  <a:outerShdw blurRad="38100" dist="38100" dir="2700000" algn="tl">
                    <a:srgbClr val="000000">
                      <a:alpha val="43137"/>
                    </a:srgbClr>
                  </a:outerShdw>
                </a:effectLst>
                <a:latin typeface="+mj-lt"/>
              </a:rPr>
              <a:t>: </a:t>
            </a:r>
          </a:p>
          <a:p>
            <a:endParaRPr lang="it-IT" sz="800" b="0" dirty="0" smtClean="0">
              <a:effectLst>
                <a:outerShdw blurRad="38100" dist="38100" dir="2700000" algn="tl">
                  <a:srgbClr val="000000">
                    <a:alpha val="43137"/>
                  </a:srgbClr>
                </a:outerShdw>
              </a:effectLst>
              <a:latin typeface="+mj-lt"/>
            </a:endParaRPr>
          </a:p>
          <a:p>
            <a:r>
              <a:rPr lang="it-IT" sz="2200" i="1" dirty="0" smtClean="0">
                <a:solidFill>
                  <a:srgbClr val="FFFF00"/>
                </a:solidFill>
                <a:effectLst>
                  <a:outerShdw blurRad="38100" dist="38100" dir="2700000" algn="tl">
                    <a:srgbClr val="000000">
                      <a:alpha val="43137"/>
                    </a:srgbClr>
                  </a:outerShdw>
                </a:effectLst>
                <a:latin typeface="+mj-lt"/>
              </a:rPr>
              <a:t>Lara </a:t>
            </a:r>
            <a:r>
              <a:rPr lang="it-IT" sz="2200" i="1" dirty="0" err="1" smtClean="0">
                <a:solidFill>
                  <a:srgbClr val="FFFF00"/>
                </a:solidFill>
                <a:effectLst>
                  <a:outerShdw blurRad="38100" dist="38100" dir="2700000" algn="tl">
                    <a:srgbClr val="000000">
                      <a:alpha val="43137"/>
                    </a:srgbClr>
                  </a:outerShdw>
                </a:effectLst>
                <a:latin typeface="+mj-lt"/>
              </a:rPr>
              <a:t>Pajewski</a:t>
            </a:r>
            <a:endParaRPr lang="it-IT" sz="2200" i="1" dirty="0" smtClean="0">
              <a:solidFill>
                <a:srgbClr val="FFFF00"/>
              </a:solidFill>
              <a:effectLst>
                <a:outerShdw blurRad="38100" dist="38100" dir="2700000" algn="tl">
                  <a:srgbClr val="000000">
                    <a:alpha val="43137"/>
                  </a:srgbClr>
                </a:outerShdw>
              </a:effectLst>
              <a:latin typeface="+mj-lt"/>
            </a:endParaRPr>
          </a:p>
          <a:p>
            <a:r>
              <a:rPr lang="it-IT" sz="2000" b="0" i="1" dirty="0" smtClean="0">
                <a:effectLst>
                  <a:outerShdw blurRad="38100" dist="38100" dir="2700000" algn="tl">
                    <a:srgbClr val="000000">
                      <a:alpha val="43137"/>
                    </a:srgbClr>
                  </a:outerShdw>
                </a:effectLst>
                <a:latin typeface="+mj-lt"/>
              </a:rPr>
              <a:t>«Roma Tre» </a:t>
            </a:r>
            <a:r>
              <a:rPr lang="it-IT" sz="2000" b="0" i="1" dirty="0" err="1" smtClean="0">
                <a:effectLst>
                  <a:outerShdw blurRad="38100" dist="38100" dir="2700000" algn="tl">
                    <a:srgbClr val="000000">
                      <a:alpha val="43137"/>
                    </a:srgbClr>
                  </a:outerShdw>
                </a:effectLst>
                <a:latin typeface="+mj-lt"/>
              </a:rPr>
              <a:t>University</a:t>
            </a:r>
            <a:r>
              <a:rPr lang="it-IT" sz="2000" b="0" i="1" dirty="0" smtClean="0">
                <a:effectLst>
                  <a:outerShdw blurRad="38100" dist="38100" dir="2700000" algn="tl">
                    <a:srgbClr val="000000">
                      <a:alpha val="43137"/>
                    </a:srgbClr>
                  </a:outerShdw>
                </a:effectLst>
                <a:latin typeface="+mj-lt"/>
              </a:rPr>
              <a:t>, Rome</a:t>
            </a:r>
            <a:r>
              <a:rPr lang="it-IT" sz="2000" b="0" i="1" dirty="0">
                <a:effectLst>
                  <a:outerShdw blurRad="38100" dist="38100" dir="2700000" algn="tl">
                    <a:srgbClr val="000000">
                      <a:alpha val="43137"/>
                    </a:srgbClr>
                  </a:outerShdw>
                </a:effectLst>
                <a:latin typeface="+mj-lt"/>
              </a:rPr>
              <a:t>, </a:t>
            </a:r>
            <a:r>
              <a:rPr lang="it-IT" sz="2000" b="0" i="1" dirty="0" err="1">
                <a:effectLst>
                  <a:outerShdw blurRad="38100" dist="38100" dir="2700000" algn="tl">
                    <a:srgbClr val="000000">
                      <a:alpha val="43137"/>
                    </a:srgbClr>
                  </a:outerShdw>
                </a:effectLst>
                <a:latin typeface="+mj-lt"/>
              </a:rPr>
              <a:t>Italy</a:t>
            </a:r>
            <a:endParaRPr lang="it-IT" sz="2000" b="0" i="1" dirty="0">
              <a:effectLst>
                <a:outerShdw blurRad="38100" dist="38100" dir="2700000" algn="tl">
                  <a:srgbClr val="000000">
                    <a:alpha val="43137"/>
                  </a:srgbClr>
                </a:outerShdw>
              </a:effectLst>
              <a:latin typeface="+mj-lt"/>
            </a:endParaRPr>
          </a:p>
          <a:p>
            <a:r>
              <a:rPr lang="it-IT" sz="2200" dirty="0" smtClean="0">
                <a:effectLst>
                  <a:outerShdw blurRad="38100" dist="38100" dir="2700000" algn="tl">
                    <a:srgbClr val="000000">
                      <a:alpha val="43137"/>
                    </a:srgbClr>
                  </a:outerShdw>
                </a:effectLst>
                <a:latin typeface="+mj-lt"/>
              </a:rPr>
              <a:t> </a:t>
            </a:r>
            <a:endParaRPr lang="de-DE" sz="2200" baseline="30000" dirty="0">
              <a:effectLst>
                <a:outerShdw blurRad="38100" dist="38100" dir="2700000" algn="tl">
                  <a:srgbClr val="000000">
                    <a:alpha val="43137"/>
                  </a:srgbClr>
                </a:outerShdw>
              </a:effectLst>
              <a:latin typeface="+mj-lt"/>
            </a:endParaRPr>
          </a:p>
        </p:txBody>
      </p:sp>
      <p:pic>
        <p:nvPicPr>
          <p:cNvPr id="733215" name="Picture 31" descr="COST | European Cooperation in Science and Technology">
            <a:hlinkClick r:id="rId3" tooltip="COST Home"/>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52563" y="5574847"/>
            <a:ext cx="2857500" cy="76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Rettangolo 1"/>
          <p:cNvSpPr/>
          <p:nvPr/>
        </p:nvSpPr>
        <p:spPr>
          <a:xfrm>
            <a:off x="3282045" y="5624659"/>
            <a:ext cx="5487051" cy="677108"/>
          </a:xfrm>
          <a:prstGeom prst="rect">
            <a:avLst/>
          </a:prstGeom>
        </p:spPr>
        <p:txBody>
          <a:bodyPr wrap="square">
            <a:spAutoFit/>
          </a:bodyPr>
          <a:lstStyle/>
          <a:p>
            <a:r>
              <a:rPr lang="en-GB" sz="2000" b="1" dirty="0">
                <a:solidFill>
                  <a:schemeClr val="accent4">
                    <a:lumMod val="65000"/>
                    <a:lumOff val="35000"/>
                  </a:schemeClr>
                </a:solidFill>
                <a:latin typeface="+mj-lt"/>
              </a:rPr>
              <a:t>Transport and Urban </a:t>
            </a:r>
            <a:r>
              <a:rPr lang="en-GB" sz="2000" b="1" dirty="0" smtClean="0">
                <a:solidFill>
                  <a:schemeClr val="accent4">
                    <a:lumMod val="65000"/>
                    <a:lumOff val="35000"/>
                  </a:schemeClr>
                </a:solidFill>
                <a:latin typeface="+mj-lt"/>
              </a:rPr>
              <a:t>Development Domain</a:t>
            </a:r>
          </a:p>
          <a:p>
            <a:r>
              <a:rPr lang="en-GB" i="1" dirty="0" smtClean="0">
                <a:solidFill>
                  <a:schemeClr val="accent4">
                    <a:lumMod val="65000"/>
                    <a:lumOff val="35000"/>
                  </a:schemeClr>
                </a:solidFill>
                <a:latin typeface="+mj-lt"/>
              </a:rPr>
              <a:t>Brussels, 12 September 2012</a:t>
            </a:r>
            <a:endParaRPr lang="it-IT" i="1" dirty="0">
              <a:solidFill>
                <a:schemeClr val="accent4">
                  <a:lumMod val="65000"/>
                  <a:lumOff val="35000"/>
                </a:schemeClr>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314327" y="164649"/>
            <a:ext cx="6297613" cy="600075"/>
          </a:xfrm>
          <a:prstGeom prst="rect">
            <a:avLst/>
          </a:prstGeom>
        </p:spPr>
        <p:txBody>
          <a:bodyPr/>
          <a:lstStyle/>
          <a:p>
            <a:r>
              <a:rPr lang="de-DE" b="0" dirty="0" smtClean="0">
                <a:effectLst>
                  <a:outerShdw blurRad="38100" dist="38100" dir="2700000" algn="tl">
                    <a:srgbClr val="000000">
                      <a:alpha val="43137"/>
                    </a:srgbClr>
                  </a:outerShdw>
                </a:effectLst>
              </a:rPr>
              <a:t>Background</a:t>
            </a:r>
            <a:endParaRPr lang="de-DE" b="0" dirty="0">
              <a:effectLst>
                <a:outerShdw blurRad="38100" dist="38100" dir="2700000" algn="tl">
                  <a:srgbClr val="000000">
                    <a:alpha val="43137"/>
                  </a:srgbClr>
                </a:outerShdw>
              </a:effectLst>
            </a:endParaRPr>
          </a:p>
        </p:txBody>
      </p:sp>
      <p:sp>
        <p:nvSpPr>
          <p:cNvPr id="3" name="Segnaposto contenuto 2"/>
          <p:cNvSpPr>
            <a:spLocks noGrp="1"/>
          </p:cNvSpPr>
          <p:nvPr>
            <p:ph idx="4294967295"/>
          </p:nvPr>
        </p:nvSpPr>
        <p:spPr>
          <a:xfrm>
            <a:off x="309944" y="1709866"/>
            <a:ext cx="8404288" cy="4873815"/>
          </a:xfrm>
          <a:prstGeom prst="rect">
            <a:avLst/>
          </a:prstGeom>
        </p:spPr>
        <p:txBody>
          <a:bodyPr/>
          <a:lstStyle/>
          <a:p>
            <a:pPr algn="just">
              <a:buSzPct val="185000"/>
              <a:buFont typeface="Arial" pitchFamily="34" charset="0"/>
              <a:buChar char="•"/>
            </a:pPr>
            <a:r>
              <a:rPr lang="en-US" sz="1600" dirty="0" smtClean="0">
                <a:solidFill>
                  <a:schemeClr val="accent1"/>
                </a:solidFill>
              </a:rPr>
              <a:t>Hundreds </a:t>
            </a:r>
            <a:r>
              <a:rPr lang="en-US" sz="1600" dirty="0">
                <a:solidFill>
                  <a:schemeClr val="accent1"/>
                </a:solidFill>
              </a:rPr>
              <a:t>of research papers, special issues on Journals and conference </a:t>
            </a:r>
            <a:r>
              <a:rPr lang="en-US" sz="1600" dirty="0" smtClean="0">
                <a:solidFill>
                  <a:schemeClr val="accent1"/>
                </a:solidFill>
              </a:rPr>
              <a:t>Proceedings </a:t>
            </a:r>
            <a:r>
              <a:rPr lang="en-US" sz="1600" dirty="0">
                <a:solidFill>
                  <a:schemeClr val="accent1"/>
                </a:solidFill>
              </a:rPr>
              <a:t>devoted to GPR </a:t>
            </a:r>
            <a:r>
              <a:rPr lang="en-US" sz="1600" dirty="0" smtClean="0">
                <a:solidFill>
                  <a:schemeClr val="accent1"/>
                </a:solidFill>
              </a:rPr>
              <a:t>theory, technology </a:t>
            </a:r>
            <a:r>
              <a:rPr lang="en-US" sz="1600" dirty="0">
                <a:solidFill>
                  <a:schemeClr val="accent1"/>
                </a:solidFill>
              </a:rPr>
              <a:t>and </a:t>
            </a:r>
            <a:r>
              <a:rPr lang="en-US" sz="1600" dirty="0" smtClean="0">
                <a:solidFill>
                  <a:schemeClr val="accent1"/>
                </a:solidFill>
              </a:rPr>
              <a:t>its </a:t>
            </a:r>
            <a:r>
              <a:rPr lang="en-US" sz="1600" dirty="0">
                <a:solidFill>
                  <a:schemeClr val="accent1"/>
                </a:solidFill>
              </a:rPr>
              <a:t>application </a:t>
            </a:r>
            <a:r>
              <a:rPr lang="en-US" sz="1600" dirty="0" smtClean="0">
                <a:solidFill>
                  <a:schemeClr val="accent1"/>
                </a:solidFill>
              </a:rPr>
              <a:t>in </a:t>
            </a:r>
            <a:r>
              <a:rPr lang="en-US" sz="1600" dirty="0">
                <a:solidFill>
                  <a:schemeClr val="accent1"/>
                </a:solidFill>
              </a:rPr>
              <a:t>CE. </a:t>
            </a:r>
            <a:endParaRPr lang="it-IT" sz="1600" dirty="0">
              <a:solidFill>
                <a:schemeClr val="accent1"/>
              </a:solidFill>
            </a:endParaRPr>
          </a:p>
          <a:p>
            <a:pPr algn="just">
              <a:buSzPct val="185000"/>
              <a:buFont typeface="Arial" pitchFamily="34" charset="0"/>
              <a:buChar char="•"/>
            </a:pPr>
            <a:r>
              <a:rPr lang="en-US" sz="1600" dirty="0" smtClean="0">
                <a:solidFill>
                  <a:schemeClr val="accent1"/>
                </a:solidFill>
              </a:rPr>
              <a:t>GPR is of interest for… </a:t>
            </a:r>
          </a:p>
          <a:p>
            <a:pPr algn="just">
              <a:buSzPct val="185000"/>
              <a:buFont typeface="Arial" pitchFamily="34" charset="0"/>
              <a:buChar char="•"/>
            </a:pPr>
            <a:endParaRPr lang="en-US" sz="1600" dirty="0" smtClean="0">
              <a:solidFill>
                <a:schemeClr val="accent1"/>
              </a:solidFill>
            </a:endParaRPr>
          </a:p>
          <a:p>
            <a:pPr algn="just">
              <a:buSzPct val="185000"/>
              <a:buFont typeface="Arial" pitchFamily="34" charset="0"/>
              <a:buChar char="•"/>
            </a:pPr>
            <a:endParaRPr lang="en-US" sz="1600" dirty="0" smtClean="0">
              <a:solidFill>
                <a:schemeClr val="accent1"/>
              </a:solidFill>
            </a:endParaRPr>
          </a:p>
          <a:p>
            <a:pPr algn="just">
              <a:buSzPct val="185000"/>
              <a:buFont typeface="Arial" pitchFamily="34" charset="0"/>
              <a:buChar char="•"/>
            </a:pPr>
            <a:endParaRPr lang="en-US" sz="1600" dirty="0">
              <a:solidFill>
                <a:schemeClr val="accent1"/>
              </a:solidFill>
            </a:endParaRPr>
          </a:p>
          <a:p>
            <a:pPr algn="just">
              <a:buSzPct val="185000"/>
              <a:buFont typeface="Arial" pitchFamily="34" charset="0"/>
              <a:buChar char="•"/>
            </a:pPr>
            <a:endParaRPr lang="en-US" sz="1600" dirty="0" smtClean="0">
              <a:solidFill>
                <a:schemeClr val="accent1"/>
              </a:solidFill>
            </a:endParaRPr>
          </a:p>
          <a:p>
            <a:pPr marL="182563" indent="0" algn="just">
              <a:buSzPct val="185000"/>
              <a:buNone/>
            </a:pPr>
            <a:r>
              <a:rPr lang="en-US" sz="1600" dirty="0" smtClean="0">
                <a:solidFill>
                  <a:schemeClr val="accent1"/>
                </a:solidFill>
              </a:rPr>
              <a:t>…and for </a:t>
            </a:r>
            <a:r>
              <a:rPr lang="en-US" sz="1600" dirty="0">
                <a:solidFill>
                  <a:schemeClr val="accent1"/>
                </a:solidFill>
              </a:rPr>
              <a:t>several European Technology </a:t>
            </a:r>
            <a:r>
              <a:rPr lang="en-US" sz="1600" dirty="0" smtClean="0">
                <a:solidFill>
                  <a:schemeClr val="accent1"/>
                </a:solidFill>
              </a:rPr>
              <a:t>Platforms: European </a:t>
            </a:r>
            <a:r>
              <a:rPr lang="en-US" sz="1600" dirty="0">
                <a:solidFill>
                  <a:schemeClr val="accent1"/>
                </a:solidFill>
              </a:rPr>
              <a:t>Construction Technology </a:t>
            </a:r>
            <a:r>
              <a:rPr lang="en-US" sz="1600" dirty="0" smtClean="0">
                <a:solidFill>
                  <a:schemeClr val="accent1"/>
                </a:solidFill>
              </a:rPr>
              <a:t>Platform, Advanced </a:t>
            </a:r>
            <a:r>
              <a:rPr lang="en-US" sz="1600" dirty="0">
                <a:solidFill>
                  <a:schemeClr val="accent1"/>
                </a:solidFill>
              </a:rPr>
              <a:t>Engineering Materials and </a:t>
            </a:r>
            <a:r>
              <a:rPr lang="en-US" sz="1600" dirty="0" smtClean="0">
                <a:solidFill>
                  <a:schemeClr val="accent1"/>
                </a:solidFill>
              </a:rPr>
              <a:t>Technologies, Industrial </a:t>
            </a:r>
            <a:r>
              <a:rPr lang="en-US" sz="1600" dirty="0">
                <a:solidFill>
                  <a:schemeClr val="accent1"/>
                </a:solidFill>
              </a:rPr>
              <a:t>Safety Technology Platform, </a:t>
            </a:r>
            <a:r>
              <a:rPr lang="en-US" sz="1600" dirty="0" smtClean="0">
                <a:solidFill>
                  <a:schemeClr val="accent1"/>
                </a:solidFill>
              </a:rPr>
              <a:t>European </a:t>
            </a:r>
            <a:r>
              <a:rPr lang="en-US" sz="1600" dirty="0">
                <a:solidFill>
                  <a:schemeClr val="accent1"/>
                </a:solidFill>
              </a:rPr>
              <a:t>Road Transport Research Advisory </a:t>
            </a:r>
            <a:r>
              <a:rPr lang="en-US" sz="1600" dirty="0" smtClean="0">
                <a:solidFill>
                  <a:schemeClr val="accent1"/>
                </a:solidFill>
              </a:rPr>
              <a:t>Council, European </a:t>
            </a:r>
            <a:r>
              <a:rPr lang="en-US" sz="1600" dirty="0">
                <a:solidFill>
                  <a:schemeClr val="accent1"/>
                </a:solidFill>
              </a:rPr>
              <a:t>Space Technology </a:t>
            </a:r>
            <a:r>
              <a:rPr lang="en-US" sz="1600" dirty="0" smtClean="0">
                <a:solidFill>
                  <a:schemeClr val="accent1"/>
                </a:solidFill>
              </a:rPr>
              <a:t>Platform.</a:t>
            </a:r>
          </a:p>
          <a:p>
            <a:pPr marL="354013" indent="-171450" algn="just">
              <a:buSzPct val="185000"/>
              <a:buFont typeface="Arial" pitchFamily="34" charset="0"/>
              <a:buChar char="•"/>
            </a:pPr>
            <a:endParaRPr lang="it-IT" sz="800" dirty="0">
              <a:solidFill>
                <a:schemeClr val="accent1"/>
              </a:solidFill>
            </a:endParaRPr>
          </a:p>
          <a:p>
            <a:pPr algn="just">
              <a:buSzPct val="185000"/>
              <a:buFont typeface="Arial" pitchFamily="34" charset="0"/>
              <a:buChar char="•"/>
            </a:pPr>
            <a:r>
              <a:rPr lang="en-US" sz="1600" dirty="0">
                <a:solidFill>
                  <a:schemeClr val="accent1"/>
                </a:solidFill>
              </a:rPr>
              <a:t>I</a:t>
            </a:r>
            <a:r>
              <a:rPr lang="en-US" sz="1600" dirty="0" smtClean="0">
                <a:solidFill>
                  <a:schemeClr val="accent1"/>
                </a:solidFill>
              </a:rPr>
              <a:t>nternational </a:t>
            </a:r>
            <a:r>
              <a:rPr lang="en-US" sz="1600" dirty="0">
                <a:solidFill>
                  <a:schemeClr val="accent1"/>
                </a:solidFill>
              </a:rPr>
              <a:t>events where high-level </a:t>
            </a:r>
            <a:r>
              <a:rPr lang="en-US" sz="1600" dirty="0" smtClean="0">
                <a:solidFill>
                  <a:schemeClr val="accent1"/>
                </a:solidFill>
              </a:rPr>
              <a:t>discussions </a:t>
            </a:r>
            <a:r>
              <a:rPr lang="en-US" sz="1600" dirty="0">
                <a:solidFill>
                  <a:schemeClr val="accent1"/>
                </a:solidFill>
              </a:rPr>
              <a:t>and </a:t>
            </a:r>
            <a:r>
              <a:rPr lang="en-US" sz="1600" dirty="0" smtClean="0">
                <a:solidFill>
                  <a:schemeClr val="accent1"/>
                </a:solidFill>
              </a:rPr>
              <a:t>exchange </a:t>
            </a:r>
            <a:r>
              <a:rPr lang="en-US" sz="1600" dirty="0">
                <a:solidFill>
                  <a:schemeClr val="accent1"/>
                </a:solidFill>
              </a:rPr>
              <a:t>of </a:t>
            </a:r>
            <a:r>
              <a:rPr lang="en-US" sz="1600" dirty="0" smtClean="0">
                <a:solidFill>
                  <a:schemeClr val="accent1"/>
                </a:solidFill>
              </a:rPr>
              <a:t>experience related </a:t>
            </a:r>
            <a:r>
              <a:rPr lang="en-US" sz="1600" dirty="0">
                <a:solidFill>
                  <a:schemeClr val="accent1"/>
                </a:solidFill>
              </a:rPr>
              <a:t>to GPR use in CE </a:t>
            </a:r>
            <a:r>
              <a:rPr lang="en-US" sz="1600" dirty="0" smtClean="0">
                <a:solidFill>
                  <a:schemeClr val="accent1"/>
                </a:solidFill>
              </a:rPr>
              <a:t>take place: “International </a:t>
            </a:r>
            <a:r>
              <a:rPr lang="en-US" sz="1600" dirty="0">
                <a:solidFill>
                  <a:schemeClr val="accent1"/>
                </a:solidFill>
              </a:rPr>
              <a:t>Conference on GPR</a:t>
            </a:r>
            <a:r>
              <a:rPr lang="en-US" sz="1600" dirty="0" smtClean="0">
                <a:solidFill>
                  <a:schemeClr val="accent1"/>
                </a:solidFill>
              </a:rPr>
              <a:t>”, “</a:t>
            </a:r>
            <a:r>
              <a:rPr lang="en-US" sz="1600" dirty="0">
                <a:solidFill>
                  <a:schemeClr val="accent1"/>
                </a:solidFill>
              </a:rPr>
              <a:t>International Workshop on Advanced GPR</a:t>
            </a:r>
            <a:r>
              <a:rPr lang="en-US" sz="1600" dirty="0" smtClean="0">
                <a:solidFill>
                  <a:schemeClr val="accent1"/>
                </a:solidFill>
              </a:rPr>
              <a:t>”, EGU GA, </a:t>
            </a:r>
            <a:r>
              <a:rPr lang="en-US" sz="1600" dirty="0" err="1" smtClean="0">
                <a:solidFill>
                  <a:schemeClr val="accent1"/>
                </a:solidFill>
              </a:rPr>
              <a:t>EuCAP</a:t>
            </a:r>
            <a:r>
              <a:rPr lang="en-US" sz="1600" dirty="0" smtClean="0">
                <a:solidFill>
                  <a:schemeClr val="accent1"/>
                </a:solidFill>
              </a:rPr>
              <a:t>, URSI symposia, …</a:t>
            </a:r>
            <a:endParaRPr lang="it-IT" sz="1600" dirty="0">
              <a:solidFill>
                <a:schemeClr val="accent1"/>
              </a:solidFill>
            </a:endParaRPr>
          </a:p>
          <a:p>
            <a:pPr algn="just"/>
            <a:endParaRPr lang="it-IT" sz="1600" dirty="0">
              <a:solidFill>
                <a:schemeClr val="accent1"/>
              </a:solidFill>
            </a:endParaRPr>
          </a:p>
        </p:txBody>
      </p:sp>
      <p:pic>
        <p:nvPicPr>
          <p:cNvPr id="8194" name="Picture 2" descr="EGU Logo">
            <a:hlinkClick r:id="rId3" tooltip="EGU open letter to European policymaker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591" y="2911264"/>
            <a:ext cx="914400" cy="914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197" name="Picture 5" descr="http://t1.gstatic.com/images?q=tbn:ANd9GcS2qH51YloN-kwt7mViRJJtmmynYWzl88VMqRSN--GaFDmqvQK-Ow"/>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53774" y="3030452"/>
            <a:ext cx="1901952" cy="676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199" name="Picture 7" descr="http://www.mageof.hu/graf/EAGE.jpg"/>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r="9450" b="60199"/>
          <a:stretch/>
        </p:blipFill>
        <p:spPr bwMode="auto">
          <a:xfrm>
            <a:off x="3393221" y="3182365"/>
            <a:ext cx="1584000" cy="3721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201" name="Picture 9" descr="http://t3.gstatic.com/images?q=tbn:ANd9GcTLMt5ViwTi8_2rXbkExxLAqaig1LJr59OBnkX-nobiKrsazG6a"/>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60436" y="2993181"/>
            <a:ext cx="1262506" cy="7505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203" name="Picture 11" descr="http://cms.ukintpress.com/UserFiles/FEHRL-logo.jp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60438" y="3059251"/>
            <a:ext cx="2232000" cy="6184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9" name="Segnaposto piè di pagina 3"/>
          <p:cNvSpPr>
            <a:spLocks noGrp="1"/>
          </p:cNvSpPr>
          <p:nvPr>
            <p:ph type="ftr" sz="quarter" idx="3"/>
          </p:nvPr>
        </p:nvSpPr>
        <p:spPr>
          <a:xfrm>
            <a:off x="4919473" y="45720"/>
            <a:ext cx="4297679" cy="531556"/>
          </a:xfrm>
          <a:prstGeom prst="rect">
            <a:avLst/>
          </a:prstGeom>
        </p:spPr>
        <p:txBody>
          <a:bodyPr/>
          <a:lstStyle>
            <a:lvl1pPr algn="l">
              <a:defRPr sz="1100">
                <a:solidFill>
                  <a:schemeClr val="bg1"/>
                </a:solidFill>
                <a:effectLst>
                  <a:outerShdw blurRad="38100" dist="38100" dir="2700000" algn="tl">
                    <a:srgbClr val="000000">
                      <a:alpha val="43137"/>
                    </a:srgbClr>
                  </a:outerShdw>
                </a:effectLst>
              </a:defRPr>
            </a:lvl1pPr>
          </a:lstStyle>
          <a:p>
            <a:r>
              <a:rPr lang="it-IT" i="1" dirty="0" err="1" smtClean="0">
                <a:effectLst/>
                <a:latin typeface="+mj-lt"/>
              </a:rPr>
              <a:t>Civil</a:t>
            </a:r>
            <a:r>
              <a:rPr lang="it-IT" i="1" dirty="0" smtClean="0">
                <a:effectLst/>
                <a:latin typeface="+mj-lt"/>
              </a:rPr>
              <a:t> </a:t>
            </a:r>
            <a:r>
              <a:rPr lang="it-IT" i="1" dirty="0" err="1" smtClean="0">
                <a:effectLst/>
                <a:latin typeface="+mj-lt"/>
              </a:rPr>
              <a:t>Engineering</a:t>
            </a:r>
            <a:r>
              <a:rPr lang="it-IT" i="1" dirty="0" smtClean="0">
                <a:effectLst/>
                <a:latin typeface="+mj-lt"/>
              </a:rPr>
              <a:t> Applications of Ground Penetrating Radar TUD Domain, </a:t>
            </a:r>
            <a:r>
              <a:rPr lang="it-IT" i="1" dirty="0" err="1" smtClean="0">
                <a:effectLst/>
                <a:latin typeface="+mj-lt"/>
              </a:rPr>
              <a:t>Proposer</a:t>
            </a:r>
            <a:r>
              <a:rPr lang="it-IT" i="1" dirty="0" smtClean="0">
                <a:effectLst/>
                <a:latin typeface="+mj-lt"/>
              </a:rPr>
              <a:t>: </a:t>
            </a:r>
            <a:r>
              <a:rPr lang="it-IT" b="1" i="1" dirty="0" smtClean="0">
                <a:effectLst/>
                <a:latin typeface="+mj-lt"/>
              </a:rPr>
              <a:t>Lara </a:t>
            </a:r>
            <a:r>
              <a:rPr lang="it-IT" b="1" i="1" dirty="0" err="1" smtClean="0">
                <a:effectLst/>
                <a:latin typeface="+mj-lt"/>
              </a:rPr>
              <a:t>Pajewski</a:t>
            </a:r>
            <a:endParaRPr lang="de-DE" b="1" i="1" dirty="0">
              <a:effectLst/>
              <a:latin typeface="+mj-lt"/>
            </a:endParaRPr>
          </a:p>
        </p:txBody>
      </p:sp>
      <p:sp>
        <p:nvSpPr>
          <p:cNvPr id="10" name="Ovale 9"/>
          <p:cNvSpPr/>
          <p:nvPr/>
        </p:nvSpPr>
        <p:spPr>
          <a:xfrm>
            <a:off x="8646110" y="6387267"/>
            <a:ext cx="357188" cy="357187"/>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700" b="0" i="0" u="none" strike="noStrike" kern="0" cap="none" spc="0" normalizeH="0" baseline="0" noProof="0" dirty="0">
              <a:ln>
                <a:noFill/>
              </a:ln>
              <a:solidFill>
                <a:sysClr val="window" lastClr="FFFFFF"/>
              </a:solidFill>
              <a:uLnTx/>
              <a:uFillTx/>
              <a:latin typeface="Calibri"/>
              <a:ea typeface="+mn-ea"/>
              <a:cs typeface="+mn-cs"/>
            </a:endParaRPr>
          </a:p>
        </p:txBody>
      </p:sp>
      <p:sp>
        <p:nvSpPr>
          <p:cNvPr id="11" name="CasellaDiTesto 10"/>
          <p:cNvSpPr txBox="1"/>
          <p:nvPr/>
        </p:nvSpPr>
        <p:spPr>
          <a:xfrm>
            <a:off x="8657443" y="6419932"/>
            <a:ext cx="328937" cy="348813"/>
          </a:xfrm>
          <a:prstGeom prst="rect">
            <a:avLst/>
          </a:prstGeom>
          <a:noFill/>
        </p:spPr>
        <p:txBody>
          <a:bodyPr wrap="none">
            <a:spAutoFit/>
          </a:bodyPr>
          <a:lstStyle/>
          <a:p>
            <a:pPr algn="ctr">
              <a:lnSpc>
                <a:spcPts val="1000"/>
              </a:lnSpc>
              <a:defRPr/>
            </a:pPr>
            <a:r>
              <a:rPr lang="it-IT" sz="1000" b="1" dirty="0" smtClean="0">
                <a:solidFill>
                  <a:schemeClr val="bg1"/>
                </a:solidFill>
                <a:effectLst>
                  <a:outerShdw blurRad="38100" dist="38100" dir="2700000" algn="tl">
                    <a:srgbClr val="000000">
                      <a:alpha val="43137"/>
                    </a:srgbClr>
                  </a:outerShdw>
                </a:effectLst>
                <a:latin typeface="Century Gothic" pitchFamily="34" charset="0"/>
              </a:rPr>
              <a:t>10</a:t>
            </a:r>
          </a:p>
          <a:p>
            <a:pPr algn="ctr">
              <a:lnSpc>
                <a:spcPts val="1000"/>
              </a:lnSpc>
              <a:defRPr/>
            </a:pPr>
            <a:r>
              <a:rPr lang="it-IT" sz="800" dirty="0" smtClean="0">
                <a:solidFill>
                  <a:schemeClr val="bg1"/>
                </a:solidFill>
                <a:latin typeface="Century Gothic" pitchFamily="34" charset="0"/>
              </a:rPr>
              <a:t>43</a:t>
            </a:r>
            <a:endParaRPr lang="it-IT" sz="800" dirty="0">
              <a:solidFill>
                <a:schemeClr val="bg1"/>
              </a:solidFill>
              <a:latin typeface="Century Gothic" pitchFamily="34" charset="0"/>
            </a:endParaRPr>
          </a:p>
        </p:txBody>
      </p:sp>
    </p:spTree>
    <p:extLst>
      <p:ext uri="{BB962C8B-B14F-4D97-AF65-F5344CB8AC3E}">
        <p14:creationId xmlns:p14="http://schemas.microsoft.com/office/powerpoint/2010/main" val="122362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e 12"/>
          <p:cNvSpPr/>
          <p:nvPr/>
        </p:nvSpPr>
        <p:spPr>
          <a:xfrm>
            <a:off x="8646110" y="6387267"/>
            <a:ext cx="357188" cy="357187"/>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700" b="0" i="0" u="none" strike="noStrike" kern="0" cap="none" spc="0" normalizeH="0" baseline="0" noProof="0" dirty="0">
              <a:ln>
                <a:noFill/>
              </a:ln>
              <a:solidFill>
                <a:sysClr val="window" lastClr="FFFFFF"/>
              </a:solidFill>
              <a:uLnTx/>
              <a:uFillTx/>
              <a:latin typeface="Calibri"/>
              <a:ea typeface="+mn-ea"/>
              <a:cs typeface="+mn-cs"/>
            </a:endParaRPr>
          </a:p>
        </p:txBody>
      </p:sp>
      <p:sp>
        <p:nvSpPr>
          <p:cNvPr id="14" name="CasellaDiTesto 13"/>
          <p:cNvSpPr txBox="1"/>
          <p:nvPr/>
        </p:nvSpPr>
        <p:spPr>
          <a:xfrm>
            <a:off x="8657443" y="6419932"/>
            <a:ext cx="328937" cy="348813"/>
          </a:xfrm>
          <a:prstGeom prst="rect">
            <a:avLst/>
          </a:prstGeom>
          <a:noFill/>
        </p:spPr>
        <p:txBody>
          <a:bodyPr wrap="none">
            <a:spAutoFit/>
          </a:bodyPr>
          <a:lstStyle/>
          <a:p>
            <a:pPr algn="ctr">
              <a:lnSpc>
                <a:spcPts val="1000"/>
              </a:lnSpc>
              <a:defRPr/>
            </a:pPr>
            <a:r>
              <a:rPr lang="it-IT" sz="1000" b="1" dirty="0" smtClean="0">
                <a:solidFill>
                  <a:schemeClr val="bg1"/>
                </a:solidFill>
                <a:effectLst>
                  <a:outerShdw blurRad="38100" dist="38100" dir="2700000" algn="tl">
                    <a:srgbClr val="000000">
                      <a:alpha val="43137"/>
                    </a:srgbClr>
                  </a:outerShdw>
                </a:effectLst>
                <a:latin typeface="Century Gothic" pitchFamily="34" charset="0"/>
              </a:rPr>
              <a:t>11</a:t>
            </a:r>
          </a:p>
          <a:p>
            <a:pPr algn="ctr">
              <a:lnSpc>
                <a:spcPts val="1000"/>
              </a:lnSpc>
              <a:defRPr/>
            </a:pPr>
            <a:r>
              <a:rPr lang="it-IT" sz="800" dirty="0" smtClean="0">
                <a:solidFill>
                  <a:schemeClr val="bg1"/>
                </a:solidFill>
                <a:latin typeface="Century Gothic" pitchFamily="34" charset="0"/>
              </a:rPr>
              <a:t>43</a:t>
            </a:r>
            <a:endParaRPr lang="it-IT" sz="800" dirty="0">
              <a:solidFill>
                <a:schemeClr val="bg1"/>
              </a:solidFill>
              <a:latin typeface="Century Gothic" pitchFamily="34" charset="0"/>
            </a:endParaRPr>
          </a:p>
        </p:txBody>
      </p:sp>
      <p:sp>
        <p:nvSpPr>
          <p:cNvPr id="2" name="Titolo 1"/>
          <p:cNvSpPr>
            <a:spLocks noGrp="1"/>
          </p:cNvSpPr>
          <p:nvPr>
            <p:ph type="title" idx="4294967295"/>
          </p:nvPr>
        </p:nvSpPr>
        <p:spPr>
          <a:xfrm>
            <a:off x="314327" y="158116"/>
            <a:ext cx="6297613" cy="600075"/>
          </a:xfrm>
          <a:prstGeom prst="rect">
            <a:avLst/>
          </a:prstGeom>
        </p:spPr>
        <p:txBody>
          <a:bodyPr/>
          <a:lstStyle/>
          <a:p>
            <a:r>
              <a:rPr lang="it-IT" b="0" dirty="0" err="1" smtClean="0">
                <a:effectLst>
                  <a:outerShdw blurRad="38100" dist="38100" dir="2700000" algn="tl">
                    <a:srgbClr val="000000">
                      <a:alpha val="43137"/>
                    </a:srgbClr>
                  </a:outerShdw>
                </a:effectLst>
              </a:rPr>
              <a:t>Reasons</a:t>
            </a:r>
            <a:r>
              <a:rPr lang="it-IT" b="0" dirty="0" smtClean="0">
                <a:effectLst>
                  <a:outerShdw blurRad="38100" dist="38100" dir="2700000" algn="tl">
                    <a:srgbClr val="000000">
                      <a:alpha val="43137"/>
                    </a:srgbClr>
                  </a:outerShdw>
                </a:effectLst>
              </a:rPr>
              <a:t> for the Action</a:t>
            </a:r>
            <a:endParaRPr lang="it-IT" b="0" dirty="0">
              <a:effectLst>
                <a:outerShdw blurRad="38100" dist="38100" dir="2700000" algn="tl">
                  <a:srgbClr val="000000">
                    <a:alpha val="43137"/>
                  </a:srgbClr>
                </a:outerShdw>
              </a:effectLst>
            </a:endParaRPr>
          </a:p>
        </p:txBody>
      </p:sp>
      <p:sp>
        <p:nvSpPr>
          <p:cNvPr id="3" name="Segnaposto contenuto 2"/>
          <p:cNvSpPr>
            <a:spLocks noGrp="1"/>
          </p:cNvSpPr>
          <p:nvPr>
            <p:ph idx="4294967295"/>
          </p:nvPr>
        </p:nvSpPr>
        <p:spPr>
          <a:xfrm>
            <a:off x="337376" y="1631725"/>
            <a:ext cx="8550592" cy="5276151"/>
          </a:xfrm>
          <a:prstGeom prst="rect">
            <a:avLst/>
          </a:prstGeom>
        </p:spPr>
        <p:txBody>
          <a:bodyPr/>
          <a:lstStyle/>
          <a:p>
            <a:pPr marL="0" indent="0" algn="just">
              <a:buNone/>
            </a:pPr>
            <a:r>
              <a:rPr lang="en-US" sz="1600" dirty="0" smtClean="0">
                <a:solidFill>
                  <a:schemeClr val="accent1"/>
                </a:solidFill>
              </a:rPr>
              <a:t>    Requirement </a:t>
            </a:r>
            <a:r>
              <a:rPr lang="en-US" sz="1600" dirty="0">
                <a:solidFill>
                  <a:schemeClr val="accent1"/>
                </a:solidFill>
              </a:rPr>
              <a:t>for an European network on CE applications of GPR </a:t>
            </a:r>
            <a:r>
              <a:rPr lang="en-US" sz="1600" dirty="0" smtClean="0">
                <a:solidFill>
                  <a:schemeClr val="accent1"/>
                </a:solidFill>
              </a:rPr>
              <a:t>deeply felt! </a:t>
            </a:r>
          </a:p>
          <a:p>
            <a:pPr marL="0" indent="0" algn="just">
              <a:buNone/>
            </a:pPr>
            <a:r>
              <a:rPr lang="en-US" sz="1600" dirty="0" smtClean="0">
                <a:solidFill>
                  <a:schemeClr val="accent1"/>
                </a:solidFill>
              </a:rPr>
              <a:t>    Strengthening of </a:t>
            </a:r>
            <a:r>
              <a:rPr lang="en-US" sz="1600" dirty="0">
                <a:solidFill>
                  <a:schemeClr val="accent1"/>
                </a:solidFill>
              </a:rPr>
              <a:t>European excellence in the </a:t>
            </a:r>
            <a:r>
              <a:rPr lang="en-US" sz="1600" dirty="0" smtClean="0">
                <a:solidFill>
                  <a:schemeClr val="accent1"/>
                </a:solidFill>
              </a:rPr>
              <a:t>scientific-technological fields     concerning </a:t>
            </a:r>
            <a:r>
              <a:rPr lang="en-US" sz="1600" dirty="0">
                <a:solidFill>
                  <a:schemeClr val="accent1"/>
                </a:solidFill>
              </a:rPr>
              <a:t>the success of the GPR technique. </a:t>
            </a:r>
            <a:endParaRPr lang="en-US" sz="1600" dirty="0" smtClean="0">
              <a:solidFill>
                <a:schemeClr val="accent1"/>
              </a:solidFill>
            </a:endParaRPr>
          </a:p>
          <a:p>
            <a:pPr marL="0" indent="0" algn="just">
              <a:buNone/>
            </a:pPr>
            <a:r>
              <a:rPr lang="en-US" sz="1600" dirty="0" smtClean="0">
                <a:solidFill>
                  <a:schemeClr val="accent1"/>
                </a:solidFill>
              </a:rPr>
              <a:t>    Wider </a:t>
            </a:r>
            <a:r>
              <a:rPr lang="en-US" sz="1600" dirty="0">
                <a:solidFill>
                  <a:schemeClr val="accent1"/>
                </a:solidFill>
              </a:rPr>
              <a:t>application, all over Europe, of the safe and non-destructive GPR </a:t>
            </a:r>
            <a:r>
              <a:rPr lang="en-US" sz="1600" dirty="0" smtClean="0">
                <a:solidFill>
                  <a:schemeClr val="accent1"/>
                </a:solidFill>
              </a:rPr>
              <a:t>         technique </a:t>
            </a:r>
            <a:r>
              <a:rPr lang="en-US" sz="1600" dirty="0">
                <a:solidFill>
                  <a:schemeClr val="accent1"/>
                </a:solidFill>
              </a:rPr>
              <a:t>to </a:t>
            </a:r>
            <a:r>
              <a:rPr lang="en-US" sz="1600" dirty="0" smtClean="0">
                <a:solidFill>
                  <a:schemeClr val="accent1"/>
                </a:solidFill>
              </a:rPr>
              <a:t>monitoring </a:t>
            </a:r>
            <a:r>
              <a:rPr lang="en-US" sz="1600" dirty="0">
                <a:solidFill>
                  <a:schemeClr val="accent1"/>
                </a:solidFill>
              </a:rPr>
              <a:t>of </a:t>
            </a:r>
            <a:r>
              <a:rPr lang="en-US" sz="1600" dirty="0" smtClean="0">
                <a:solidFill>
                  <a:schemeClr val="accent1"/>
                </a:solidFill>
              </a:rPr>
              <a:t>structures and infrastructures.</a:t>
            </a:r>
            <a:endParaRPr lang="it-IT" sz="1600" dirty="0">
              <a:solidFill>
                <a:schemeClr val="accent1"/>
              </a:solidFill>
            </a:endParaRPr>
          </a:p>
          <a:p>
            <a:pPr marL="0" indent="0" algn="just">
              <a:buNone/>
            </a:pPr>
            <a:r>
              <a:rPr lang="en-US" sz="1600" dirty="0" smtClean="0">
                <a:solidFill>
                  <a:schemeClr val="accent1"/>
                </a:solidFill>
              </a:rPr>
              <a:t>    Integration and coordination of </a:t>
            </a:r>
            <a:r>
              <a:rPr lang="en-US" sz="1600" dirty="0">
                <a:solidFill>
                  <a:schemeClr val="accent1"/>
                </a:solidFill>
              </a:rPr>
              <a:t>local initiatives within </a:t>
            </a:r>
            <a:r>
              <a:rPr lang="en-US" sz="1600" dirty="0" smtClean="0">
                <a:solidFill>
                  <a:schemeClr val="accent1"/>
                </a:solidFill>
              </a:rPr>
              <a:t>Europe; sharing </a:t>
            </a:r>
            <a:r>
              <a:rPr lang="en-US" sz="1600" dirty="0">
                <a:solidFill>
                  <a:schemeClr val="accent1"/>
                </a:solidFill>
              </a:rPr>
              <a:t>of scientific, technical, economic and human </a:t>
            </a:r>
            <a:r>
              <a:rPr lang="en-US" sz="1600" dirty="0" smtClean="0">
                <a:solidFill>
                  <a:schemeClr val="accent1"/>
                </a:solidFill>
              </a:rPr>
              <a:t>resources, </a:t>
            </a:r>
            <a:r>
              <a:rPr lang="en-US" sz="1600" dirty="0">
                <a:solidFill>
                  <a:schemeClr val="accent1"/>
                </a:solidFill>
              </a:rPr>
              <a:t>avoiding fragmentation of </a:t>
            </a:r>
            <a:r>
              <a:rPr lang="en-US" sz="1600" dirty="0" smtClean="0">
                <a:solidFill>
                  <a:schemeClr val="accent1"/>
                </a:solidFill>
              </a:rPr>
              <a:t>research.</a:t>
            </a:r>
          </a:p>
        </p:txBody>
      </p:sp>
      <p:sp>
        <p:nvSpPr>
          <p:cNvPr id="5" name="Segnaposto contenuto 2"/>
          <p:cNvSpPr txBox="1">
            <a:spLocks/>
          </p:cNvSpPr>
          <p:nvPr/>
        </p:nvSpPr>
        <p:spPr bwMode="auto">
          <a:xfrm>
            <a:off x="329184" y="3965942"/>
            <a:ext cx="8421624" cy="2624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190500" indent="-190500" algn="l" rtl="0" fontAlgn="base">
              <a:spcBef>
                <a:spcPct val="40000"/>
              </a:spcBef>
              <a:spcAft>
                <a:spcPct val="0"/>
              </a:spcAft>
              <a:buClr>
                <a:schemeClr val="accent1"/>
              </a:buClr>
              <a:buFont typeface="Wingdings" pitchFamily="2" charset="2"/>
              <a:buChar char="§"/>
              <a:defRPr sz="2000">
                <a:solidFill>
                  <a:schemeClr val="tx1"/>
                </a:solidFill>
                <a:latin typeface="+mn-lt"/>
                <a:ea typeface="+mn-ea"/>
                <a:cs typeface="+mn-cs"/>
              </a:defRPr>
            </a:lvl1pPr>
            <a:lvl2pPr marL="381000" indent="-188913" algn="l" rtl="0" fontAlgn="base">
              <a:spcBef>
                <a:spcPct val="40000"/>
              </a:spcBef>
              <a:spcAft>
                <a:spcPct val="0"/>
              </a:spcAft>
              <a:buClr>
                <a:schemeClr val="accent1"/>
              </a:buClr>
              <a:buChar char="-"/>
              <a:defRPr>
                <a:solidFill>
                  <a:schemeClr val="tx1"/>
                </a:solidFill>
                <a:latin typeface="+mn-lt"/>
              </a:defRPr>
            </a:lvl2pPr>
            <a:lvl3pPr marL="561975" indent="-179388" algn="l" rtl="0" fontAlgn="base">
              <a:spcBef>
                <a:spcPct val="40000"/>
              </a:spcBef>
              <a:spcAft>
                <a:spcPct val="0"/>
              </a:spcAft>
              <a:buClr>
                <a:schemeClr val="accent1"/>
              </a:buClr>
              <a:buChar char="-"/>
              <a:defRPr>
                <a:solidFill>
                  <a:schemeClr val="tx1"/>
                </a:solidFill>
                <a:latin typeface="+mn-lt"/>
              </a:defRPr>
            </a:lvl3pPr>
            <a:lvl4pPr marL="768350" indent="-204788" algn="l" rtl="0" fontAlgn="base">
              <a:spcBef>
                <a:spcPct val="40000"/>
              </a:spcBef>
              <a:spcAft>
                <a:spcPct val="0"/>
              </a:spcAft>
              <a:buClr>
                <a:schemeClr val="accent1"/>
              </a:buClr>
              <a:buChar char="-"/>
              <a:defRPr>
                <a:solidFill>
                  <a:schemeClr val="tx1"/>
                </a:solidFill>
                <a:latin typeface="+mn-lt"/>
              </a:defRPr>
            </a:lvl4pPr>
            <a:lvl5pPr marL="1050925" indent="-168275" algn="l" rtl="0" fontAlgn="base">
              <a:spcBef>
                <a:spcPct val="40000"/>
              </a:spcBef>
              <a:spcAft>
                <a:spcPct val="0"/>
              </a:spcAft>
              <a:buClr>
                <a:schemeClr val="accent1"/>
              </a:buClr>
              <a:buFont typeface="Wingdings" pitchFamily="2" charset="2"/>
              <a:defRPr>
                <a:solidFill>
                  <a:schemeClr val="tx1"/>
                </a:solidFill>
                <a:latin typeface="+mn-lt"/>
              </a:defRPr>
            </a:lvl5pPr>
            <a:lvl6pPr marL="1508125" indent="-168275" algn="l" rtl="0" fontAlgn="base">
              <a:spcBef>
                <a:spcPct val="40000"/>
              </a:spcBef>
              <a:spcAft>
                <a:spcPct val="0"/>
              </a:spcAft>
              <a:buClr>
                <a:schemeClr val="accent1"/>
              </a:buClr>
              <a:buFont typeface="Wingdings" pitchFamily="2" charset="2"/>
              <a:defRPr>
                <a:solidFill>
                  <a:schemeClr val="tx1"/>
                </a:solidFill>
                <a:latin typeface="+mn-lt"/>
              </a:defRPr>
            </a:lvl6pPr>
            <a:lvl7pPr marL="1965325" indent="-168275" algn="l" rtl="0" fontAlgn="base">
              <a:spcBef>
                <a:spcPct val="40000"/>
              </a:spcBef>
              <a:spcAft>
                <a:spcPct val="0"/>
              </a:spcAft>
              <a:buClr>
                <a:schemeClr val="accent1"/>
              </a:buClr>
              <a:buFont typeface="Wingdings" pitchFamily="2" charset="2"/>
              <a:defRPr>
                <a:solidFill>
                  <a:schemeClr val="tx1"/>
                </a:solidFill>
                <a:latin typeface="+mn-lt"/>
              </a:defRPr>
            </a:lvl7pPr>
            <a:lvl8pPr marL="2422525" indent="-168275" algn="l" rtl="0" fontAlgn="base">
              <a:spcBef>
                <a:spcPct val="40000"/>
              </a:spcBef>
              <a:spcAft>
                <a:spcPct val="0"/>
              </a:spcAft>
              <a:buClr>
                <a:schemeClr val="accent1"/>
              </a:buClr>
              <a:buFont typeface="Wingdings" pitchFamily="2" charset="2"/>
              <a:defRPr>
                <a:solidFill>
                  <a:schemeClr val="tx1"/>
                </a:solidFill>
                <a:latin typeface="+mn-lt"/>
              </a:defRPr>
            </a:lvl8pPr>
            <a:lvl9pPr marL="2879725" indent="-168275" algn="l" rtl="0" fontAlgn="base">
              <a:spcBef>
                <a:spcPct val="40000"/>
              </a:spcBef>
              <a:spcAft>
                <a:spcPct val="0"/>
              </a:spcAft>
              <a:buClr>
                <a:schemeClr val="accent1"/>
              </a:buClr>
              <a:buFont typeface="Wingdings" pitchFamily="2" charset="2"/>
              <a:defRPr>
                <a:solidFill>
                  <a:schemeClr val="tx1"/>
                </a:solidFill>
                <a:latin typeface="+mn-lt"/>
              </a:defRPr>
            </a:lvl9pPr>
          </a:lstStyle>
          <a:p>
            <a:pPr algn="just">
              <a:buClr>
                <a:srgbClr val="FF6600"/>
              </a:buClr>
            </a:pPr>
            <a:endParaRPr lang="it-IT" sz="1400" dirty="0"/>
          </a:p>
        </p:txBody>
      </p:sp>
      <p:sp>
        <p:nvSpPr>
          <p:cNvPr id="6" name="Ovale 5"/>
          <p:cNvSpPr/>
          <p:nvPr/>
        </p:nvSpPr>
        <p:spPr>
          <a:xfrm>
            <a:off x="436524" y="1744252"/>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7" name="Ovale 6"/>
          <p:cNvSpPr/>
          <p:nvPr/>
        </p:nvSpPr>
        <p:spPr>
          <a:xfrm>
            <a:off x="436524" y="2655604"/>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9" name="Ovale 8"/>
          <p:cNvSpPr/>
          <p:nvPr/>
        </p:nvSpPr>
        <p:spPr>
          <a:xfrm>
            <a:off x="436524" y="3256060"/>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10" name="Ovale 9"/>
          <p:cNvSpPr/>
          <p:nvPr/>
        </p:nvSpPr>
        <p:spPr>
          <a:xfrm>
            <a:off x="436524" y="2077037"/>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11" name="Rettangolo arrotondato 10"/>
          <p:cNvSpPr/>
          <p:nvPr/>
        </p:nvSpPr>
        <p:spPr bwMode="auto">
          <a:xfrm>
            <a:off x="269609" y="3965944"/>
            <a:ext cx="8681466" cy="2341724"/>
          </a:xfrm>
          <a:prstGeom prst="roundRect">
            <a:avLst>
              <a:gd name="adj" fmla="val 7860"/>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just">
              <a:buClr>
                <a:srgbClr val="FF6600"/>
              </a:buClr>
            </a:pPr>
            <a:r>
              <a:rPr lang="en-US" sz="1600" dirty="0">
                <a:effectLst>
                  <a:outerShdw blurRad="38100" dist="38100" dir="2700000" algn="tl">
                    <a:srgbClr val="000000">
                      <a:alpha val="43137"/>
                    </a:srgbClr>
                  </a:outerShdw>
                </a:effectLst>
              </a:rPr>
              <a:t>Among possible network structures, a COST Action is the most suitable</a:t>
            </a:r>
            <a:r>
              <a:rPr lang="en-US" sz="1600" dirty="0" smtClean="0">
                <a:effectLst>
                  <a:outerShdw blurRad="38100" dist="38100" dir="2700000" algn="tl">
                    <a:srgbClr val="000000">
                      <a:alpha val="43137"/>
                    </a:srgbClr>
                  </a:outerShdw>
                </a:effectLst>
              </a:rPr>
              <a:t>:</a:t>
            </a:r>
          </a:p>
          <a:p>
            <a:pPr algn="just">
              <a:buClr>
                <a:srgbClr val="FF6600"/>
              </a:buClr>
            </a:pPr>
            <a:endParaRPr lang="en-US" sz="1600" dirty="0"/>
          </a:p>
          <a:p>
            <a:pPr marL="468312" indent="-285750" algn="just">
              <a:lnSpc>
                <a:spcPts val="2000"/>
              </a:lnSpc>
              <a:buClr>
                <a:schemeClr val="bg1"/>
              </a:buClr>
              <a:buSzPct val="185000"/>
              <a:buFont typeface="Arial" pitchFamily="34" charset="0"/>
              <a:buChar char="•"/>
            </a:pPr>
            <a:r>
              <a:rPr lang="en-US" sz="1600" dirty="0"/>
              <a:t> wider in scope than a thematic network implemented through the FP; </a:t>
            </a:r>
          </a:p>
          <a:p>
            <a:pPr marL="468312" indent="-285750" algn="just">
              <a:lnSpc>
                <a:spcPts val="2000"/>
              </a:lnSpc>
              <a:buClr>
                <a:schemeClr val="bg1"/>
              </a:buClr>
              <a:buSzPct val="185000"/>
              <a:buFont typeface="Arial" pitchFamily="34" charset="0"/>
              <a:buChar char="•"/>
            </a:pPr>
            <a:r>
              <a:rPr lang="en-US" sz="1600" dirty="0"/>
              <a:t> participation of </a:t>
            </a:r>
            <a:r>
              <a:rPr lang="en-US" sz="1600" dirty="0" smtClean="0"/>
              <a:t>different groups from a </a:t>
            </a:r>
            <a:r>
              <a:rPr lang="en-US" sz="1600" dirty="0"/>
              <a:t>large number </a:t>
            </a:r>
            <a:r>
              <a:rPr lang="en-US" sz="1600" dirty="0" smtClean="0"/>
              <a:t>of Countries;</a:t>
            </a:r>
            <a:endParaRPr lang="en-US" sz="1600" dirty="0"/>
          </a:p>
          <a:p>
            <a:pPr marL="468312" indent="-285750" algn="just">
              <a:lnSpc>
                <a:spcPts val="2000"/>
              </a:lnSpc>
              <a:buClr>
                <a:schemeClr val="bg1"/>
              </a:buClr>
              <a:buSzPct val="185000"/>
              <a:buFont typeface="Arial" pitchFamily="34" charset="0"/>
              <a:buChar char="•"/>
            </a:pPr>
            <a:r>
              <a:rPr lang="en-US" sz="1600" dirty="0"/>
              <a:t> additional partners can always join the Action during its life-time</a:t>
            </a:r>
            <a:r>
              <a:rPr lang="en-US" sz="1600" dirty="0" smtClean="0"/>
              <a:t>;</a:t>
            </a:r>
            <a:endParaRPr lang="en-US" sz="1600" dirty="0"/>
          </a:p>
          <a:p>
            <a:pPr marL="468312" indent="-285750" algn="just">
              <a:lnSpc>
                <a:spcPts val="2000"/>
              </a:lnSpc>
              <a:buClr>
                <a:schemeClr val="bg1"/>
              </a:buClr>
              <a:buSzPct val="185000"/>
              <a:buFont typeface="Arial" pitchFamily="34" charset="0"/>
              <a:buChar char="•"/>
            </a:pPr>
            <a:r>
              <a:rPr lang="en-US" sz="1600" dirty="0"/>
              <a:t> coordination and financial support for meetings, workshops, </a:t>
            </a:r>
            <a:r>
              <a:rPr lang="en-US" sz="1600" dirty="0" smtClean="0"/>
              <a:t>STSMs, TSs, mobility</a:t>
            </a:r>
          </a:p>
          <a:p>
            <a:pPr marL="182562" algn="just">
              <a:lnSpc>
                <a:spcPts val="2000"/>
              </a:lnSpc>
              <a:buClr>
                <a:schemeClr val="bg1"/>
              </a:buClr>
              <a:buSzPct val="185000"/>
            </a:pPr>
            <a:r>
              <a:rPr lang="en-US" sz="1600" dirty="0" smtClean="0"/>
              <a:t>        of early-career EU researchers, promotion and dissemination;</a:t>
            </a:r>
          </a:p>
          <a:p>
            <a:pPr marL="468312" indent="-285750" algn="just">
              <a:lnSpc>
                <a:spcPts val="2000"/>
              </a:lnSpc>
              <a:buClr>
                <a:schemeClr val="bg1"/>
              </a:buClr>
              <a:buSzPct val="185000"/>
              <a:buFont typeface="Arial" pitchFamily="34" charset="0"/>
              <a:buChar char="•"/>
            </a:pPr>
            <a:r>
              <a:rPr lang="en-US" sz="1600" dirty="0" smtClean="0"/>
              <a:t> research </a:t>
            </a:r>
            <a:r>
              <a:rPr lang="en-US" sz="1600" dirty="0"/>
              <a:t>activities </a:t>
            </a:r>
            <a:r>
              <a:rPr lang="en-US" sz="1600" dirty="0" smtClean="0"/>
              <a:t>supported </a:t>
            </a:r>
            <a:r>
              <a:rPr lang="en-US" sz="1600" dirty="0"/>
              <a:t>by </a:t>
            </a:r>
            <a:r>
              <a:rPr lang="en-US" sz="1600" dirty="0" smtClean="0"/>
              <a:t>other institutions, agencies </a:t>
            </a:r>
            <a:r>
              <a:rPr lang="en-US" sz="1600" dirty="0"/>
              <a:t>and companies</a:t>
            </a:r>
            <a:r>
              <a:rPr lang="en-US" sz="1600" dirty="0" smtClean="0"/>
              <a:t>.</a:t>
            </a:r>
            <a:endParaRPr lang="it-IT" sz="1600" dirty="0"/>
          </a:p>
        </p:txBody>
      </p:sp>
      <p:sp>
        <p:nvSpPr>
          <p:cNvPr id="12" name="Segnaposto piè di pagina 3"/>
          <p:cNvSpPr>
            <a:spLocks noGrp="1"/>
          </p:cNvSpPr>
          <p:nvPr>
            <p:ph type="ftr" sz="quarter" idx="3"/>
          </p:nvPr>
        </p:nvSpPr>
        <p:spPr>
          <a:xfrm>
            <a:off x="4919473" y="45720"/>
            <a:ext cx="4297679" cy="531556"/>
          </a:xfrm>
          <a:prstGeom prst="rect">
            <a:avLst/>
          </a:prstGeom>
        </p:spPr>
        <p:txBody>
          <a:bodyPr/>
          <a:lstStyle>
            <a:lvl1pPr algn="l">
              <a:defRPr sz="1100">
                <a:solidFill>
                  <a:schemeClr val="bg1"/>
                </a:solidFill>
                <a:effectLst>
                  <a:outerShdw blurRad="38100" dist="38100" dir="2700000" algn="tl">
                    <a:srgbClr val="000000">
                      <a:alpha val="43137"/>
                    </a:srgbClr>
                  </a:outerShdw>
                </a:effectLst>
              </a:defRPr>
            </a:lvl1pPr>
          </a:lstStyle>
          <a:p>
            <a:r>
              <a:rPr lang="it-IT" i="1" dirty="0" err="1" smtClean="0">
                <a:effectLst/>
                <a:latin typeface="+mj-lt"/>
              </a:rPr>
              <a:t>Civil</a:t>
            </a:r>
            <a:r>
              <a:rPr lang="it-IT" i="1" dirty="0" smtClean="0">
                <a:effectLst/>
                <a:latin typeface="+mj-lt"/>
              </a:rPr>
              <a:t> </a:t>
            </a:r>
            <a:r>
              <a:rPr lang="it-IT" i="1" dirty="0" err="1" smtClean="0">
                <a:effectLst/>
                <a:latin typeface="+mj-lt"/>
              </a:rPr>
              <a:t>Engineering</a:t>
            </a:r>
            <a:r>
              <a:rPr lang="it-IT" i="1" dirty="0" smtClean="0">
                <a:effectLst/>
                <a:latin typeface="+mj-lt"/>
              </a:rPr>
              <a:t> Applications of Ground Penetrating Radar TUD Domain, </a:t>
            </a:r>
            <a:r>
              <a:rPr lang="it-IT" i="1" dirty="0" err="1" smtClean="0">
                <a:effectLst/>
                <a:latin typeface="+mj-lt"/>
              </a:rPr>
              <a:t>Proposer</a:t>
            </a:r>
            <a:r>
              <a:rPr lang="it-IT" i="1" dirty="0" smtClean="0">
                <a:effectLst/>
                <a:latin typeface="+mj-lt"/>
              </a:rPr>
              <a:t>: </a:t>
            </a:r>
            <a:r>
              <a:rPr lang="it-IT" b="1" i="1" dirty="0" smtClean="0">
                <a:effectLst/>
                <a:latin typeface="+mj-lt"/>
              </a:rPr>
              <a:t>Lara </a:t>
            </a:r>
            <a:r>
              <a:rPr lang="it-IT" b="1" i="1" dirty="0" err="1" smtClean="0">
                <a:effectLst/>
                <a:latin typeface="+mj-lt"/>
              </a:rPr>
              <a:t>Pajewski</a:t>
            </a:r>
            <a:endParaRPr lang="de-DE" b="1" i="1" dirty="0">
              <a:effectLst/>
              <a:latin typeface="+mj-lt"/>
            </a:endParaRPr>
          </a:p>
        </p:txBody>
      </p:sp>
    </p:spTree>
    <p:extLst>
      <p:ext uri="{BB962C8B-B14F-4D97-AF65-F5344CB8AC3E}">
        <p14:creationId xmlns:p14="http://schemas.microsoft.com/office/powerpoint/2010/main" val="292347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6" name="Rectangle 4"/>
          <p:cNvSpPr>
            <a:spLocks noGrp="1" noChangeArrowheads="1"/>
          </p:cNvSpPr>
          <p:nvPr>
            <p:ph type="ctrTitle" sz="quarter"/>
          </p:nvPr>
        </p:nvSpPr>
        <p:spPr>
          <a:xfrm>
            <a:off x="644525" y="1154114"/>
            <a:ext cx="8025946" cy="1152525"/>
          </a:xfrm>
        </p:spPr>
        <p:txBody>
          <a:bodyPr/>
          <a:lstStyle/>
          <a:p>
            <a:r>
              <a:rPr lang="it-IT" b="0" dirty="0" err="1" smtClean="0">
                <a:effectLst>
                  <a:outerShdw blurRad="38100" dist="38100" dir="2700000" algn="tl">
                    <a:srgbClr val="000000">
                      <a:alpha val="43137"/>
                    </a:srgbClr>
                  </a:outerShdw>
                </a:effectLst>
              </a:rPr>
              <a:t>Objectives</a:t>
            </a:r>
            <a:r>
              <a:rPr lang="it-IT" b="0" dirty="0" smtClean="0">
                <a:effectLst>
                  <a:outerShdw blurRad="38100" dist="38100" dir="2700000" algn="tl">
                    <a:srgbClr val="000000">
                      <a:alpha val="43137"/>
                    </a:srgbClr>
                  </a:outerShdw>
                </a:effectLst>
              </a:rPr>
              <a:t>, Impact and Benefits</a:t>
            </a:r>
            <a:endParaRPr lang="it-IT" b="0" dirty="0">
              <a:effectLst>
                <a:outerShdw blurRad="38100" dist="38100" dir="2700000" algn="tl">
                  <a:srgbClr val="000000">
                    <a:alpha val="43137"/>
                  </a:srgbClr>
                </a:outerShdw>
              </a:effectLst>
            </a:endParaRPr>
          </a:p>
        </p:txBody>
      </p:sp>
      <p:sp>
        <p:nvSpPr>
          <p:cNvPr id="3" name="Ovale 2"/>
          <p:cNvSpPr/>
          <p:nvPr/>
        </p:nvSpPr>
        <p:spPr>
          <a:xfrm>
            <a:off x="8646110" y="6387267"/>
            <a:ext cx="357188" cy="357187"/>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700" b="0" i="0" u="none" strike="noStrike" kern="0" cap="none" spc="0" normalizeH="0" baseline="0" noProof="0" dirty="0">
              <a:ln>
                <a:noFill/>
              </a:ln>
              <a:solidFill>
                <a:sysClr val="window" lastClr="FFFFFF"/>
              </a:solidFill>
              <a:uLnTx/>
              <a:uFillTx/>
              <a:latin typeface="Calibri"/>
              <a:ea typeface="+mn-ea"/>
              <a:cs typeface="+mn-cs"/>
            </a:endParaRPr>
          </a:p>
        </p:txBody>
      </p:sp>
      <p:sp>
        <p:nvSpPr>
          <p:cNvPr id="4" name="CasellaDiTesto 3"/>
          <p:cNvSpPr txBox="1"/>
          <p:nvPr/>
        </p:nvSpPr>
        <p:spPr>
          <a:xfrm>
            <a:off x="8657443" y="6419932"/>
            <a:ext cx="328937" cy="348813"/>
          </a:xfrm>
          <a:prstGeom prst="rect">
            <a:avLst/>
          </a:prstGeom>
          <a:noFill/>
        </p:spPr>
        <p:txBody>
          <a:bodyPr wrap="none">
            <a:spAutoFit/>
          </a:bodyPr>
          <a:lstStyle/>
          <a:p>
            <a:pPr algn="ctr">
              <a:lnSpc>
                <a:spcPts val="1000"/>
              </a:lnSpc>
              <a:defRPr/>
            </a:pPr>
            <a:r>
              <a:rPr lang="it-IT" sz="1000" b="1" dirty="0" smtClean="0">
                <a:solidFill>
                  <a:schemeClr val="bg1"/>
                </a:solidFill>
                <a:effectLst>
                  <a:outerShdw blurRad="38100" dist="38100" dir="2700000" algn="tl">
                    <a:srgbClr val="000000">
                      <a:alpha val="43137"/>
                    </a:srgbClr>
                  </a:outerShdw>
                </a:effectLst>
                <a:latin typeface="Century Gothic" pitchFamily="34" charset="0"/>
              </a:rPr>
              <a:t>12</a:t>
            </a:r>
          </a:p>
          <a:p>
            <a:pPr algn="ctr">
              <a:lnSpc>
                <a:spcPts val="1000"/>
              </a:lnSpc>
              <a:defRPr/>
            </a:pPr>
            <a:r>
              <a:rPr lang="it-IT" sz="800" dirty="0" smtClean="0">
                <a:solidFill>
                  <a:schemeClr val="bg1"/>
                </a:solidFill>
                <a:latin typeface="Century Gothic" pitchFamily="34" charset="0"/>
              </a:rPr>
              <a:t>43</a:t>
            </a:r>
            <a:endParaRPr lang="it-IT" sz="800" dirty="0">
              <a:solidFill>
                <a:schemeClr val="bg1"/>
              </a:solidFill>
              <a:latin typeface="Century Gothic" pitchFamily="34" charset="0"/>
            </a:endParaRPr>
          </a:p>
        </p:txBody>
      </p:sp>
    </p:spTree>
    <p:extLst>
      <p:ext uri="{BB962C8B-B14F-4D97-AF65-F5344CB8AC3E}">
        <p14:creationId xmlns:p14="http://schemas.microsoft.com/office/powerpoint/2010/main" val="93863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314327" y="164649"/>
            <a:ext cx="6297613" cy="600075"/>
          </a:xfrm>
          <a:prstGeom prst="rect">
            <a:avLst/>
          </a:prstGeom>
        </p:spPr>
        <p:txBody>
          <a:bodyPr/>
          <a:lstStyle/>
          <a:p>
            <a:r>
              <a:rPr lang="de-DE" b="0" dirty="0" err="1" smtClean="0">
                <a:effectLst>
                  <a:outerShdw blurRad="38100" dist="38100" dir="2700000" algn="tl">
                    <a:srgbClr val="000000">
                      <a:alpha val="43137"/>
                    </a:srgbClr>
                  </a:outerShdw>
                </a:effectLst>
              </a:rPr>
              <a:t>Objectives</a:t>
            </a:r>
            <a:r>
              <a:rPr lang="de-DE" b="0" dirty="0" smtClean="0">
                <a:effectLst>
                  <a:outerShdw blurRad="38100" dist="38100" dir="2700000" algn="tl">
                    <a:srgbClr val="000000">
                      <a:alpha val="43137"/>
                    </a:srgbClr>
                  </a:outerShdw>
                </a:effectLst>
              </a:rPr>
              <a:t> </a:t>
            </a:r>
            <a:endParaRPr lang="de-DE" b="0" dirty="0">
              <a:effectLst>
                <a:outerShdw blurRad="38100" dist="38100" dir="2700000" algn="tl">
                  <a:srgbClr val="000000">
                    <a:alpha val="43137"/>
                  </a:srgbClr>
                </a:outerShdw>
              </a:effectLst>
            </a:endParaRPr>
          </a:p>
        </p:txBody>
      </p:sp>
      <p:sp>
        <p:nvSpPr>
          <p:cNvPr id="3" name="Segnaposto contenuto 2"/>
          <p:cNvSpPr>
            <a:spLocks noGrp="1"/>
          </p:cNvSpPr>
          <p:nvPr>
            <p:ph idx="4294967295"/>
          </p:nvPr>
        </p:nvSpPr>
        <p:spPr>
          <a:xfrm>
            <a:off x="138374" y="1627190"/>
            <a:ext cx="8856154" cy="484243"/>
          </a:xfrm>
          <a:prstGeom prst="rect">
            <a:avLst/>
          </a:prstGeom>
        </p:spPr>
        <p:txBody>
          <a:bodyPr/>
          <a:lstStyle/>
          <a:p>
            <a:pPr marL="449263" lvl="0" indent="-449263" algn="just">
              <a:buClr>
                <a:srgbClr val="FF0000"/>
              </a:buClr>
              <a:buSzPct val="120000"/>
              <a:buFont typeface="+mj-lt"/>
              <a:buAutoNum type="romanUcPeriod"/>
            </a:pPr>
            <a:r>
              <a:rPr lang="en-US" sz="1700" dirty="0" smtClean="0">
                <a:solidFill>
                  <a:schemeClr val="accent1"/>
                </a:solidFill>
              </a:rPr>
              <a:t>Highlight </a:t>
            </a:r>
            <a:r>
              <a:rPr lang="en-US" sz="1700" dirty="0">
                <a:solidFill>
                  <a:schemeClr val="accent1"/>
                </a:solidFill>
              </a:rPr>
              <a:t>problems, merits and limits of current GPR systems in </a:t>
            </a:r>
            <a:r>
              <a:rPr lang="en-US" sz="1700" dirty="0" smtClean="0">
                <a:solidFill>
                  <a:schemeClr val="accent1"/>
                </a:solidFill>
              </a:rPr>
              <a:t>CE applications.</a:t>
            </a:r>
          </a:p>
        </p:txBody>
      </p:sp>
      <p:sp>
        <p:nvSpPr>
          <p:cNvPr id="4" name="Rettangolo 3"/>
          <p:cNvSpPr/>
          <p:nvPr/>
        </p:nvSpPr>
        <p:spPr>
          <a:xfrm>
            <a:off x="138374" y="2358682"/>
            <a:ext cx="8877300" cy="353943"/>
          </a:xfrm>
          <a:prstGeom prst="rect">
            <a:avLst/>
          </a:prstGeom>
        </p:spPr>
        <p:txBody>
          <a:bodyPr wrap="square">
            <a:spAutoFit/>
          </a:bodyPr>
          <a:lstStyle/>
          <a:p>
            <a:pPr marL="449263" indent="-449263" algn="just" eaLnBrk="1" hangingPunct="1">
              <a:spcBef>
                <a:spcPct val="40000"/>
              </a:spcBef>
              <a:buClr>
                <a:srgbClr val="FF0000"/>
              </a:buClr>
              <a:buSzPct val="120000"/>
              <a:buFont typeface="+mj-lt"/>
              <a:buAutoNum type="romanUcPeriod" startAt="2"/>
            </a:pPr>
            <a:r>
              <a:rPr lang="en-US" sz="1700" dirty="0" smtClean="0">
                <a:solidFill>
                  <a:schemeClr val="accent1"/>
                </a:solidFill>
                <a:latin typeface="+mn-lt"/>
              </a:rPr>
              <a:t>Design</a:t>
            </a:r>
            <a:r>
              <a:rPr lang="en-US" sz="1700" dirty="0">
                <a:solidFill>
                  <a:schemeClr val="accent1"/>
                </a:solidFill>
                <a:latin typeface="+mn-lt"/>
              </a:rPr>
              <a:t>, realization and optimization of </a:t>
            </a:r>
            <a:r>
              <a:rPr lang="en-US" sz="1700" dirty="0" smtClean="0">
                <a:solidFill>
                  <a:schemeClr val="accent1"/>
                </a:solidFill>
                <a:latin typeface="+mn-lt"/>
              </a:rPr>
              <a:t>innovative  GPR </a:t>
            </a:r>
            <a:r>
              <a:rPr lang="en-US" sz="1700" dirty="0">
                <a:solidFill>
                  <a:schemeClr val="accent1"/>
                </a:solidFill>
                <a:latin typeface="+mn-lt"/>
              </a:rPr>
              <a:t>equipment.</a:t>
            </a:r>
            <a:endParaRPr lang="it-IT" sz="1700" dirty="0">
              <a:solidFill>
                <a:schemeClr val="accent1"/>
              </a:solidFill>
              <a:latin typeface="+mn-lt"/>
            </a:endParaRPr>
          </a:p>
        </p:txBody>
      </p:sp>
      <p:sp>
        <p:nvSpPr>
          <p:cNvPr id="6" name="Rettangolo 5"/>
          <p:cNvSpPr/>
          <p:nvPr/>
        </p:nvSpPr>
        <p:spPr>
          <a:xfrm>
            <a:off x="138374" y="2959874"/>
            <a:ext cx="8897030" cy="615553"/>
          </a:xfrm>
          <a:prstGeom prst="rect">
            <a:avLst/>
          </a:prstGeom>
        </p:spPr>
        <p:txBody>
          <a:bodyPr wrap="square">
            <a:spAutoFit/>
          </a:bodyPr>
          <a:lstStyle/>
          <a:p>
            <a:pPr marL="449263" lvl="0" indent="-449263" algn="just" eaLnBrk="1" hangingPunct="1">
              <a:spcBef>
                <a:spcPct val="40000"/>
              </a:spcBef>
              <a:buClr>
                <a:srgbClr val="FF0000"/>
              </a:buClr>
              <a:buSzPct val="120000"/>
              <a:buFont typeface="+mj-lt"/>
              <a:buAutoNum type="romanUcPeriod" startAt="3"/>
            </a:pPr>
            <a:r>
              <a:rPr lang="en-US" sz="1700" kern="0" dirty="0" smtClean="0">
                <a:solidFill>
                  <a:srgbClr val="1C4C74"/>
                </a:solidFill>
                <a:latin typeface="Century Gothic"/>
              </a:rPr>
              <a:t>Develop </a:t>
            </a:r>
            <a:r>
              <a:rPr lang="en-US" sz="1700" kern="0" dirty="0">
                <a:solidFill>
                  <a:srgbClr val="1C4C74"/>
                </a:solidFill>
                <a:latin typeface="Century Gothic"/>
              </a:rPr>
              <a:t>innovative protocols and guidelines for an effective GPR </a:t>
            </a:r>
            <a:r>
              <a:rPr lang="en-US" sz="1700" kern="0" dirty="0" smtClean="0">
                <a:solidFill>
                  <a:srgbClr val="1C4C74"/>
                </a:solidFill>
                <a:latin typeface="Century Gothic"/>
              </a:rPr>
              <a:t>use in </a:t>
            </a:r>
            <a:r>
              <a:rPr lang="en-US" sz="1700" kern="0" dirty="0">
                <a:solidFill>
                  <a:srgbClr val="1C4C74"/>
                </a:solidFill>
                <a:latin typeface="Century Gothic"/>
              </a:rPr>
              <a:t>CE </a:t>
            </a:r>
            <a:r>
              <a:rPr lang="en-US" sz="1700" kern="0" dirty="0" smtClean="0">
                <a:solidFill>
                  <a:srgbClr val="1C4C74"/>
                </a:solidFill>
                <a:latin typeface="Century Gothic"/>
              </a:rPr>
              <a:t>tasks </a:t>
            </a:r>
            <a:r>
              <a:rPr lang="en-US" sz="1700" kern="0" dirty="0" smtClean="0">
                <a:solidFill>
                  <a:srgbClr val="1C4C74"/>
                </a:solidFill>
                <a:latin typeface="Century Gothic"/>
                <a:sym typeface="Wingdings" pitchFamily="2" charset="2"/>
              </a:rPr>
              <a:t></a:t>
            </a:r>
            <a:r>
              <a:rPr lang="en-US" sz="1700" kern="0" dirty="0" smtClean="0">
                <a:solidFill>
                  <a:srgbClr val="1C4C74"/>
                </a:solidFill>
                <a:latin typeface="Century Gothic"/>
              </a:rPr>
              <a:t> published </a:t>
            </a:r>
            <a:r>
              <a:rPr lang="en-US" sz="1700" kern="0" dirty="0">
                <a:solidFill>
                  <a:srgbClr val="1C4C74"/>
                </a:solidFill>
                <a:latin typeface="Century Gothic"/>
              </a:rPr>
              <a:t>in a handbook </a:t>
            </a:r>
            <a:r>
              <a:rPr lang="en-US" sz="1700" kern="0" dirty="0" smtClean="0">
                <a:solidFill>
                  <a:srgbClr val="1C4C74"/>
                </a:solidFill>
                <a:latin typeface="Century Gothic"/>
              </a:rPr>
              <a:t>and constitute </a:t>
            </a:r>
            <a:r>
              <a:rPr lang="en-US" sz="1700" kern="0" dirty="0">
                <a:solidFill>
                  <a:srgbClr val="1C4C74"/>
                </a:solidFill>
                <a:latin typeface="Century Gothic"/>
              </a:rPr>
              <a:t>a basis for </a:t>
            </a:r>
            <a:r>
              <a:rPr lang="en-US" sz="1700" kern="0" dirty="0" smtClean="0">
                <a:solidFill>
                  <a:srgbClr val="1C4C74"/>
                </a:solidFill>
                <a:latin typeface="Century Gothic"/>
              </a:rPr>
              <a:t>EU </a:t>
            </a:r>
            <a:r>
              <a:rPr lang="en-US" sz="1700" kern="0" dirty="0">
                <a:solidFill>
                  <a:srgbClr val="1C4C74"/>
                </a:solidFill>
                <a:latin typeface="Century Gothic"/>
              </a:rPr>
              <a:t>Standards.</a:t>
            </a:r>
            <a:endParaRPr lang="it-IT" sz="1700" kern="0" dirty="0">
              <a:solidFill>
                <a:srgbClr val="1C4C74"/>
              </a:solidFill>
              <a:latin typeface="Century Gothic"/>
            </a:endParaRPr>
          </a:p>
        </p:txBody>
      </p:sp>
      <p:sp>
        <p:nvSpPr>
          <p:cNvPr id="7" name="Rettangolo 6"/>
          <p:cNvSpPr/>
          <p:nvPr/>
        </p:nvSpPr>
        <p:spPr>
          <a:xfrm>
            <a:off x="138374" y="3822676"/>
            <a:ext cx="8867438" cy="615553"/>
          </a:xfrm>
          <a:prstGeom prst="rect">
            <a:avLst/>
          </a:prstGeom>
        </p:spPr>
        <p:txBody>
          <a:bodyPr wrap="square">
            <a:spAutoFit/>
          </a:bodyPr>
          <a:lstStyle/>
          <a:p>
            <a:pPr marL="449263" lvl="0" indent="-449263" algn="just" eaLnBrk="1" hangingPunct="1">
              <a:spcBef>
                <a:spcPct val="40000"/>
              </a:spcBef>
              <a:buClr>
                <a:srgbClr val="FF0000"/>
              </a:buClr>
              <a:buSzPct val="120000"/>
              <a:buFont typeface="+mj-lt"/>
              <a:buAutoNum type="romanUcPeriod" startAt="4"/>
            </a:pPr>
            <a:r>
              <a:rPr lang="en-US" sz="1700" kern="0" dirty="0">
                <a:solidFill>
                  <a:srgbClr val="1C4C74"/>
                </a:solidFill>
                <a:latin typeface="Century Gothic"/>
              </a:rPr>
              <a:t>D</a:t>
            </a:r>
            <a:r>
              <a:rPr lang="en-US" sz="1700" kern="0" dirty="0" smtClean="0">
                <a:solidFill>
                  <a:srgbClr val="1C4C74"/>
                </a:solidFill>
                <a:latin typeface="Century Gothic"/>
              </a:rPr>
              <a:t>evelop </a:t>
            </a:r>
            <a:r>
              <a:rPr lang="en-US" sz="1700" kern="0" dirty="0">
                <a:solidFill>
                  <a:srgbClr val="1C4C74"/>
                </a:solidFill>
                <a:latin typeface="Century Gothic"/>
              </a:rPr>
              <a:t>EM scattering </a:t>
            </a:r>
            <a:r>
              <a:rPr lang="en-US" sz="1700" kern="0" dirty="0" smtClean="0">
                <a:solidFill>
                  <a:srgbClr val="1C4C74"/>
                </a:solidFill>
                <a:latin typeface="Century Gothic"/>
              </a:rPr>
              <a:t>&amp; </a:t>
            </a:r>
            <a:r>
              <a:rPr lang="en-US" sz="1700" kern="0" dirty="0">
                <a:solidFill>
                  <a:srgbClr val="1C4C74"/>
                </a:solidFill>
                <a:latin typeface="Century Gothic"/>
              </a:rPr>
              <a:t>data-processing </a:t>
            </a:r>
            <a:r>
              <a:rPr lang="en-US" sz="1700" kern="0" dirty="0" smtClean="0">
                <a:solidFill>
                  <a:srgbClr val="1C4C74"/>
                </a:solidFill>
                <a:latin typeface="Century Gothic"/>
              </a:rPr>
              <a:t>methods </a:t>
            </a:r>
            <a:r>
              <a:rPr lang="en-US" sz="1700" kern="0" dirty="0" smtClean="0">
                <a:solidFill>
                  <a:srgbClr val="1C4C74"/>
                </a:solidFill>
                <a:latin typeface="Century Gothic"/>
                <a:sym typeface="Wingdings" pitchFamily="2" charset="2"/>
              </a:rPr>
              <a:t></a:t>
            </a:r>
            <a:r>
              <a:rPr lang="en-US" sz="1700" kern="0" dirty="0" smtClean="0">
                <a:solidFill>
                  <a:srgbClr val="1C4C74"/>
                </a:solidFill>
                <a:latin typeface="Century Gothic"/>
              </a:rPr>
              <a:t> novel </a:t>
            </a:r>
            <a:r>
              <a:rPr lang="en-US" sz="1700" kern="0" dirty="0">
                <a:solidFill>
                  <a:srgbClr val="1C4C74"/>
                </a:solidFill>
                <a:latin typeface="Century Gothic"/>
              </a:rPr>
              <a:t>freeware tool for </a:t>
            </a:r>
            <a:r>
              <a:rPr lang="en-US" sz="1700" kern="0" dirty="0" smtClean="0">
                <a:solidFill>
                  <a:srgbClr val="1C4C74"/>
                </a:solidFill>
                <a:latin typeface="Century Gothic"/>
              </a:rPr>
              <a:t>shape-reconstruction and estimation </a:t>
            </a:r>
            <a:r>
              <a:rPr lang="en-US" sz="1700" kern="0" dirty="0">
                <a:solidFill>
                  <a:srgbClr val="1C4C74"/>
                </a:solidFill>
                <a:latin typeface="Century Gothic"/>
              </a:rPr>
              <a:t>of geophysical </a:t>
            </a:r>
            <a:r>
              <a:rPr lang="en-US" sz="1700" kern="0" dirty="0" smtClean="0">
                <a:solidFill>
                  <a:srgbClr val="1C4C74"/>
                </a:solidFill>
                <a:latin typeface="Century Gothic"/>
              </a:rPr>
              <a:t>parameters.</a:t>
            </a:r>
            <a:endParaRPr lang="it-IT" sz="1700" kern="0" dirty="0">
              <a:solidFill>
                <a:srgbClr val="1C4C74"/>
              </a:solidFill>
              <a:latin typeface="Century Gothic"/>
            </a:endParaRPr>
          </a:p>
        </p:txBody>
      </p:sp>
      <p:sp>
        <p:nvSpPr>
          <p:cNvPr id="8" name="Rettangolo 7"/>
          <p:cNvSpPr/>
          <p:nvPr/>
        </p:nvSpPr>
        <p:spPr>
          <a:xfrm>
            <a:off x="138374" y="4685478"/>
            <a:ext cx="8857574" cy="615553"/>
          </a:xfrm>
          <a:prstGeom prst="rect">
            <a:avLst/>
          </a:prstGeom>
        </p:spPr>
        <p:txBody>
          <a:bodyPr wrap="square">
            <a:spAutoFit/>
          </a:bodyPr>
          <a:lstStyle/>
          <a:p>
            <a:pPr marL="449263" lvl="0" indent="-449263" algn="just" eaLnBrk="1" hangingPunct="1">
              <a:spcBef>
                <a:spcPct val="40000"/>
              </a:spcBef>
              <a:buClr>
                <a:srgbClr val="FF0000"/>
              </a:buClr>
              <a:buSzPct val="120000"/>
              <a:buFont typeface="+mj-lt"/>
              <a:buAutoNum type="romanUcPeriod" startAt="5"/>
            </a:pPr>
            <a:r>
              <a:rPr lang="en-US" sz="1700" kern="0" dirty="0">
                <a:solidFill>
                  <a:srgbClr val="1C4C74"/>
                </a:solidFill>
                <a:latin typeface="Century Gothic"/>
              </a:rPr>
              <a:t>Comparison with GPR technology and methodology used </a:t>
            </a:r>
            <a:r>
              <a:rPr lang="en-US" sz="1700" kern="0" dirty="0" smtClean="0">
                <a:solidFill>
                  <a:srgbClr val="1C4C74"/>
                </a:solidFill>
                <a:latin typeface="Century Gothic"/>
              </a:rPr>
              <a:t>in different </a:t>
            </a:r>
            <a:r>
              <a:rPr lang="en-US" sz="1700" kern="0" dirty="0">
                <a:solidFill>
                  <a:srgbClr val="1C4C74"/>
                </a:solidFill>
                <a:latin typeface="Century Gothic"/>
              </a:rPr>
              <a:t>applications, and with other NDT techniques for CE applications.</a:t>
            </a:r>
          </a:p>
        </p:txBody>
      </p:sp>
      <p:sp>
        <p:nvSpPr>
          <p:cNvPr id="9" name="Rettangolo 8"/>
          <p:cNvSpPr/>
          <p:nvPr/>
        </p:nvSpPr>
        <p:spPr>
          <a:xfrm>
            <a:off x="138374" y="5548280"/>
            <a:ext cx="8926621" cy="353943"/>
          </a:xfrm>
          <a:prstGeom prst="rect">
            <a:avLst/>
          </a:prstGeom>
        </p:spPr>
        <p:txBody>
          <a:bodyPr wrap="square">
            <a:spAutoFit/>
          </a:bodyPr>
          <a:lstStyle/>
          <a:p>
            <a:pPr marL="449263" lvl="0" indent="-449263" algn="just" eaLnBrk="1" hangingPunct="1">
              <a:spcBef>
                <a:spcPct val="40000"/>
              </a:spcBef>
              <a:buClr>
                <a:srgbClr val="FF0000"/>
              </a:buClr>
              <a:buSzPct val="120000"/>
              <a:buFont typeface="+mj-lt"/>
              <a:buAutoNum type="romanUcPeriod" startAt="6"/>
            </a:pPr>
            <a:r>
              <a:rPr lang="en-US" sz="1700" kern="0" dirty="0">
                <a:solidFill>
                  <a:srgbClr val="1C4C74"/>
                </a:solidFill>
                <a:latin typeface="Century Gothic"/>
              </a:rPr>
              <a:t>Promotion of </a:t>
            </a:r>
            <a:r>
              <a:rPr lang="en-US" sz="1700" kern="0" dirty="0" smtClean="0">
                <a:solidFill>
                  <a:srgbClr val="1C4C74"/>
                </a:solidFill>
                <a:latin typeface="Century Gothic"/>
              </a:rPr>
              <a:t>a more widespread</a:t>
            </a:r>
            <a:r>
              <a:rPr lang="en-US" sz="1700" kern="0" dirty="0">
                <a:solidFill>
                  <a:srgbClr val="1C4C74"/>
                </a:solidFill>
                <a:latin typeface="Century Gothic"/>
              </a:rPr>
              <a:t>, advanced and </a:t>
            </a:r>
            <a:r>
              <a:rPr lang="en-US" sz="1700" kern="0" dirty="0" smtClean="0">
                <a:solidFill>
                  <a:srgbClr val="1C4C74"/>
                </a:solidFill>
                <a:latin typeface="Century Gothic"/>
              </a:rPr>
              <a:t>effective use </a:t>
            </a:r>
            <a:r>
              <a:rPr lang="en-US" sz="1700" kern="0" dirty="0">
                <a:solidFill>
                  <a:srgbClr val="1C4C74"/>
                </a:solidFill>
                <a:latin typeface="Century Gothic"/>
              </a:rPr>
              <a:t>of GPR in CE.</a:t>
            </a:r>
          </a:p>
        </p:txBody>
      </p:sp>
      <p:sp>
        <p:nvSpPr>
          <p:cNvPr id="11" name="Rettangolo 10"/>
          <p:cNvSpPr/>
          <p:nvPr/>
        </p:nvSpPr>
        <p:spPr>
          <a:xfrm>
            <a:off x="138374" y="6149474"/>
            <a:ext cx="8857574" cy="353943"/>
          </a:xfrm>
          <a:prstGeom prst="rect">
            <a:avLst/>
          </a:prstGeom>
        </p:spPr>
        <p:txBody>
          <a:bodyPr wrap="square">
            <a:spAutoFit/>
          </a:bodyPr>
          <a:lstStyle/>
          <a:p>
            <a:pPr marL="449263" lvl="0" indent="-449263" algn="just" eaLnBrk="1" hangingPunct="1">
              <a:spcBef>
                <a:spcPct val="40000"/>
              </a:spcBef>
              <a:buClr>
                <a:srgbClr val="FF0000"/>
              </a:buClr>
              <a:buSzPct val="120000"/>
              <a:buFont typeface="+mj-lt"/>
              <a:buAutoNum type="romanUcPeriod" startAt="7"/>
            </a:pPr>
            <a:r>
              <a:rPr lang="en-US" sz="1700" kern="0" dirty="0">
                <a:solidFill>
                  <a:srgbClr val="1C4C74"/>
                </a:solidFill>
                <a:latin typeface="Century Gothic"/>
              </a:rPr>
              <a:t>High-level modular training </a:t>
            </a:r>
            <a:r>
              <a:rPr lang="en-US" sz="1700" kern="0" dirty="0" smtClean="0">
                <a:solidFill>
                  <a:srgbClr val="1C4C74"/>
                </a:solidFill>
                <a:latin typeface="Century Gothic"/>
              </a:rPr>
              <a:t>program</a:t>
            </a:r>
            <a:r>
              <a:rPr lang="en-US" sz="1700" kern="0" dirty="0" smtClean="0">
                <a:solidFill>
                  <a:srgbClr val="000000"/>
                </a:solidFill>
                <a:latin typeface="Century Gothic"/>
              </a:rPr>
              <a:t>.</a:t>
            </a:r>
            <a:endParaRPr lang="it-IT" sz="1700" kern="0" dirty="0">
              <a:solidFill>
                <a:srgbClr val="000000"/>
              </a:solidFill>
              <a:latin typeface="Century Gothic"/>
            </a:endParaRPr>
          </a:p>
        </p:txBody>
      </p:sp>
      <p:sp>
        <p:nvSpPr>
          <p:cNvPr id="10" name="Segnaposto piè di pagina 3"/>
          <p:cNvSpPr>
            <a:spLocks noGrp="1"/>
          </p:cNvSpPr>
          <p:nvPr>
            <p:ph type="ftr" sz="quarter" idx="3"/>
          </p:nvPr>
        </p:nvSpPr>
        <p:spPr>
          <a:xfrm>
            <a:off x="4919473" y="45720"/>
            <a:ext cx="4297679" cy="531556"/>
          </a:xfrm>
          <a:prstGeom prst="rect">
            <a:avLst/>
          </a:prstGeom>
        </p:spPr>
        <p:txBody>
          <a:bodyPr/>
          <a:lstStyle>
            <a:lvl1pPr algn="l">
              <a:defRPr sz="1100">
                <a:solidFill>
                  <a:schemeClr val="bg1"/>
                </a:solidFill>
                <a:effectLst>
                  <a:outerShdw blurRad="38100" dist="38100" dir="2700000" algn="tl">
                    <a:srgbClr val="000000">
                      <a:alpha val="43137"/>
                    </a:srgbClr>
                  </a:outerShdw>
                </a:effectLst>
              </a:defRPr>
            </a:lvl1pPr>
          </a:lstStyle>
          <a:p>
            <a:r>
              <a:rPr lang="it-IT" i="1" dirty="0" err="1" smtClean="0">
                <a:effectLst/>
                <a:latin typeface="+mj-lt"/>
              </a:rPr>
              <a:t>Civil</a:t>
            </a:r>
            <a:r>
              <a:rPr lang="it-IT" i="1" dirty="0" smtClean="0">
                <a:effectLst/>
                <a:latin typeface="+mj-lt"/>
              </a:rPr>
              <a:t> </a:t>
            </a:r>
            <a:r>
              <a:rPr lang="it-IT" i="1" dirty="0" err="1" smtClean="0">
                <a:effectLst/>
                <a:latin typeface="+mj-lt"/>
              </a:rPr>
              <a:t>Engineering</a:t>
            </a:r>
            <a:r>
              <a:rPr lang="it-IT" i="1" dirty="0" smtClean="0">
                <a:effectLst/>
                <a:latin typeface="+mj-lt"/>
              </a:rPr>
              <a:t> Applications of Ground Penetrating Radar TUD Domain, </a:t>
            </a:r>
            <a:r>
              <a:rPr lang="it-IT" i="1" dirty="0" err="1" smtClean="0">
                <a:effectLst/>
                <a:latin typeface="+mj-lt"/>
              </a:rPr>
              <a:t>Proposer</a:t>
            </a:r>
            <a:r>
              <a:rPr lang="it-IT" i="1" dirty="0" smtClean="0">
                <a:effectLst/>
                <a:latin typeface="+mj-lt"/>
              </a:rPr>
              <a:t>: </a:t>
            </a:r>
            <a:r>
              <a:rPr lang="it-IT" b="1" i="1" dirty="0" smtClean="0">
                <a:effectLst/>
                <a:latin typeface="+mj-lt"/>
              </a:rPr>
              <a:t>Lara </a:t>
            </a:r>
            <a:r>
              <a:rPr lang="it-IT" b="1" i="1" dirty="0" err="1" smtClean="0">
                <a:effectLst/>
                <a:latin typeface="+mj-lt"/>
              </a:rPr>
              <a:t>Pajewski</a:t>
            </a:r>
            <a:endParaRPr lang="de-DE" b="1" i="1" dirty="0">
              <a:effectLst/>
              <a:latin typeface="+mj-lt"/>
            </a:endParaRPr>
          </a:p>
        </p:txBody>
      </p:sp>
      <p:sp>
        <p:nvSpPr>
          <p:cNvPr id="12" name="Ovale 11"/>
          <p:cNvSpPr/>
          <p:nvPr/>
        </p:nvSpPr>
        <p:spPr>
          <a:xfrm>
            <a:off x="8646110" y="6387267"/>
            <a:ext cx="357188" cy="357187"/>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700" b="0" i="0" u="none" strike="noStrike" kern="0" cap="none" spc="0" normalizeH="0" baseline="0" noProof="0" dirty="0">
              <a:ln>
                <a:noFill/>
              </a:ln>
              <a:solidFill>
                <a:sysClr val="window" lastClr="FFFFFF"/>
              </a:solidFill>
              <a:uLnTx/>
              <a:uFillTx/>
              <a:latin typeface="Calibri"/>
              <a:ea typeface="+mn-ea"/>
              <a:cs typeface="+mn-cs"/>
            </a:endParaRPr>
          </a:p>
        </p:txBody>
      </p:sp>
      <p:sp>
        <p:nvSpPr>
          <p:cNvPr id="13" name="CasellaDiTesto 12"/>
          <p:cNvSpPr txBox="1"/>
          <p:nvPr/>
        </p:nvSpPr>
        <p:spPr>
          <a:xfrm>
            <a:off x="8657443" y="6419932"/>
            <a:ext cx="328937" cy="348813"/>
          </a:xfrm>
          <a:prstGeom prst="rect">
            <a:avLst/>
          </a:prstGeom>
          <a:noFill/>
        </p:spPr>
        <p:txBody>
          <a:bodyPr wrap="none">
            <a:spAutoFit/>
          </a:bodyPr>
          <a:lstStyle/>
          <a:p>
            <a:pPr algn="ctr">
              <a:lnSpc>
                <a:spcPts val="1000"/>
              </a:lnSpc>
              <a:defRPr/>
            </a:pPr>
            <a:r>
              <a:rPr lang="it-IT" sz="1000" b="1" dirty="0" smtClean="0">
                <a:solidFill>
                  <a:schemeClr val="bg1"/>
                </a:solidFill>
                <a:effectLst>
                  <a:outerShdw blurRad="38100" dist="38100" dir="2700000" algn="tl">
                    <a:srgbClr val="000000">
                      <a:alpha val="43137"/>
                    </a:srgbClr>
                  </a:outerShdw>
                </a:effectLst>
                <a:latin typeface="Century Gothic" pitchFamily="34" charset="0"/>
              </a:rPr>
              <a:t>13</a:t>
            </a:r>
          </a:p>
          <a:p>
            <a:pPr algn="ctr">
              <a:lnSpc>
                <a:spcPts val="1000"/>
              </a:lnSpc>
              <a:defRPr/>
            </a:pPr>
            <a:r>
              <a:rPr lang="it-IT" sz="800" dirty="0" smtClean="0">
                <a:solidFill>
                  <a:schemeClr val="bg1"/>
                </a:solidFill>
                <a:latin typeface="Century Gothic" pitchFamily="34" charset="0"/>
              </a:rPr>
              <a:t>43</a:t>
            </a:r>
            <a:endParaRPr lang="it-IT" sz="800" dirty="0">
              <a:solidFill>
                <a:schemeClr val="bg1"/>
              </a:solidFill>
              <a:latin typeface="Century Gothic" pitchFamily="34" charset="0"/>
            </a:endParaRPr>
          </a:p>
        </p:txBody>
      </p:sp>
    </p:spTree>
    <p:extLst>
      <p:ext uri="{BB962C8B-B14F-4D97-AF65-F5344CB8AC3E}">
        <p14:creationId xmlns:p14="http://schemas.microsoft.com/office/powerpoint/2010/main" val="52975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7" grpId="0"/>
      <p:bldP spid="8" grpId="0"/>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314327" y="107499"/>
            <a:ext cx="6297613" cy="600075"/>
          </a:xfrm>
          <a:prstGeom prst="rect">
            <a:avLst/>
          </a:prstGeom>
        </p:spPr>
        <p:txBody>
          <a:bodyPr/>
          <a:lstStyle/>
          <a:p>
            <a:r>
              <a:rPr lang="de-DE" b="0" dirty="0" err="1" smtClean="0">
                <a:effectLst>
                  <a:outerShdw blurRad="38100" dist="38100" dir="2700000" algn="tl">
                    <a:srgbClr val="000000">
                      <a:alpha val="43137"/>
                    </a:srgbClr>
                  </a:outerShdw>
                </a:effectLst>
              </a:rPr>
              <a:t>Objectives</a:t>
            </a:r>
            <a:r>
              <a:rPr lang="de-DE" b="0" dirty="0">
                <a:effectLst>
                  <a:outerShdw blurRad="38100" dist="38100" dir="2700000" algn="tl">
                    <a:srgbClr val="000000">
                      <a:alpha val="43137"/>
                    </a:srgbClr>
                  </a:outerShdw>
                </a:effectLst>
              </a:rPr>
              <a:t> </a:t>
            </a:r>
            <a:r>
              <a:rPr lang="de-DE" b="0" dirty="0" smtClean="0">
                <a:effectLst>
                  <a:outerShdw blurRad="38100" dist="38100" dir="2700000" algn="tl">
                    <a:srgbClr val="000000">
                      <a:alpha val="43137"/>
                    </a:srgbClr>
                  </a:outerShdw>
                </a:effectLst>
              </a:rPr>
              <a:t>will </a:t>
            </a:r>
            <a:r>
              <a:rPr lang="de-DE" b="0" dirty="0" err="1" smtClean="0">
                <a:effectLst>
                  <a:outerShdw blurRad="38100" dist="38100" dir="2700000" algn="tl">
                    <a:srgbClr val="000000">
                      <a:alpha val="43137"/>
                    </a:srgbClr>
                  </a:outerShdw>
                </a:effectLst>
              </a:rPr>
              <a:t>be</a:t>
            </a:r>
            <a:r>
              <a:rPr lang="de-DE" b="0" dirty="0" smtClean="0">
                <a:effectLst>
                  <a:outerShdw blurRad="38100" dist="38100" dir="2700000" algn="tl">
                    <a:srgbClr val="000000">
                      <a:alpha val="43137"/>
                    </a:srgbClr>
                  </a:outerShdw>
                </a:effectLst>
              </a:rPr>
              <a:t> </a:t>
            </a:r>
            <a:br>
              <a:rPr lang="de-DE" b="0" dirty="0" smtClean="0">
                <a:effectLst>
                  <a:outerShdw blurRad="38100" dist="38100" dir="2700000" algn="tl">
                    <a:srgbClr val="000000">
                      <a:alpha val="43137"/>
                    </a:srgbClr>
                  </a:outerShdw>
                </a:effectLst>
              </a:rPr>
            </a:br>
            <a:r>
              <a:rPr lang="de-DE" b="0" dirty="0" err="1" smtClean="0">
                <a:effectLst>
                  <a:outerShdw blurRad="38100" dist="38100" dir="2700000" algn="tl">
                    <a:srgbClr val="000000">
                      <a:alpha val="43137"/>
                    </a:srgbClr>
                  </a:outerShdw>
                </a:effectLst>
              </a:rPr>
              <a:t>achieved</a:t>
            </a:r>
            <a:r>
              <a:rPr lang="de-DE" b="0" dirty="0" smtClean="0">
                <a:effectLst>
                  <a:outerShdw blurRad="38100" dist="38100" dir="2700000" algn="tl">
                    <a:srgbClr val="000000">
                      <a:alpha val="43137"/>
                    </a:srgbClr>
                  </a:outerShdw>
                </a:effectLst>
              </a:rPr>
              <a:t> </a:t>
            </a:r>
            <a:r>
              <a:rPr lang="de-DE" b="0" dirty="0" err="1" smtClean="0">
                <a:effectLst>
                  <a:outerShdw blurRad="38100" dist="38100" dir="2700000" algn="tl">
                    <a:srgbClr val="000000">
                      <a:alpha val="43137"/>
                    </a:srgbClr>
                  </a:outerShdw>
                </a:effectLst>
              </a:rPr>
              <a:t>by</a:t>
            </a:r>
            <a:r>
              <a:rPr lang="de-DE" b="0" dirty="0" smtClean="0">
                <a:effectLst>
                  <a:outerShdw blurRad="38100" dist="38100" dir="2700000" algn="tl">
                    <a:srgbClr val="000000">
                      <a:alpha val="43137"/>
                    </a:srgbClr>
                  </a:outerShdw>
                </a:effectLst>
              </a:rPr>
              <a:t>…</a:t>
            </a:r>
            <a:endParaRPr lang="de-DE" b="0" dirty="0">
              <a:effectLst>
                <a:outerShdw blurRad="38100" dist="38100" dir="2700000" algn="tl">
                  <a:srgbClr val="000000">
                    <a:alpha val="43137"/>
                  </a:srgbClr>
                </a:outerShdw>
              </a:effectLst>
            </a:endParaRPr>
          </a:p>
        </p:txBody>
      </p:sp>
      <p:sp>
        <p:nvSpPr>
          <p:cNvPr id="3" name="Segnaposto contenuto 2"/>
          <p:cNvSpPr>
            <a:spLocks noGrp="1"/>
          </p:cNvSpPr>
          <p:nvPr>
            <p:ph idx="4294967295"/>
          </p:nvPr>
        </p:nvSpPr>
        <p:spPr>
          <a:xfrm>
            <a:off x="243325" y="4667249"/>
            <a:ext cx="8545258" cy="1962151"/>
          </a:xfrm>
          <a:prstGeom prst="rect">
            <a:avLst/>
          </a:prstGeom>
        </p:spPr>
        <p:txBody>
          <a:bodyPr/>
          <a:lstStyle/>
          <a:p>
            <a:pPr algn="just">
              <a:buClr>
                <a:srgbClr val="FF6600"/>
              </a:buClr>
            </a:pPr>
            <a:endParaRPr lang="en-US" sz="1700" dirty="0" smtClean="0">
              <a:solidFill>
                <a:schemeClr val="accent1"/>
              </a:solidFill>
            </a:endParaRPr>
          </a:p>
          <a:p>
            <a:pPr marL="0" indent="0" algn="just">
              <a:buClr>
                <a:srgbClr val="FF6600"/>
              </a:buClr>
              <a:buNone/>
            </a:pPr>
            <a:r>
              <a:rPr lang="en-US" sz="1700" dirty="0" smtClean="0">
                <a:solidFill>
                  <a:schemeClr val="accent1"/>
                </a:solidFill>
              </a:rPr>
              <a:t>     An </a:t>
            </a:r>
            <a:r>
              <a:rPr lang="en-US" sz="1700" dirty="0">
                <a:solidFill>
                  <a:schemeClr val="accent1"/>
                </a:solidFill>
              </a:rPr>
              <a:t>electronic communication and information platform will be created. </a:t>
            </a:r>
            <a:endParaRPr lang="en-US" sz="1700" dirty="0" smtClean="0">
              <a:solidFill>
                <a:schemeClr val="accent1"/>
              </a:solidFill>
            </a:endParaRPr>
          </a:p>
          <a:p>
            <a:pPr marL="0" indent="0" algn="just">
              <a:buClr>
                <a:srgbClr val="FF6600"/>
              </a:buClr>
              <a:buNone/>
            </a:pPr>
            <a:r>
              <a:rPr lang="en-US" sz="1700" dirty="0" smtClean="0">
                <a:solidFill>
                  <a:schemeClr val="accent1"/>
                </a:solidFill>
              </a:rPr>
              <a:t>     Mobility </a:t>
            </a:r>
            <a:r>
              <a:rPr lang="en-US" sz="1700" dirty="0">
                <a:solidFill>
                  <a:schemeClr val="accent1"/>
                </a:solidFill>
              </a:rPr>
              <a:t>of early career EU researchers will be encouraged and </a:t>
            </a:r>
            <a:r>
              <a:rPr lang="en-US" sz="1700" dirty="0" smtClean="0">
                <a:solidFill>
                  <a:schemeClr val="accent1"/>
                </a:solidFill>
              </a:rPr>
              <a:t>supported.</a:t>
            </a:r>
          </a:p>
          <a:p>
            <a:pPr marL="0" indent="0" algn="just">
              <a:buClr>
                <a:srgbClr val="FF6600"/>
              </a:buClr>
              <a:buNone/>
            </a:pPr>
            <a:r>
              <a:rPr lang="en-US" sz="1700" dirty="0" smtClean="0">
                <a:solidFill>
                  <a:schemeClr val="accent1"/>
                </a:solidFill>
              </a:rPr>
              <a:t>     The Action </a:t>
            </a:r>
            <a:r>
              <a:rPr lang="en-US" sz="1700" dirty="0">
                <a:solidFill>
                  <a:schemeClr val="accent1"/>
                </a:solidFill>
              </a:rPr>
              <a:t>activities </a:t>
            </a:r>
            <a:r>
              <a:rPr lang="en-US" sz="1700" dirty="0" smtClean="0">
                <a:solidFill>
                  <a:schemeClr val="accent1"/>
                </a:solidFill>
              </a:rPr>
              <a:t>will be disseminated and promoted in order to </a:t>
            </a:r>
            <a:r>
              <a:rPr lang="en-US" sz="1700" dirty="0">
                <a:solidFill>
                  <a:schemeClr val="accent1"/>
                </a:solidFill>
              </a:rPr>
              <a:t>involve a </a:t>
            </a:r>
            <a:r>
              <a:rPr lang="en-US" sz="1700" dirty="0" smtClean="0">
                <a:solidFill>
                  <a:schemeClr val="accent1"/>
                </a:solidFill>
              </a:rPr>
              <a:t>  growing </a:t>
            </a:r>
            <a:r>
              <a:rPr lang="en-US" sz="1700" dirty="0">
                <a:solidFill>
                  <a:schemeClr val="accent1"/>
                </a:solidFill>
              </a:rPr>
              <a:t>number of participants and </a:t>
            </a:r>
            <a:r>
              <a:rPr lang="en-US" sz="1700" dirty="0" smtClean="0">
                <a:solidFill>
                  <a:schemeClr val="accent1"/>
                </a:solidFill>
              </a:rPr>
              <a:t>attract increasing </a:t>
            </a:r>
            <a:r>
              <a:rPr lang="en-US" sz="1700" dirty="0">
                <a:solidFill>
                  <a:schemeClr val="accent1"/>
                </a:solidFill>
              </a:rPr>
              <a:t>interest </a:t>
            </a:r>
            <a:r>
              <a:rPr lang="en-US" sz="1700" dirty="0" smtClean="0">
                <a:solidFill>
                  <a:schemeClr val="accent1"/>
                </a:solidFill>
              </a:rPr>
              <a:t>from end </a:t>
            </a:r>
            <a:r>
              <a:rPr lang="en-US" sz="1700" dirty="0">
                <a:solidFill>
                  <a:schemeClr val="accent1"/>
                </a:solidFill>
              </a:rPr>
              <a:t>users</a:t>
            </a:r>
            <a:r>
              <a:rPr lang="en-US" sz="1700" dirty="0" smtClean="0">
                <a:solidFill>
                  <a:schemeClr val="accent1"/>
                </a:solidFill>
              </a:rPr>
              <a:t>.</a:t>
            </a:r>
            <a:endParaRPr lang="it-IT" sz="1700" dirty="0">
              <a:solidFill>
                <a:schemeClr val="accent1"/>
              </a:solidFill>
            </a:endParaRPr>
          </a:p>
        </p:txBody>
      </p:sp>
      <p:sp>
        <p:nvSpPr>
          <p:cNvPr id="4" name="Rettangolo arrotondato 3"/>
          <p:cNvSpPr/>
          <p:nvPr/>
        </p:nvSpPr>
        <p:spPr bwMode="auto">
          <a:xfrm>
            <a:off x="207959" y="1805666"/>
            <a:ext cx="8852916" cy="2777933"/>
          </a:xfrm>
          <a:prstGeom prst="roundRect">
            <a:avLst>
              <a:gd name="adj" fmla="val 5366"/>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285750" indent="-285750">
              <a:buClr>
                <a:schemeClr val="bg1"/>
              </a:buClr>
              <a:buSzPct val="185000"/>
              <a:buFont typeface="Arial" pitchFamily="34" charset="0"/>
              <a:buChar char="•"/>
            </a:pPr>
            <a:r>
              <a:rPr lang="en-US" sz="1700" dirty="0">
                <a:effectLst>
                  <a:outerShdw blurRad="38100" dist="38100" dir="2700000" algn="tl">
                    <a:srgbClr val="000000">
                      <a:alpha val="43137"/>
                    </a:srgbClr>
                  </a:outerShdw>
                </a:effectLst>
              </a:rPr>
              <a:t>Investigating novel theoretical paradigms – under a multidisciplinary </a:t>
            </a:r>
            <a:r>
              <a:rPr lang="en-US" sz="1700" dirty="0" smtClean="0">
                <a:effectLst>
                  <a:outerShdw blurRad="38100" dist="38100" dir="2700000" algn="tl">
                    <a:srgbClr val="000000">
                      <a:alpha val="43137"/>
                    </a:srgbClr>
                  </a:outerShdw>
                </a:effectLst>
              </a:rPr>
              <a:t>approach.</a:t>
            </a:r>
          </a:p>
          <a:p>
            <a:pPr marL="285750" indent="-285750">
              <a:buClr>
                <a:schemeClr val="bg1"/>
              </a:buClr>
              <a:buSzPct val="185000"/>
              <a:buFont typeface="Arial" pitchFamily="34" charset="0"/>
              <a:buChar char="•"/>
            </a:pPr>
            <a:endParaRPr lang="en-US" sz="800" dirty="0">
              <a:effectLst>
                <a:outerShdw blurRad="38100" dist="38100" dir="2700000" algn="tl">
                  <a:srgbClr val="000000">
                    <a:alpha val="43137"/>
                  </a:srgbClr>
                </a:outerShdw>
              </a:effectLst>
            </a:endParaRPr>
          </a:p>
          <a:p>
            <a:pPr marL="285750" indent="-285750">
              <a:lnSpc>
                <a:spcPct val="150000"/>
              </a:lnSpc>
              <a:buClr>
                <a:schemeClr val="bg1"/>
              </a:buClr>
              <a:buSzPct val="185000"/>
              <a:buFont typeface="Arial" pitchFamily="34" charset="0"/>
              <a:buChar char="•"/>
            </a:pPr>
            <a:r>
              <a:rPr lang="en-US" sz="1700" dirty="0">
                <a:effectLst>
                  <a:outerShdw blurRad="38100" dist="38100" dir="2700000" algn="tl">
                    <a:srgbClr val="000000">
                      <a:alpha val="43137"/>
                    </a:srgbClr>
                  </a:outerShdw>
                </a:effectLst>
              </a:rPr>
              <a:t>Defining, comparing and testing procedures for advanced GPR use in CE</a:t>
            </a:r>
            <a:r>
              <a:rPr lang="en-US" sz="1700" dirty="0" smtClean="0">
                <a:effectLst>
                  <a:outerShdw blurRad="38100" dist="38100" dir="2700000" algn="tl">
                    <a:srgbClr val="000000">
                      <a:alpha val="43137"/>
                    </a:srgbClr>
                  </a:outerShdw>
                </a:effectLst>
              </a:rPr>
              <a:t>.</a:t>
            </a:r>
          </a:p>
          <a:p>
            <a:pPr marL="285750" indent="-285750">
              <a:lnSpc>
                <a:spcPct val="150000"/>
              </a:lnSpc>
              <a:buClr>
                <a:schemeClr val="bg1"/>
              </a:buClr>
              <a:buSzPct val="185000"/>
              <a:buFont typeface="Arial" pitchFamily="34" charset="0"/>
              <a:buChar char="•"/>
            </a:pPr>
            <a:endParaRPr lang="en-US" sz="800" dirty="0">
              <a:effectLst>
                <a:outerShdw blurRad="38100" dist="38100" dir="2700000" algn="tl">
                  <a:srgbClr val="000000">
                    <a:alpha val="43137"/>
                  </a:srgbClr>
                </a:outerShdw>
              </a:effectLst>
            </a:endParaRPr>
          </a:p>
          <a:p>
            <a:pPr marL="285750" indent="-285750">
              <a:buClr>
                <a:schemeClr val="bg1"/>
              </a:buClr>
              <a:buSzPct val="185000"/>
              <a:buFont typeface="Arial" pitchFamily="34" charset="0"/>
              <a:buChar char="•"/>
            </a:pPr>
            <a:r>
              <a:rPr lang="en-US" sz="1700" dirty="0">
                <a:effectLst>
                  <a:outerShdw blurRad="38100" dist="38100" dir="2700000" algn="tl">
                    <a:srgbClr val="000000">
                      <a:alpha val="43137"/>
                    </a:srgbClr>
                  </a:outerShdw>
                </a:effectLst>
              </a:rPr>
              <a:t>Developing </a:t>
            </a:r>
            <a:r>
              <a:rPr lang="en-US" sz="1700" dirty="0" smtClean="0">
                <a:effectLst>
                  <a:outerShdw blurRad="38100" dist="38100" dir="2700000" algn="tl">
                    <a:srgbClr val="000000">
                      <a:alpha val="43137"/>
                    </a:srgbClr>
                  </a:outerShdw>
                </a:effectLst>
              </a:rPr>
              <a:t>new </a:t>
            </a:r>
            <a:r>
              <a:rPr lang="en-US" sz="1700" dirty="0">
                <a:effectLst>
                  <a:outerShdw blurRad="38100" dist="38100" dir="2700000" algn="tl">
                    <a:srgbClr val="000000">
                      <a:alpha val="43137"/>
                    </a:srgbClr>
                  </a:outerShdw>
                </a:effectLst>
              </a:rPr>
              <a:t>EM and data-processing approaches and </a:t>
            </a:r>
            <a:r>
              <a:rPr lang="en-US" sz="1700" dirty="0" smtClean="0">
                <a:effectLst>
                  <a:outerShdw blurRad="38100" dist="38100" dir="2700000" algn="tl">
                    <a:srgbClr val="000000">
                      <a:alpha val="43137"/>
                    </a:srgbClr>
                  </a:outerShdw>
                </a:effectLst>
              </a:rPr>
              <a:t>related </a:t>
            </a:r>
            <a:r>
              <a:rPr lang="en-US" sz="1700" dirty="0" err="1" smtClean="0">
                <a:effectLst>
                  <a:outerShdw blurRad="38100" dist="38100" dir="2700000" algn="tl">
                    <a:srgbClr val="000000">
                      <a:alpha val="43137"/>
                    </a:srgbClr>
                  </a:outerShdw>
                </a:effectLst>
              </a:rPr>
              <a:t>sw</a:t>
            </a:r>
            <a:r>
              <a:rPr lang="en-US" sz="1700" dirty="0" smtClean="0">
                <a:effectLst>
                  <a:outerShdw blurRad="38100" dist="38100" dir="2700000" algn="tl">
                    <a:srgbClr val="000000">
                      <a:alpha val="43137"/>
                    </a:srgbClr>
                  </a:outerShdw>
                </a:effectLst>
              </a:rPr>
              <a:t> codes.</a:t>
            </a:r>
          </a:p>
          <a:p>
            <a:pPr marL="171450" indent="-171450">
              <a:buClr>
                <a:schemeClr val="bg1"/>
              </a:buClr>
              <a:buSzPct val="185000"/>
              <a:buFont typeface="Arial" pitchFamily="34" charset="0"/>
              <a:buChar char="•"/>
            </a:pPr>
            <a:endParaRPr lang="en-US" sz="800" dirty="0">
              <a:effectLst>
                <a:outerShdw blurRad="38100" dist="38100" dir="2700000" algn="tl">
                  <a:srgbClr val="000000">
                    <a:alpha val="43137"/>
                  </a:srgbClr>
                </a:outerShdw>
              </a:effectLst>
            </a:endParaRPr>
          </a:p>
          <a:p>
            <a:pPr marL="285750" indent="-285750">
              <a:lnSpc>
                <a:spcPct val="150000"/>
              </a:lnSpc>
              <a:buClr>
                <a:schemeClr val="bg1"/>
              </a:buClr>
              <a:buSzPct val="185000"/>
              <a:buFont typeface="Arial" pitchFamily="34" charset="0"/>
              <a:buChar char="•"/>
            </a:pPr>
            <a:r>
              <a:rPr lang="en-US" sz="1700" dirty="0">
                <a:effectLst>
                  <a:outerShdw blurRad="38100" dist="38100" dir="2700000" algn="tl">
                    <a:srgbClr val="000000">
                      <a:alpha val="43137"/>
                    </a:srgbClr>
                  </a:outerShdw>
                </a:effectLst>
              </a:rPr>
              <a:t>Designing, realizing and testing advanced prototypes</a:t>
            </a:r>
            <a:r>
              <a:rPr lang="en-US" sz="1700" dirty="0" smtClean="0">
                <a:effectLst>
                  <a:outerShdw blurRad="38100" dist="38100" dir="2700000" algn="tl">
                    <a:srgbClr val="000000">
                      <a:alpha val="43137"/>
                    </a:srgbClr>
                  </a:outerShdw>
                </a:effectLst>
              </a:rPr>
              <a:t>.</a:t>
            </a:r>
          </a:p>
          <a:p>
            <a:pPr marL="285750" indent="-285750">
              <a:lnSpc>
                <a:spcPct val="150000"/>
              </a:lnSpc>
              <a:buClr>
                <a:schemeClr val="bg1"/>
              </a:buClr>
              <a:buSzPct val="185000"/>
              <a:buFont typeface="Arial" pitchFamily="34" charset="0"/>
              <a:buChar char="•"/>
            </a:pPr>
            <a:endParaRPr lang="en-US" sz="800" dirty="0">
              <a:effectLst>
                <a:outerShdw blurRad="38100" dist="38100" dir="2700000" algn="tl">
                  <a:srgbClr val="000000">
                    <a:alpha val="43137"/>
                  </a:srgbClr>
                </a:outerShdw>
              </a:effectLst>
            </a:endParaRPr>
          </a:p>
          <a:p>
            <a:pPr marL="285750" indent="-285750">
              <a:lnSpc>
                <a:spcPct val="150000"/>
              </a:lnSpc>
              <a:buClr>
                <a:schemeClr val="bg1"/>
              </a:buClr>
              <a:buSzPct val="185000"/>
              <a:buFont typeface="Arial" pitchFamily="34" charset="0"/>
              <a:buChar char="•"/>
            </a:pPr>
            <a:r>
              <a:rPr lang="en-US" sz="1700" dirty="0">
                <a:effectLst>
                  <a:outerShdw blurRad="38100" dist="38100" dir="2700000" algn="tl">
                    <a:srgbClr val="000000">
                      <a:alpha val="43137"/>
                    </a:srgbClr>
                  </a:outerShdw>
                </a:effectLst>
              </a:rPr>
              <a:t>Employing GPR in new case studies and applicative domains.</a:t>
            </a:r>
          </a:p>
        </p:txBody>
      </p:sp>
      <p:sp>
        <p:nvSpPr>
          <p:cNvPr id="6" name="Ovale 5"/>
          <p:cNvSpPr/>
          <p:nvPr/>
        </p:nvSpPr>
        <p:spPr>
          <a:xfrm>
            <a:off x="374872" y="5167156"/>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7" name="Ovale 6"/>
          <p:cNvSpPr/>
          <p:nvPr/>
        </p:nvSpPr>
        <p:spPr>
          <a:xfrm>
            <a:off x="375736" y="5852956"/>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8" name="Ovale 7"/>
          <p:cNvSpPr/>
          <p:nvPr/>
        </p:nvSpPr>
        <p:spPr>
          <a:xfrm>
            <a:off x="374008" y="5529106"/>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9" name="Segnaposto piè di pagina 3"/>
          <p:cNvSpPr>
            <a:spLocks noGrp="1"/>
          </p:cNvSpPr>
          <p:nvPr>
            <p:ph type="ftr" sz="quarter" idx="3"/>
          </p:nvPr>
        </p:nvSpPr>
        <p:spPr>
          <a:xfrm>
            <a:off x="4919473" y="45720"/>
            <a:ext cx="4297679" cy="531556"/>
          </a:xfrm>
          <a:prstGeom prst="rect">
            <a:avLst/>
          </a:prstGeom>
        </p:spPr>
        <p:txBody>
          <a:bodyPr/>
          <a:lstStyle>
            <a:lvl1pPr algn="l">
              <a:defRPr sz="1100">
                <a:solidFill>
                  <a:schemeClr val="bg1"/>
                </a:solidFill>
                <a:effectLst>
                  <a:outerShdw blurRad="38100" dist="38100" dir="2700000" algn="tl">
                    <a:srgbClr val="000000">
                      <a:alpha val="43137"/>
                    </a:srgbClr>
                  </a:outerShdw>
                </a:effectLst>
              </a:defRPr>
            </a:lvl1pPr>
          </a:lstStyle>
          <a:p>
            <a:r>
              <a:rPr lang="it-IT" i="1" dirty="0" err="1" smtClean="0">
                <a:effectLst/>
                <a:latin typeface="+mj-lt"/>
              </a:rPr>
              <a:t>Civil</a:t>
            </a:r>
            <a:r>
              <a:rPr lang="it-IT" i="1" dirty="0" smtClean="0">
                <a:effectLst/>
                <a:latin typeface="+mj-lt"/>
              </a:rPr>
              <a:t> </a:t>
            </a:r>
            <a:r>
              <a:rPr lang="it-IT" i="1" dirty="0" err="1" smtClean="0">
                <a:effectLst/>
                <a:latin typeface="+mj-lt"/>
              </a:rPr>
              <a:t>Engineering</a:t>
            </a:r>
            <a:r>
              <a:rPr lang="it-IT" i="1" dirty="0" smtClean="0">
                <a:effectLst/>
                <a:latin typeface="+mj-lt"/>
              </a:rPr>
              <a:t> Applications of Ground Penetrating Radar TUD Domain, </a:t>
            </a:r>
            <a:r>
              <a:rPr lang="it-IT" i="1" dirty="0" err="1" smtClean="0">
                <a:effectLst/>
                <a:latin typeface="+mj-lt"/>
              </a:rPr>
              <a:t>Proposer</a:t>
            </a:r>
            <a:r>
              <a:rPr lang="it-IT" i="1" dirty="0" smtClean="0">
                <a:effectLst/>
                <a:latin typeface="+mj-lt"/>
              </a:rPr>
              <a:t>: </a:t>
            </a:r>
            <a:r>
              <a:rPr lang="it-IT" b="1" i="1" dirty="0" smtClean="0">
                <a:effectLst/>
                <a:latin typeface="+mj-lt"/>
              </a:rPr>
              <a:t>Lara </a:t>
            </a:r>
            <a:r>
              <a:rPr lang="it-IT" b="1" i="1" dirty="0" err="1" smtClean="0">
                <a:effectLst/>
                <a:latin typeface="+mj-lt"/>
              </a:rPr>
              <a:t>Pajewski</a:t>
            </a:r>
            <a:endParaRPr lang="de-DE" b="1" i="1" dirty="0">
              <a:effectLst/>
              <a:latin typeface="+mj-lt"/>
            </a:endParaRPr>
          </a:p>
        </p:txBody>
      </p:sp>
      <p:sp>
        <p:nvSpPr>
          <p:cNvPr id="10" name="Ovale 9"/>
          <p:cNvSpPr/>
          <p:nvPr/>
        </p:nvSpPr>
        <p:spPr>
          <a:xfrm>
            <a:off x="8646110" y="6387267"/>
            <a:ext cx="357188" cy="357187"/>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700" b="0" i="0" u="none" strike="noStrike" kern="0" cap="none" spc="0" normalizeH="0" baseline="0" noProof="0" dirty="0">
              <a:ln>
                <a:noFill/>
              </a:ln>
              <a:solidFill>
                <a:sysClr val="window" lastClr="FFFFFF"/>
              </a:solidFill>
              <a:uLnTx/>
              <a:uFillTx/>
              <a:latin typeface="Calibri"/>
              <a:ea typeface="+mn-ea"/>
              <a:cs typeface="+mn-cs"/>
            </a:endParaRPr>
          </a:p>
        </p:txBody>
      </p:sp>
      <p:sp>
        <p:nvSpPr>
          <p:cNvPr id="11" name="CasellaDiTesto 10"/>
          <p:cNvSpPr txBox="1"/>
          <p:nvPr/>
        </p:nvSpPr>
        <p:spPr>
          <a:xfrm>
            <a:off x="8657443" y="6419932"/>
            <a:ext cx="328937" cy="348813"/>
          </a:xfrm>
          <a:prstGeom prst="rect">
            <a:avLst/>
          </a:prstGeom>
          <a:noFill/>
        </p:spPr>
        <p:txBody>
          <a:bodyPr wrap="none">
            <a:spAutoFit/>
          </a:bodyPr>
          <a:lstStyle/>
          <a:p>
            <a:pPr algn="ctr">
              <a:lnSpc>
                <a:spcPts val="1000"/>
              </a:lnSpc>
              <a:defRPr/>
            </a:pPr>
            <a:r>
              <a:rPr lang="it-IT" sz="1000" b="1" dirty="0" smtClean="0">
                <a:solidFill>
                  <a:schemeClr val="bg1"/>
                </a:solidFill>
                <a:effectLst>
                  <a:outerShdw blurRad="38100" dist="38100" dir="2700000" algn="tl">
                    <a:srgbClr val="000000">
                      <a:alpha val="43137"/>
                    </a:srgbClr>
                  </a:outerShdw>
                </a:effectLst>
                <a:latin typeface="Century Gothic" pitchFamily="34" charset="0"/>
              </a:rPr>
              <a:t>14</a:t>
            </a:r>
          </a:p>
          <a:p>
            <a:pPr algn="ctr">
              <a:lnSpc>
                <a:spcPts val="1000"/>
              </a:lnSpc>
              <a:defRPr/>
            </a:pPr>
            <a:r>
              <a:rPr lang="it-IT" sz="800" dirty="0" smtClean="0">
                <a:solidFill>
                  <a:schemeClr val="bg1"/>
                </a:solidFill>
                <a:latin typeface="Century Gothic" pitchFamily="34" charset="0"/>
              </a:rPr>
              <a:t>43</a:t>
            </a:r>
            <a:endParaRPr lang="it-IT" sz="800" dirty="0">
              <a:solidFill>
                <a:schemeClr val="bg1"/>
              </a:solidFill>
              <a:latin typeface="Century Gothic" pitchFamily="34" charset="0"/>
            </a:endParaRPr>
          </a:p>
        </p:txBody>
      </p:sp>
    </p:spTree>
    <p:extLst>
      <p:ext uri="{BB962C8B-B14F-4D97-AF65-F5344CB8AC3E}">
        <p14:creationId xmlns:p14="http://schemas.microsoft.com/office/powerpoint/2010/main" val="232954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314327" y="164649"/>
            <a:ext cx="6297613" cy="600075"/>
          </a:xfrm>
          <a:prstGeom prst="rect">
            <a:avLst/>
          </a:prstGeom>
        </p:spPr>
        <p:txBody>
          <a:bodyPr/>
          <a:lstStyle/>
          <a:p>
            <a:r>
              <a:rPr lang="de-DE" b="0" dirty="0" smtClean="0">
                <a:effectLst>
                  <a:outerShdw blurRad="38100" dist="38100" dir="2700000" algn="tl">
                    <a:srgbClr val="000000">
                      <a:alpha val="43137"/>
                    </a:srgbClr>
                  </a:outerShdw>
                </a:effectLst>
              </a:rPr>
              <a:t>Impact </a:t>
            </a:r>
            <a:r>
              <a:rPr lang="de-DE" b="0" dirty="0" err="1" smtClean="0">
                <a:effectLst>
                  <a:outerShdw blurRad="38100" dist="38100" dir="2700000" algn="tl">
                    <a:srgbClr val="000000">
                      <a:alpha val="43137"/>
                    </a:srgbClr>
                  </a:outerShdw>
                </a:effectLst>
              </a:rPr>
              <a:t>and</a:t>
            </a:r>
            <a:r>
              <a:rPr lang="de-DE" b="0" dirty="0" smtClean="0">
                <a:effectLst>
                  <a:outerShdw blurRad="38100" dist="38100" dir="2700000" algn="tl">
                    <a:srgbClr val="000000">
                      <a:alpha val="43137"/>
                    </a:srgbClr>
                  </a:outerShdw>
                </a:effectLst>
              </a:rPr>
              <a:t> </a:t>
            </a:r>
            <a:r>
              <a:rPr lang="de-DE" b="0" dirty="0" err="1" smtClean="0">
                <a:effectLst>
                  <a:outerShdw blurRad="38100" dist="38100" dir="2700000" algn="tl">
                    <a:srgbClr val="000000">
                      <a:alpha val="43137"/>
                    </a:srgbClr>
                  </a:outerShdw>
                </a:effectLst>
              </a:rPr>
              <a:t>Benefits</a:t>
            </a:r>
            <a:endParaRPr lang="de-DE" b="0" dirty="0">
              <a:effectLst>
                <a:outerShdw blurRad="38100" dist="38100" dir="2700000" algn="tl">
                  <a:srgbClr val="000000">
                    <a:alpha val="43137"/>
                  </a:srgbClr>
                </a:outerShdw>
              </a:effectLst>
            </a:endParaRPr>
          </a:p>
        </p:txBody>
      </p:sp>
      <p:sp>
        <p:nvSpPr>
          <p:cNvPr id="3" name="Segnaposto contenuto 2"/>
          <p:cNvSpPr>
            <a:spLocks noGrp="1"/>
          </p:cNvSpPr>
          <p:nvPr>
            <p:ph idx="4294967295"/>
          </p:nvPr>
        </p:nvSpPr>
        <p:spPr>
          <a:xfrm>
            <a:off x="290704" y="4038599"/>
            <a:ext cx="8491346" cy="2638425"/>
          </a:xfrm>
          <a:prstGeom prst="rect">
            <a:avLst/>
          </a:prstGeom>
        </p:spPr>
        <p:txBody>
          <a:bodyPr/>
          <a:lstStyle/>
          <a:p>
            <a:pPr marL="0" indent="0" algn="just">
              <a:buNone/>
            </a:pPr>
            <a:r>
              <a:rPr lang="en-US" sz="1600" dirty="0" smtClean="0">
                <a:solidFill>
                  <a:schemeClr val="accent1"/>
                </a:solidFill>
              </a:rPr>
              <a:t>From a                                point </a:t>
            </a:r>
            <a:r>
              <a:rPr lang="en-US" sz="1600" dirty="0">
                <a:solidFill>
                  <a:schemeClr val="accent1"/>
                </a:solidFill>
              </a:rPr>
              <a:t>of </a:t>
            </a:r>
            <a:r>
              <a:rPr lang="en-US" sz="1600" dirty="0" smtClean="0">
                <a:solidFill>
                  <a:schemeClr val="accent1"/>
                </a:solidFill>
              </a:rPr>
              <a:t>view:</a:t>
            </a:r>
          </a:p>
          <a:p>
            <a:pPr marL="0" indent="0" algn="just">
              <a:buNone/>
            </a:pPr>
            <a:endParaRPr lang="en-US" sz="400" dirty="0" smtClean="0">
              <a:solidFill>
                <a:schemeClr val="accent1"/>
              </a:solidFill>
            </a:endParaRPr>
          </a:p>
          <a:p>
            <a:pPr marL="377825" indent="-285750" algn="just">
              <a:buSzPct val="185000"/>
              <a:buFont typeface="Arial" pitchFamily="34" charset="0"/>
              <a:buChar char="•"/>
            </a:pPr>
            <a:r>
              <a:rPr lang="en-US" sz="1600" dirty="0" smtClean="0">
                <a:solidFill>
                  <a:schemeClr val="accent1"/>
                </a:solidFill>
              </a:rPr>
              <a:t>Creation of an </a:t>
            </a:r>
            <a:r>
              <a:rPr lang="en-US" sz="1600" dirty="0">
                <a:solidFill>
                  <a:schemeClr val="accent1"/>
                </a:solidFill>
              </a:rPr>
              <a:t>efficient interlink among </a:t>
            </a:r>
            <a:r>
              <a:rPr lang="en-US" sz="1600" dirty="0" smtClean="0">
                <a:solidFill>
                  <a:schemeClr val="accent1"/>
                </a:solidFill>
              </a:rPr>
              <a:t>EU Lab. </a:t>
            </a:r>
          </a:p>
          <a:p>
            <a:pPr marL="377825" indent="-285750" algn="just">
              <a:buSzPct val="185000"/>
              <a:buFont typeface="Arial" pitchFamily="34" charset="0"/>
              <a:buChar char="•"/>
            </a:pPr>
            <a:r>
              <a:rPr lang="en-US" sz="1600" dirty="0" smtClean="0">
                <a:solidFill>
                  <a:schemeClr val="accent1"/>
                </a:solidFill>
              </a:rPr>
              <a:t>Increase of knowledge </a:t>
            </a:r>
            <a:r>
              <a:rPr lang="en-US" sz="1600" dirty="0">
                <a:solidFill>
                  <a:schemeClr val="accent1"/>
                </a:solidFill>
              </a:rPr>
              <a:t>in basic </a:t>
            </a:r>
            <a:r>
              <a:rPr lang="en-US" sz="1600" dirty="0" smtClean="0">
                <a:solidFill>
                  <a:schemeClr val="accent1"/>
                </a:solidFill>
              </a:rPr>
              <a:t>physics</a:t>
            </a:r>
            <a:r>
              <a:rPr lang="en-US" sz="1600" dirty="0">
                <a:solidFill>
                  <a:schemeClr val="accent1"/>
                </a:solidFill>
              </a:rPr>
              <a:t>.</a:t>
            </a:r>
            <a:endParaRPr lang="en-US" sz="1600" dirty="0" smtClean="0">
              <a:solidFill>
                <a:schemeClr val="accent1"/>
              </a:solidFill>
            </a:endParaRPr>
          </a:p>
          <a:p>
            <a:pPr marL="377825" indent="-285750" algn="just">
              <a:buSzPct val="185000"/>
              <a:buFont typeface="Arial" pitchFamily="34" charset="0"/>
              <a:buChar char="•"/>
            </a:pPr>
            <a:r>
              <a:rPr lang="en-US" sz="1600" dirty="0" smtClean="0">
                <a:solidFill>
                  <a:schemeClr val="accent1"/>
                </a:solidFill>
              </a:rPr>
              <a:t>Improvement </a:t>
            </a:r>
            <a:r>
              <a:rPr lang="en-US" sz="1600" dirty="0">
                <a:solidFill>
                  <a:schemeClr val="accent1"/>
                </a:solidFill>
              </a:rPr>
              <a:t>of advanced GPR data-processing algorithms yields benefits also to other imaging </a:t>
            </a:r>
            <a:r>
              <a:rPr lang="en-US" sz="1600" dirty="0" smtClean="0">
                <a:solidFill>
                  <a:schemeClr val="accent1"/>
                </a:solidFill>
              </a:rPr>
              <a:t>techniques.</a:t>
            </a:r>
          </a:p>
          <a:p>
            <a:pPr marL="377825" indent="-285750" algn="just">
              <a:buSzPct val="185000"/>
              <a:buFont typeface="Arial" pitchFamily="34" charset="0"/>
              <a:buChar char="•"/>
            </a:pPr>
            <a:r>
              <a:rPr lang="en-US" sz="1600" dirty="0" smtClean="0">
                <a:solidFill>
                  <a:schemeClr val="accent1"/>
                </a:solidFill>
              </a:rPr>
              <a:t>Development </a:t>
            </a:r>
            <a:r>
              <a:rPr lang="en-US" sz="1600" dirty="0">
                <a:solidFill>
                  <a:schemeClr val="accent1"/>
                </a:solidFill>
              </a:rPr>
              <a:t>of new EM scattering methods has implications in </a:t>
            </a:r>
            <a:r>
              <a:rPr lang="en-US" sz="1600" dirty="0" smtClean="0">
                <a:solidFill>
                  <a:schemeClr val="accent1"/>
                </a:solidFill>
              </a:rPr>
              <a:t>acoustics</a:t>
            </a:r>
            <a:r>
              <a:rPr lang="en-US" sz="1600" dirty="0">
                <a:solidFill>
                  <a:schemeClr val="accent1"/>
                </a:solidFill>
              </a:rPr>
              <a:t>, microwaves, optics, </a:t>
            </a:r>
            <a:r>
              <a:rPr lang="en-US" sz="1600" dirty="0" smtClean="0">
                <a:solidFill>
                  <a:schemeClr val="accent1"/>
                </a:solidFill>
              </a:rPr>
              <a:t>IT, </a:t>
            </a:r>
            <a:r>
              <a:rPr lang="en-US" sz="1600" dirty="0">
                <a:solidFill>
                  <a:schemeClr val="accent1"/>
                </a:solidFill>
              </a:rPr>
              <a:t>clean-room monitoring, quality control of silicon wafers manufacture, scattering microscopy in biology and material science.</a:t>
            </a:r>
            <a:endParaRPr lang="it-IT" sz="1600" dirty="0">
              <a:solidFill>
                <a:schemeClr val="accent1"/>
              </a:solidFill>
            </a:endParaRPr>
          </a:p>
          <a:p>
            <a:pPr marL="182563" indent="0">
              <a:buNone/>
            </a:pPr>
            <a:endParaRPr lang="en-US" sz="1800" dirty="0" smtClean="0"/>
          </a:p>
        </p:txBody>
      </p:sp>
      <p:sp>
        <p:nvSpPr>
          <p:cNvPr id="7" name="Rettangolo arrotondato 6"/>
          <p:cNvSpPr/>
          <p:nvPr/>
        </p:nvSpPr>
        <p:spPr bwMode="auto">
          <a:xfrm>
            <a:off x="319632" y="1584517"/>
            <a:ext cx="8548116" cy="2263584"/>
          </a:xfrm>
          <a:prstGeom prst="roundRect">
            <a:avLst>
              <a:gd name="adj" fmla="val 10377"/>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indent="0" algn="just">
              <a:buNone/>
            </a:pPr>
            <a:r>
              <a:rPr lang="en-US" sz="1600" dirty="0" smtClean="0">
                <a:effectLst>
                  <a:outerShdw blurRad="38100" dist="38100" dir="2700000" algn="tl">
                    <a:srgbClr val="000000">
                      <a:alpha val="43137"/>
                    </a:srgbClr>
                  </a:outerShdw>
                </a:effectLst>
              </a:rPr>
              <a:t>     </a:t>
            </a:r>
            <a:r>
              <a:rPr lang="en-US" sz="1700" dirty="0" smtClean="0">
                <a:effectLst>
                  <a:outerShdw blurRad="38100" dist="38100" dir="2700000" algn="tl">
                    <a:srgbClr val="000000">
                      <a:alpha val="43137"/>
                    </a:srgbClr>
                  </a:outerShdw>
                </a:effectLst>
              </a:rPr>
              <a:t>Innovation </a:t>
            </a:r>
            <a:r>
              <a:rPr lang="en-US" sz="1700" dirty="0">
                <a:effectLst>
                  <a:outerShdw blurRad="38100" dist="38100" dir="2700000" algn="tl">
                    <a:srgbClr val="000000">
                      <a:alpha val="43137"/>
                    </a:srgbClr>
                  </a:outerShdw>
                </a:effectLst>
              </a:rPr>
              <a:t>in the GPR field, </a:t>
            </a:r>
            <a:r>
              <a:rPr lang="en-US" sz="1700" dirty="0" smtClean="0">
                <a:effectLst>
                  <a:outerShdw blurRad="38100" dist="38100" dir="2700000" algn="tl">
                    <a:srgbClr val="000000">
                      <a:alpha val="43137"/>
                    </a:srgbClr>
                  </a:outerShdw>
                </a:effectLst>
              </a:rPr>
              <a:t>increasing </a:t>
            </a:r>
            <a:r>
              <a:rPr lang="en-US" sz="1700" dirty="0">
                <a:effectLst>
                  <a:outerShdw blurRad="38100" dist="38100" dir="2700000" algn="tl">
                    <a:srgbClr val="000000">
                      <a:alpha val="43137"/>
                    </a:srgbClr>
                  </a:outerShdw>
                </a:effectLst>
              </a:rPr>
              <a:t>efficiency &amp; quality </a:t>
            </a:r>
            <a:r>
              <a:rPr lang="en-US" sz="1700" dirty="0" smtClean="0">
                <a:effectLst>
                  <a:outerShdw blurRad="38100" dist="38100" dir="2700000" algn="tl">
                    <a:srgbClr val="000000">
                      <a:alpha val="43137"/>
                    </a:srgbClr>
                  </a:outerShdw>
                </a:effectLst>
              </a:rPr>
              <a:t>of </a:t>
            </a:r>
            <a:r>
              <a:rPr lang="en-US" sz="1700" dirty="0">
                <a:effectLst>
                  <a:outerShdw blurRad="38100" dist="38100" dir="2700000" algn="tl">
                    <a:srgbClr val="000000">
                      <a:alpha val="43137"/>
                    </a:srgbClr>
                  </a:outerShdw>
                </a:effectLst>
              </a:rPr>
              <a:t>this </a:t>
            </a:r>
            <a:r>
              <a:rPr lang="en-US" sz="1700" dirty="0" smtClean="0">
                <a:effectLst>
                  <a:outerShdw blurRad="38100" dist="38100" dir="2700000" algn="tl">
                    <a:srgbClr val="000000">
                      <a:alpha val="43137"/>
                    </a:srgbClr>
                  </a:outerShdw>
                </a:effectLst>
              </a:rPr>
              <a:t>technique</a:t>
            </a:r>
          </a:p>
          <a:p>
            <a:pPr marL="0" indent="0" algn="just">
              <a:buNone/>
            </a:pPr>
            <a:r>
              <a:rPr lang="en-US" sz="1600" dirty="0" smtClean="0">
                <a:effectLst>
                  <a:outerShdw blurRad="38100" dist="38100" dir="2700000" algn="tl">
                    <a:srgbClr val="000000">
                      <a:alpha val="43137"/>
                    </a:srgbClr>
                  </a:outerShdw>
                </a:effectLst>
              </a:rPr>
              <a:t> </a:t>
            </a:r>
          </a:p>
          <a:p>
            <a:pPr marL="0" indent="0" algn="just">
              <a:buNone/>
            </a:pPr>
            <a:endParaRPr lang="en-US" sz="1600" dirty="0">
              <a:effectLst>
                <a:outerShdw blurRad="38100" dist="38100" dir="2700000" algn="tl">
                  <a:srgbClr val="000000">
                    <a:alpha val="43137"/>
                  </a:srgbClr>
                </a:outerShdw>
              </a:effectLst>
            </a:endParaRPr>
          </a:p>
          <a:p>
            <a:pPr marL="0" indent="0" algn="just">
              <a:buNone/>
            </a:pPr>
            <a:r>
              <a:rPr lang="en-US" sz="1600" dirty="0" smtClean="0">
                <a:effectLst>
                  <a:outerShdw blurRad="38100" dist="38100" dir="2700000" algn="tl">
                    <a:srgbClr val="000000">
                      <a:alpha val="43137"/>
                    </a:srgbClr>
                  </a:outerShdw>
                </a:effectLst>
              </a:rPr>
              <a:t>     </a:t>
            </a:r>
            <a:r>
              <a:rPr lang="en-US" sz="1700" dirty="0" smtClean="0">
                <a:effectLst>
                  <a:outerShdw blurRad="38100" dist="38100" dir="2700000" algn="tl">
                    <a:srgbClr val="000000">
                      <a:alpha val="43137"/>
                    </a:srgbClr>
                  </a:outerShdw>
                </a:effectLst>
              </a:rPr>
              <a:t>Benefits</a:t>
            </a:r>
            <a:r>
              <a:rPr lang="en-US" sz="1600" dirty="0" smtClean="0">
                <a:effectLst>
                  <a:outerShdw blurRad="38100" dist="38100" dir="2700000" algn="tl">
                    <a:srgbClr val="000000">
                      <a:alpha val="43137"/>
                    </a:srgbClr>
                  </a:outerShdw>
                </a:effectLst>
              </a:rPr>
              <a:t>:</a:t>
            </a:r>
          </a:p>
          <a:p>
            <a:pPr marL="0" indent="0" algn="just">
              <a:buNone/>
            </a:pPr>
            <a:endParaRPr lang="en-US" sz="1600" dirty="0" smtClean="0">
              <a:effectLst>
                <a:outerShdw blurRad="38100" dist="38100" dir="2700000" algn="tl">
                  <a:srgbClr val="000000">
                    <a:alpha val="43137"/>
                  </a:srgbClr>
                </a:outerShdw>
              </a:effectLst>
            </a:endParaRPr>
          </a:p>
          <a:p>
            <a:pPr marL="0" indent="0" algn="just">
              <a:buNone/>
            </a:pPr>
            <a:endParaRPr lang="en-US" sz="800" dirty="0">
              <a:effectLst>
                <a:outerShdw blurRad="38100" dist="38100" dir="2700000" algn="tl">
                  <a:srgbClr val="000000">
                    <a:alpha val="43137"/>
                  </a:srgbClr>
                </a:outerShdw>
              </a:effectLst>
            </a:endParaRPr>
          </a:p>
          <a:p>
            <a:pPr marL="0" indent="0" algn="just">
              <a:buNone/>
            </a:pPr>
            <a:r>
              <a:rPr lang="en-US" sz="1600" dirty="0" smtClean="0">
                <a:effectLst>
                  <a:outerShdw blurRad="38100" dist="38100" dir="2700000" algn="tl">
                    <a:srgbClr val="000000">
                      <a:alpha val="43137"/>
                    </a:srgbClr>
                  </a:outerShdw>
                </a:effectLst>
              </a:rPr>
              <a:t>     </a:t>
            </a:r>
            <a:r>
              <a:rPr lang="en-US" sz="1700" dirty="0" smtClean="0">
                <a:effectLst>
                  <a:outerShdw blurRad="38100" dist="38100" dir="2700000" algn="tl">
                    <a:srgbClr val="000000">
                      <a:alpha val="43137"/>
                    </a:srgbClr>
                  </a:outerShdw>
                </a:effectLst>
              </a:rPr>
              <a:t>The </a:t>
            </a:r>
            <a:r>
              <a:rPr lang="en-US" sz="1700" dirty="0">
                <a:effectLst>
                  <a:outerShdw blurRad="38100" dist="38100" dir="2700000" algn="tl">
                    <a:srgbClr val="000000">
                      <a:alpha val="43137"/>
                    </a:srgbClr>
                  </a:outerShdw>
                </a:effectLst>
              </a:rPr>
              <a:t>Action will lead to durable international collaborations, </a:t>
            </a:r>
            <a:r>
              <a:rPr lang="en-US" sz="1700" dirty="0" smtClean="0">
                <a:effectLst>
                  <a:outerShdw blurRad="38100" dist="38100" dir="2700000" algn="tl">
                    <a:srgbClr val="000000">
                      <a:alpha val="43137"/>
                    </a:srgbClr>
                  </a:outerShdw>
                </a:effectLst>
              </a:rPr>
              <a:t>strengthening </a:t>
            </a:r>
          </a:p>
          <a:p>
            <a:pPr marL="0" indent="0" algn="just">
              <a:buNone/>
            </a:pPr>
            <a:r>
              <a:rPr lang="en-US" sz="1700" dirty="0" smtClean="0">
                <a:effectLst>
                  <a:outerShdw blurRad="38100" dist="38100" dir="2700000" algn="tl">
                    <a:srgbClr val="000000">
                      <a:alpha val="43137"/>
                    </a:srgbClr>
                  </a:outerShdw>
                </a:effectLst>
              </a:rPr>
              <a:t>     </a:t>
            </a:r>
            <a:r>
              <a:rPr lang="en-US" sz="1700" i="1" dirty="0" smtClean="0">
                <a:effectLst>
                  <a:outerShdw blurRad="38100" dist="38100" dir="2700000" algn="tl">
                    <a:srgbClr val="000000">
                      <a:alpha val="43137"/>
                    </a:srgbClr>
                  </a:outerShdw>
                </a:effectLst>
              </a:rPr>
              <a:t>European </a:t>
            </a:r>
            <a:r>
              <a:rPr lang="en-US" sz="1700" i="1" dirty="0">
                <a:effectLst>
                  <a:outerShdw blurRad="38100" dist="38100" dir="2700000" algn="tl">
                    <a:srgbClr val="000000">
                      <a:alpha val="43137"/>
                    </a:srgbClr>
                  </a:outerShdw>
                </a:effectLst>
              </a:rPr>
              <a:t>scientific networking and capacity building</a:t>
            </a:r>
            <a:r>
              <a:rPr lang="en-US" sz="1700" i="1" dirty="0" smtClean="0">
                <a:effectLst>
                  <a:outerShdw blurRad="38100" dist="38100" dir="2700000" algn="tl">
                    <a:srgbClr val="000000">
                      <a:alpha val="43137"/>
                    </a:srgbClr>
                  </a:outerShdw>
                </a:effectLst>
              </a:rPr>
              <a:t>.</a:t>
            </a:r>
            <a:endParaRPr lang="en-US" sz="1700" i="1" dirty="0">
              <a:effectLst>
                <a:outerShdw blurRad="38100" dist="38100" dir="2700000" algn="tl">
                  <a:srgbClr val="000000">
                    <a:alpha val="43137"/>
                  </a:srgbClr>
                </a:outerShdw>
              </a:effectLst>
            </a:endParaRPr>
          </a:p>
        </p:txBody>
      </p:sp>
      <p:sp>
        <p:nvSpPr>
          <p:cNvPr id="4" name="Rettangolo arrotondato 3"/>
          <p:cNvSpPr/>
          <p:nvPr/>
        </p:nvSpPr>
        <p:spPr bwMode="auto">
          <a:xfrm>
            <a:off x="1695451" y="2468097"/>
            <a:ext cx="1543050" cy="369793"/>
          </a:xfrm>
          <a:prstGeom prst="roundRect">
            <a:avLst/>
          </a:prstGeom>
          <a:solidFill>
            <a:srgbClr val="FFFF00"/>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accent6"/>
                </a:solidFill>
                <a:effectLst>
                  <a:outerShdw blurRad="38100" dist="38100" dir="2700000" algn="tl">
                    <a:srgbClr val="000000">
                      <a:alpha val="43137"/>
                    </a:srgbClr>
                  </a:outerShdw>
                </a:effectLst>
              </a:rPr>
              <a:t>scientific</a:t>
            </a:r>
            <a:endParaRPr kumimoji="0" lang="it-IT"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p:txBody>
      </p:sp>
      <p:sp>
        <p:nvSpPr>
          <p:cNvPr id="8" name="Rettangolo arrotondato 7"/>
          <p:cNvSpPr/>
          <p:nvPr/>
        </p:nvSpPr>
        <p:spPr bwMode="auto">
          <a:xfrm>
            <a:off x="3454909" y="2468097"/>
            <a:ext cx="1543050" cy="369793"/>
          </a:xfrm>
          <a:prstGeom prst="roundRect">
            <a:avLst/>
          </a:prstGeom>
          <a:ln>
            <a:headEnd type="none" w="med" len="med"/>
            <a:tailEnd type="none" w="med" len="med"/>
          </a:ln>
          <a:extLst/>
        </p:spPr>
        <p:style>
          <a:lnRef idx="0">
            <a:schemeClr val="accent3"/>
          </a:lnRef>
          <a:fillRef idx="1001">
            <a:schemeClr val="lt2"/>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dirty="0" smtClean="0">
                <a:solidFill>
                  <a:schemeClr val="bg1"/>
                </a:solidFill>
                <a:effectLst>
                  <a:outerShdw blurRad="38100" dist="38100" dir="2700000" algn="tl">
                    <a:srgbClr val="000000">
                      <a:alpha val="43137"/>
                    </a:srgbClr>
                  </a:outerShdw>
                </a:effectLst>
              </a:rPr>
              <a:t> </a:t>
            </a:r>
            <a:r>
              <a:rPr lang="en-US" sz="1600" b="1" dirty="0" smtClean="0">
                <a:solidFill>
                  <a:schemeClr val="bg1"/>
                </a:solidFill>
                <a:effectLst>
                  <a:outerShdw blurRad="38100" dist="38100" dir="2700000" algn="tl">
                    <a:srgbClr val="000000">
                      <a:alpha val="43137"/>
                    </a:srgbClr>
                  </a:outerShdw>
                </a:effectLst>
              </a:rPr>
              <a:t>technological </a:t>
            </a:r>
            <a:endParaRPr kumimoji="0" lang="it-IT" sz="16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endParaRPr>
          </a:p>
        </p:txBody>
      </p:sp>
      <p:sp>
        <p:nvSpPr>
          <p:cNvPr id="9" name="Rettangolo arrotondato 8"/>
          <p:cNvSpPr/>
          <p:nvPr/>
        </p:nvSpPr>
        <p:spPr bwMode="auto">
          <a:xfrm>
            <a:off x="5210176" y="2469219"/>
            <a:ext cx="1543050" cy="369793"/>
          </a:xfrm>
          <a:prstGeom prst="roundRect">
            <a:avLst/>
          </a:prstGeom>
          <a:solidFill>
            <a:schemeClr val="accent5">
              <a:lumMod val="40000"/>
              <a:lumOff val="60000"/>
            </a:schemeClr>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smtClean="0">
                <a:solidFill>
                  <a:schemeClr val="accent1"/>
                </a:solidFill>
                <a:effectLst>
                  <a:outerShdw blurRad="38100" dist="38100" dir="2700000" algn="tl">
                    <a:srgbClr val="000000">
                      <a:alpha val="43137"/>
                    </a:srgbClr>
                  </a:outerShdw>
                </a:effectLst>
              </a:rPr>
              <a:t>economical</a:t>
            </a:r>
            <a:endParaRPr kumimoji="0" lang="it-IT" sz="1600" b="1" i="0" u="none" strike="noStrike" cap="none" normalizeH="0" baseline="0" dirty="0" smtClean="0">
              <a:ln>
                <a:noFill/>
              </a:ln>
              <a:solidFill>
                <a:schemeClr val="accent1"/>
              </a:solidFill>
              <a:effectLst>
                <a:outerShdw blurRad="38100" dist="38100" dir="2700000" algn="tl">
                  <a:srgbClr val="000000">
                    <a:alpha val="43137"/>
                  </a:srgbClr>
                </a:outerShdw>
              </a:effectLst>
              <a:latin typeface="Arial" charset="0"/>
            </a:endParaRPr>
          </a:p>
        </p:txBody>
      </p:sp>
      <p:sp>
        <p:nvSpPr>
          <p:cNvPr id="10" name="Rettangolo arrotondato 9"/>
          <p:cNvSpPr/>
          <p:nvPr/>
        </p:nvSpPr>
        <p:spPr bwMode="auto">
          <a:xfrm>
            <a:off x="6953251" y="2469219"/>
            <a:ext cx="1543050" cy="369793"/>
          </a:xfrm>
          <a:prstGeom prst="roundRect">
            <a:avLst/>
          </a:prstGeom>
          <a:solidFill>
            <a:srgbClr val="00CC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smtClean="0">
                <a:solidFill>
                  <a:schemeClr val="bg1"/>
                </a:solidFill>
                <a:effectLst>
                  <a:outerShdw blurRad="38100" dist="38100" dir="2700000" algn="tl">
                    <a:srgbClr val="000000">
                      <a:alpha val="43137"/>
                    </a:srgbClr>
                  </a:outerShdw>
                </a:effectLst>
              </a:rPr>
              <a:t>societal</a:t>
            </a:r>
            <a:endParaRPr kumimoji="0" lang="it-IT" sz="16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endParaRPr>
          </a:p>
        </p:txBody>
      </p:sp>
      <p:sp>
        <p:nvSpPr>
          <p:cNvPr id="11" name="Ovale 10"/>
          <p:cNvSpPr/>
          <p:nvPr/>
        </p:nvSpPr>
        <p:spPr>
          <a:xfrm>
            <a:off x="523848" y="1849954"/>
            <a:ext cx="108000" cy="108000"/>
          </a:xfrm>
          <a:prstGeom prst="ellipse">
            <a:avLst/>
          </a:prstGeom>
          <a:solidFill>
            <a:schemeClr val="accent3"/>
          </a:solidFill>
          <a:ln w="42500" cap="flat" cmpd="sng" algn="ctr">
            <a:noFill/>
            <a:prstDash val="solid"/>
          </a:ln>
          <a:effectLst>
            <a:glow rad="63500">
              <a:schemeClr val="accent3">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12" name="Ovale 11"/>
          <p:cNvSpPr/>
          <p:nvPr/>
        </p:nvSpPr>
        <p:spPr>
          <a:xfrm>
            <a:off x="523848" y="3211056"/>
            <a:ext cx="108000" cy="108000"/>
          </a:xfrm>
          <a:prstGeom prst="ellipse">
            <a:avLst/>
          </a:prstGeom>
          <a:solidFill>
            <a:schemeClr val="accent3"/>
          </a:solidFill>
          <a:ln w="42500" cap="flat" cmpd="sng" algn="ctr">
            <a:noFill/>
            <a:prstDash val="solid"/>
          </a:ln>
          <a:effectLst>
            <a:glow rad="63500">
              <a:schemeClr val="accent3">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14" name="Rettangolo arrotondato 13"/>
          <p:cNvSpPr/>
          <p:nvPr/>
        </p:nvSpPr>
        <p:spPr bwMode="auto">
          <a:xfrm>
            <a:off x="1200151" y="4015997"/>
            <a:ext cx="1543050" cy="369793"/>
          </a:xfrm>
          <a:prstGeom prst="roundRect">
            <a:avLst/>
          </a:prstGeom>
          <a:solidFill>
            <a:srgbClr val="FFFF00"/>
          </a:solidFill>
          <a:ln>
            <a:headEnd type="none" w="med" len="med"/>
            <a:tailEnd type="none" w="med" len="med"/>
          </a:ln>
          <a:effectLst/>
          <a:extLst/>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b="1" dirty="0">
                <a:solidFill>
                  <a:schemeClr val="accent6"/>
                </a:solidFill>
                <a:effectLst>
                  <a:outerShdw blurRad="38100" dist="38100" dir="2700000" algn="tl">
                    <a:srgbClr val="000000">
                      <a:alpha val="43137"/>
                    </a:srgbClr>
                  </a:outerShdw>
                </a:effectLst>
              </a:rPr>
              <a:t>scientific</a:t>
            </a:r>
            <a:endParaRPr kumimoji="0" lang="it-IT"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p:txBody>
      </p:sp>
      <p:sp>
        <p:nvSpPr>
          <p:cNvPr id="15" name="Segnaposto piè di pagina 3"/>
          <p:cNvSpPr>
            <a:spLocks noGrp="1"/>
          </p:cNvSpPr>
          <p:nvPr>
            <p:ph type="ftr" sz="quarter" idx="3"/>
          </p:nvPr>
        </p:nvSpPr>
        <p:spPr>
          <a:xfrm>
            <a:off x="4919473" y="45720"/>
            <a:ext cx="4297679" cy="531556"/>
          </a:xfrm>
          <a:prstGeom prst="rect">
            <a:avLst/>
          </a:prstGeom>
        </p:spPr>
        <p:txBody>
          <a:bodyPr/>
          <a:lstStyle>
            <a:lvl1pPr algn="l">
              <a:defRPr sz="1100">
                <a:solidFill>
                  <a:schemeClr val="bg1"/>
                </a:solidFill>
                <a:effectLst>
                  <a:outerShdw blurRad="38100" dist="38100" dir="2700000" algn="tl">
                    <a:srgbClr val="000000">
                      <a:alpha val="43137"/>
                    </a:srgbClr>
                  </a:outerShdw>
                </a:effectLst>
              </a:defRPr>
            </a:lvl1pPr>
          </a:lstStyle>
          <a:p>
            <a:r>
              <a:rPr lang="it-IT" i="1" dirty="0" err="1" smtClean="0">
                <a:effectLst/>
                <a:latin typeface="+mj-lt"/>
              </a:rPr>
              <a:t>Civil</a:t>
            </a:r>
            <a:r>
              <a:rPr lang="it-IT" i="1" dirty="0" smtClean="0">
                <a:effectLst/>
                <a:latin typeface="+mj-lt"/>
              </a:rPr>
              <a:t> </a:t>
            </a:r>
            <a:r>
              <a:rPr lang="it-IT" i="1" dirty="0" err="1" smtClean="0">
                <a:effectLst/>
                <a:latin typeface="+mj-lt"/>
              </a:rPr>
              <a:t>Engineering</a:t>
            </a:r>
            <a:r>
              <a:rPr lang="it-IT" i="1" dirty="0" smtClean="0">
                <a:effectLst/>
                <a:latin typeface="+mj-lt"/>
              </a:rPr>
              <a:t> Applications of Ground Penetrating Radar TUD Domain, </a:t>
            </a:r>
            <a:r>
              <a:rPr lang="it-IT" i="1" dirty="0" err="1" smtClean="0">
                <a:effectLst/>
                <a:latin typeface="+mj-lt"/>
              </a:rPr>
              <a:t>Proposer</a:t>
            </a:r>
            <a:r>
              <a:rPr lang="it-IT" i="1" dirty="0" smtClean="0">
                <a:effectLst/>
                <a:latin typeface="+mj-lt"/>
              </a:rPr>
              <a:t>: </a:t>
            </a:r>
            <a:r>
              <a:rPr lang="it-IT" b="1" i="1" dirty="0" smtClean="0">
                <a:effectLst/>
                <a:latin typeface="+mj-lt"/>
              </a:rPr>
              <a:t>Lara </a:t>
            </a:r>
            <a:r>
              <a:rPr lang="it-IT" b="1" i="1" dirty="0" err="1" smtClean="0">
                <a:effectLst/>
                <a:latin typeface="+mj-lt"/>
              </a:rPr>
              <a:t>Pajewski</a:t>
            </a:r>
            <a:endParaRPr lang="de-DE" b="1" i="1" dirty="0">
              <a:effectLst/>
              <a:latin typeface="+mj-lt"/>
            </a:endParaRPr>
          </a:p>
        </p:txBody>
      </p:sp>
      <p:sp>
        <p:nvSpPr>
          <p:cNvPr id="13" name="Ovale 12"/>
          <p:cNvSpPr/>
          <p:nvPr/>
        </p:nvSpPr>
        <p:spPr>
          <a:xfrm>
            <a:off x="8646110" y="6387267"/>
            <a:ext cx="357188" cy="357187"/>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700" b="0" i="0" u="none" strike="noStrike" kern="0" cap="none" spc="0" normalizeH="0" baseline="0" noProof="0" dirty="0">
              <a:ln>
                <a:noFill/>
              </a:ln>
              <a:solidFill>
                <a:sysClr val="window" lastClr="FFFFFF"/>
              </a:solidFill>
              <a:uLnTx/>
              <a:uFillTx/>
              <a:latin typeface="Calibri"/>
              <a:ea typeface="+mn-ea"/>
              <a:cs typeface="+mn-cs"/>
            </a:endParaRPr>
          </a:p>
        </p:txBody>
      </p:sp>
      <p:sp>
        <p:nvSpPr>
          <p:cNvPr id="16" name="CasellaDiTesto 15"/>
          <p:cNvSpPr txBox="1"/>
          <p:nvPr/>
        </p:nvSpPr>
        <p:spPr>
          <a:xfrm>
            <a:off x="8657443" y="6419932"/>
            <a:ext cx="328937" cy="348813"/>
          </a:xfrm>
          <a:prstGeom prst="rect">
            <a:avLst/>
          </a:prstGeom>
          <a:noFill/>
        </p:spPr>
        <p:txBody>
          <a:bodyPr wrap="none">
            <a:spAutoFit/>
          </a:bodyPr>
          <a:lstStyle/>
          <a:p>
            <a:pPr algn="ctr">
              <a:lnSpc>
                <a:spcPts val="1000"/>
              </a:lnSpc>
              <a:defRPr/>
            </a:pPr>
            <a:r>
              <a:rPr lang="it-IT" sz="1000" b="1" dirty="0" smtClean="0">
                <a:solidFill>
                  <a:schemeClr val="bg1"/>
                </a:solidFill>
                <a:effectLst>
                  <a:outerShdw blurRad="38100" dist="38100" dir="2700000" algn="tl">
                    <a:srgbClr val="000000">
                      <a:alpha val="43137"/>
                    </a:srgbClr>
                  </a:outerShdw>
                </a:effectLst>
                <a:latin typeface="Century Gothic" pitchFamily="34" charset="0"/>
              </a:rPr>
              <a:t>15</a:t>
            </a:r>
          </a:p>
          <a:p>
            <a:pPr algn="ctr">
              <a:lnSpc>
                <a:spcPts val="1000"/>
              </a:lnSpc>
              <a:defRPr/>
            </a:pPr>
            <a:r>
              <a:rPr lang="it-IT" sz="800" dirty="0" smtClean="0">
                <a:solidFill>
                  <a:schemeClr val="bg1"/>
                </a:solidFill>
                <a:latin typeface="Century Gothic" pitchFamily="34" charset="0"/>
              </a:rPr>
              <a:t>43</a:t>
            </a:r>
            <a:endParaRPr lang="it-IT" sz="800" dirty="0">
              <a:solidFill>
                <a:schemeClr val="bg1"/>
              </a:solidFill>
              <a:latin typeface="Century Gothic" pitchFamily="34" charset="0"/>
            </a:endParaRPr>
          </a:p>
        </p:txBody>
      </p:sp>
    </p:spTree>
    <p:extLst>
      <p:ext uri="{BB962C8B-B14F-4D97-AF65-F5344CB8AC3E}">
        <p14:creationId xmlns:p14="http://schemas.microsoft.com/office/powerpoint/2010/main" val="388249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314327" y="164649"/>
            <a:ext cx="6297613" cy="600075"/>
          </a:xfrm>
          <a:prstGeom prst="rect">
            <a:avLst/>
          </a:prstGeom>
        </p:spPr>
        <p:txBody>
          <a:bodyPr/>
          <a:lstStyle/>
          <a:p>
            <a:r>
              <a:rPr lang="de-DE" b="0" dirty="0" smtClean="0">
                <a:effectLst>
                  <a:outerShdw blurRad="38100" dist="38100" dir="2700000" algn="tl">
                    <a:srgbClr val="000000">
                      <a:alpha val="43137"/>
                    </a:srgbClr>
                  </a:outerShdw>
                </a:effectLst>
              </a:rPr>
              <a:t>Impact </a:t>
            </a:r>
            <a:r>
              <a:rPr lang="de-DE" b="0" dirty="0" err="1" smtClean="0">
                <a:effectLst>
                  <a:outerShdw blurRad="38100" dist="38100" dir="2700000" algn="tl">
                    <a:srgbClr val="000000">
                      <a:alpha val="43137"/>
                    </a:srgbClr>
                  </a:outerShdw>
                </a:effectLst>
              </a:rPr>
              <a:t>and</a:t>
            </a:r>
            <a:r>
              <a:rPr lang="de-DE" b="0" dirty="0" smtClean="0">
                <a:effectLst>
                  <a:outerShdw blurRad="38100" dist="38100" dir="2700000" algn="tl">
                    <a:srgbClr val="000000">
                      <a:alpha val="43137"/>
                    </a:srgbClr>
                  </a:outerShdw>
                </a:effectLst>
              </a:rPr>
              <a:t> </a:t>
            </a:r>
            <a:r>
              <a:rPr lang="de-DE" b="0" dirty="0" err="1" smtClean="0">
                <a:effectLst>
                  <a:outerShdw blurRad="38100" dist="38100" dir="2700000" algn="tl">
                    <a:srgbClr val="000000">
                      <a:alpha val="43137"/>
                    </a:srgbClr>
                  </a:outerShdw>
                </a:effectLst>
              </a:rPr>
              <a:t>Benefits</a:t>
            </a:r>
            <a:endParaRPr lang="de-DE" b="0" dirty="0">
              <a:effectLst>
                <a:outerShdw blurRad="38100" dist="38100" dir="2700000" algn="tl">
                  <a:srgbClr val="000000">
                    <a:alpha val="43137"/>
                  </a:srgbClr>
                </a:outerShdw>
              </a:effectLst>
            </a:endParaRPr>
          </a:p>
        </p:txBody>
      </p:sp>
      <p:sp>
        <p:nvSpPr>
          <p:cNvPr id="6" name="Segnaposto contenuto 2"/>
          <p:cNvSpPr>
            <a:spLocks noGrp="1"/>
          </p:cNvSpPr>
          <p:nvPr>
            <p:ph idx="4294967295"/>
          </p:nvPr>
        </p:nvSpPr>
        <p:spPr>
          <a:xfrm>
            <a:off x="209550" y="1608139"/>
            <a:ext cx="8560308" cy="4892103"/>
          </a:xfrm>
          <a:prstGeom prst="rect">
            <a:avLst/>
          </a:prstGeom>
        </p:spPr>
        <p:txBody>
          <a:bodyPr/>
          <a:lstStyle/>
          <a:p>
            <a:pPr marL="0" indent="0" algn="just">
              <a:lnSpc>
                <a:spcPts val="2200"/>
              </a:lnSpc>
              <a:buClr>
                <a:srgbClr val="FF6600"/>
              </a:buClr>
              <a:buNone/>
            </a:pPr>
            <a:r>
              <a:rPr lang="en-US" sz="1600" dirty="0" smtClean="0">
                <a:solidFill>
                  <a:schemeClr val="accent1"/>
                </a:solidFill>
              </a:rPr>
              <a:t>The</a:t>
            </a:r>
            <a:r>
              <a:rPr lang="en-US" sz="1600" dirty="0" smtClean="0"/>
              <a:t>                              </a:t>
            </a:r>
            <a:r>
              <a:rPr lang="en-US" sz="1600" dirty="0" smtClean="0">
                <a:solidFill>
                  <a:schemeClr val="accent1"/>
                </a:solidFill>
              </a:rPr>
              <a:t>impact </a:t>
            </a:r>
            <a:r>
              <a:rPr lang="en-US" sz="1600" dirty="0">
                <a:solidFill>
                  <a:schemeClr val="accent1"/>
                </a:solidFill>
              </a:rPr>
              <a:t>is clear when considering the innovative GPR equipment that will be designed, fabricated and tested through the activities of this Action. </a:t>
            </a:r>
            <a:endParaRPr lang="en-US" sz="1600" dirty="0" smtClean="0">
              <a:solidFill>
                <a:schemeClr val="accent1"/>
              </a:solidFill>
            </a:endParaRPr>
          </a:p>
          <a:p>
            <a:pPr algn="just">
              <a:lnSpc>
                <a:spcPts val="2200"/>
              </a:lnSpc>
              <a:buClr>
                <a:srgbClr val="FF6600"/>
              </a:buClr>
            </a:pPr>
            <a:endParaRPr lang="it-IT" sz="1600" dirty="0"/>
          </a:p>
          <a:p>
            <a:pPr marL="0" indent="0" algn="just">
              <a:lnSpc>
                <a:spcPts val="2200"/>
              </a:lnSpc>
              <a:buClr>
                <a:srgbClr val="FF0000"/>
              </a:buClr>
              <a:buNone/>
            </a:pPr>
            <a:r>
              <a:rPr lang="en-US" sz="1600" dirty="0" smtClean="0"/>
              <a:t>                              </a:t>
            </a:r>
            <a:r>
              <a:rPr lang="en-US" sz="1600" dirty="0" smtClean="0">
                <a:solidFill>
                  <a:schemeClr val="accent1"/>
                </a:solidFill>
              </a:rPr>
              <a:t>and </a:t>
            </a:r>
            <a:r>
              <a:rPr lang="en-US" sz="1600" dirty="0" smtClean="0"/>
              <a:t>                         </a:t>
            </a:r>
            <a:r>
              <a:rPr lang="en-US" sz="1600" dirty="0" smtClean="0">
                <a:solidFill>
                  <a:schemeClr val="accent1"/>
                </a:solidFill>
              </a:rPr>
              <a:t>benefits </a:t>
            </a:r>
            <a:r>
              <a:rPr lang="en-US" sz="1600" dirty="0">
                <a:solidFill>
                  <a:schemeClr val="accent1"/>
                </a:solidFill>
              </a:rPr>
              <a:t>derive from the </a:t>
            </a:r>
            <a:r>
              <a:rPr lang="en-US" sz="1600" dirty="0" smtClean="0">
                <a:solidFill>
                  <a:schemeClr val="accent1"/>
                </a:solidFill>
              </a:rPr>
              <a:t>wider and more </a:t>
            </a:r>
            <a:r>
              <a:rPr lang="en-US" sz="1600" dirty="0">
                <a:solidFill>
                  <a:schemeClr val="accent1"/>
                </a:solidFill>
              </a:rPr>
              <a:t>effective </a:t>
            </a:r>
            <a:r>
              <a:rPr lang="en-US" sz="1600" dirty="0" smtClean="0">
                <a:solidFill>
                  <a:schemeClr val="accent1"/>
                </a:solidFill>
              </a:rPr>
              <a:t>application </a:t>
            </a:r>
            <a:r>
              <a:rPr lang="en-US" sz="1600" dirty="0">
                <a:solidFill>
                  <a:schemeClr val="accent1"/>
                </a:solidFill>
              </a:rPr>
              <a:t>of GPR that will take place thanks to the Action’s </a:t>
            </a:r>
            <a:r>
              <a:rPr lang="en-US" sz="1600" dirty="0" smtClean="0">
                <a:solidFill>
                  <a:schemeClr val="accent1"/>
                </a:solidFill>
              </a:rPr>
              <a:t>activities.</a:t>
            </a:r>
          </a:p>
          <a:p>
            <a:pPr marL="0" indent="0" algn="just">
              <a:buClr>
                <a:srgbClr val="FF0000"/>
              </a:buClr>
              <a:buNone/>
            </a:pPr>
            <a:endParaRPr lang="en-US" sz="800" dirty="0" smtClean="0">
              <a:solidFill>
                <a:schemeClr val="accent1"/>
              </a:solidFill>
            </a:endParaRPr>
          </a:p>
          <a:p>
            <a:pPr marL="190500" lvl="1" indent="0" algn="just">
              <a:lnSpc>
                <a:spcPts val="2200"/>
              </a:lnSpc>
              <a:buClr>
                <a:srgbClr val="FF0000"/>
              </a:buClr>
              <a:buNone/>
            </a:pPr>
            <a:r>
              <a:rPr lang="en-US" sz="1400" i="1" dirty="0" smtClean="0">
                <a:solidFill>
                  <a:schemeClr val="accent1"/>
                </a:solidFill>
              </a:rPr>
              <a:t>Many </a:t>
            </a:r>
            <a:r>
              <a:rPr lang="en-US" sz="1400" i="1" dirty="0">
                <a:solidFill>
                  <a:schemeClr val="accent1"/>
                </a:solidFill>
              </a:rPr>
              <a:t>structures/infrastructures are affected all over Europe and throughout the world, by diffused poor condition which influences the safety of citizens. Where structural rehabilitation is ineffective or absent, or sub‑standard management planning is adopted and ineffective traditional tools are used, the cost of maintenance dramatically increases. </a:t>
            </a:r>
            <a:endParaRPr lang="it-IT" sz="1400" i="1" dirty="0">
              <a:solidFill>
                <a:schemeClr val="accent1"/>
              </a:solidFill>
            </a:endParaRPr>
          </a:p>
        </p:txBody>
      </p:sp>
      <p:sp>
        <p:nvSpPr>
          <p:cNvPr id="9" name="Rettangolo arrotondato 8"/>
          <p:cNvSpPr/>
          <p:nvPr/>
        </p:nvSpPr>
        <p:spPr bwMode="auto">
          <a:xfrm>
            <a:off x="730759" y="1601322"/>
            <a:ext cx="1543050" cy="369793"/>
          </a:xfrm>
          <a:prstGeom prst="roundRect">
            <a:avLst/>
          </a:prstGeom>
          <a:ln>
            <a:headEnd type="none" w="med" len="med"/>
            <a:tailEnd type="none" w="med" len="med"/>
          </a:ln>
          <a:effectLst/>
          <a:extLst/>
        </p:spPr>
        <p:style>
          <a:lnRef idx="0">
            <a:schemeClr val="accent3"/>
          </a:lnRef>
          <a:fillRef idx="1001">
            <a:schemeClr val="lt2"/>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dirty="0" smtClean="0">
                <a:solidFill>
                  <a:schemeClr val="bg1"/>
                </a:solidFill>
                <a:effectLst>
                  <a:outerShdw blurRad="38100" dist="38100" dir="2700000" algn="tl">
                    <a:srgbClr val="000000">
                      <a:alpha val="43137"/>
                    </a:srgbClr>
                  </a:outerShdw>
                </a:effectLst>
              </a:rPr>
              <a:t> technological </a:t>
            </a:r>
            <a:endParaRPr kumimoji="0" lang="it-IT" sz="1600"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endParaRPr>
          </a:p>
        </p:txBody>
      </p:sp>
      <p:sp>
        <p:nvSpPr>
          <p:cNvPr id="10" name="Rettangolo arrotondato 9"/>
          <p:cNvSpPr/>
          <p:nvPr/>
        </p:nvSpPr>
        <p:spPr bwMode="auto">
          <a:xfrm>
            <a:off x="2676526" y="2602569"/>
            <a:ext cx="1543050" cy="369793"/>
          </a:xfrm>
          <a:prstGeom prst="roundRect">
            <a:avLst/>
          </a:prstGeom>
          <a:solidFill>
            <a:schemeClr val="accent5">
              <a:lumMod val="40000"/>
              <a:lumOff val="60000"/>
            </a:schemeClr>
          </a:solidFill>
          <a:ln>
            <a:headEnd type="none" w="med" len="med"/>
            <a:tailEnd type="none" w="med" len="med"/>
          </a:ln>
          <a:effectLst/>
          <a:extLst/>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dirty="0" smtClean="0">
                <a:solidFill>
                  <a:schemeClr val="accent1"/>
                </a:solidFill>
              </a:rPr>
              <a:t>economical</a:t>
            </a:r>
            <a:endParaRPr kumimoji="0" lang="it-IT" sz="1600" i="0" u="none" strike="noStrike" cap="none" normalizeH="0" baseline="0" dirty="0" smtClean="0">
              <a:ln>
                <a:noFill/>
              </a:ln>
              <a:solidFill>
                <a:schemeClr val="accent1"/>
              </a:solidFill>
              <a:latin typeface="Arial" charset="0"/>
            </a:endParaRPr>
          </a:p>
        </p:txBody>
      </p:sp>
      <p:sp>
        <p:nvSpPr>
          <p:cNvPr id="11" name="Rettangolo arrotondato 10"/>
          <p:cNvSpPr/>
          <p:nvPr/>
        </p:nvSpPr>
        <p:spPr bwMode="auto">
          <a:xfrm>
            <a:off x="323851" y="2602569"/>
            <a:ext cx="1543050" cy="369793"/>
          </a:xfrm>
          <a:prstGeom prst="roundRect">
            <a:avLst/>
          </a:prstGeom>
          <a:solidFill>
            <a:srgbClr val="00CC66"/>
          </a:solidFill>
          <a:ln>
            <a:headEnd type="none" w="med" len="med"/>
            <a:tailEnd type="none" w="med" len="med"/>
          </a:ln>
          <a:effectLst/>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1600" dirty="0" smtClean="0">
                <a:solidFill>
                  <a:schemeClr val="bg1"/>
                </a:solidFill>
                <a:effectLst>
                  <a:outerShdw blurRad="38100" dist="38100" dir="2700000" algn="tl">
                    <a:srgbClr val="000000">
                      <a:alpha val="43137"/>
                    </a:srgbClr>
                  </a:outerShdw>
                </a:effectLst>
              </a:rPr>
              <a:t>Societal</a:t>
            </a:r>
            <a:endParaRPr kumimoji="0" lang="it-IT" sz="1600"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endParaRPr>
          </a:p>
        </p:txBody>
      </p:sp>
      <p:sp>
        <p:nvSpPr>
          <p:cNvPr id="12" name="Rettangolo arrotondato 11"/>
          <p:cNvSpPr/>
          <p:nvPr/>
        </p:nvSpPr>
        <p:spPr bwMode="auto">
          <a:xfrm>
            <a:off x="323851" y="4954558"/>
            <a:ext cx="8548116" cy="1362076"/>
          </a:xfrm>
          <a:prstGeom prst="roundRect">
            <a:avLst>
              <a:gd name="adj" fmla="val 10377"/>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just"/>
            <a:r>
              <a:rPr lang="en-US" sz="1600" dirty="0" smtClean="0"/>
              <a:t>     Other </a:t>
            </a:r>
            <a:r>
              <a:rPr lang="en-US" sz="1600" dirty="0"/>
              <a:t>areas using GPR that will take advantage of the Action: </a:t>
            </a:r>
            <a:endParaRPr lang="en-US" sz="1600" dirty="0" smtClean="0"/>
          </a:p>
          <a:p>
            <a:pPr algn="just"/>
            <a:endParaRPr lang="en-US" sz="800" dirty="0" smtClean="0"/>
          </a:p>
          <a:p>
            <a:pPr algn="just"/>
            <a:r>
              <a:rPr lang="en-US" sz="1600" dirty="0" smtClean="0"/>
              <a:t>	archaeology</a:t>
            </a:r>
            <a:r>
              <a:rPr lang="en-US" sz="1600" dirty="0"/>
              <a:t>, detection of landmines/explosive remnants of war, </a:t>
            </a:r>
            <a:r>
              <a:rPr lang="en-US" sz="1600" dirty="0" smtClean="0"/>
              <a:t>planetary </a:t>
            </a:r>
          </a:p>
          <a:p>
            <a:pPr algn="just"/>
            <a:r>
              <a:rPr lang="en-US" sz="1600" dirty="0" smtClean="0"/>
              <a:t>	exploration</a:t>
            </a:r>
            <a:r>
              <a:rPr lang="en-US" sz="1600" dirty="0"/>
              <a:t>, geology, geophysics, agriculture, environment research, </a:t>
            </a:r>
            <a:endParaRPr lang="en-US" sz="1600" dirty="0" smtClean="0"/>
          </a:p>
          <a:p>
            <a:pPr algn="just"/>
            <a:r>
              <a:rPr lang="en-US" sz="1600" dirty="0" smtClean="0"/>
              <a:t>	forensics and </a:t>
            </a:r>
            <a:r>
              <a:rPr lang="en-US" sz="1600" dirty="0"/>
              <a:t>security. </a:t>
            </a:r>
            <a:endParaRPr lang="it-IT" sz="1600" dirty="0"/>
          </a:p>
        </p:txBody>
      </p:sp>
      <p:sp>
        <p:nvSpPr>
          <p:cNvPr id="13" name="Ovale 12"/>
          <p:cNvSpPr/>
          <p:nvPr/>
        </p:nvSpPr>
        <p:spPr>
          <a:xfrm>
            <a:off x="526998" y="5156178"/>
            <a:ext cx="108000" cy="108000"/>
          </a:xfrm>
          <a:prstGeom prst="ellipse">
            <a:avLst/>
          </a:prstGeom>
          <a:solidFill>
            <a:schemeClr val="accent3"/>
          </a:solidFill>
          <a:ln w="42500" cap="flat" cmpd="sng" algn="ctr">
            <a:noFill/>
            <a:prstDash val="solid"/>
          </a:ln>
          <a:effectLst>
            <a:glow rad="63500">
              <a:schemeClr val="accent3">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14" name="Segnaposto piè di pagina 3"/>
          <p:cNvSpPr>
            <a:spLocks noGrp="1"/>
          </p:cNvSpPr>
          <p:nvPr>
            <p:ph type="ftr" sz="quarter" idx="3"/>
          </p:nvPr>
        </p:nvSpPr>
        <p:spPr>
          <a:xfrm>
            <a:off x="4919473" y="45720"/>
            <a:ext cx="4297679" cy="531556"/>
          </a:xfrm>
          <a:prstGeom prst="rect">
            <a:avLst/>
          </a:prstGeom>
        </p:spPr>
        <p:txBody>
          <a:bodyPr/>
          <a:lstStyle>
            <a:lvl1pPr algn="l">
              <a:defRPr sz="1100">
                <a:solidFill>
                  <a:schemeClr val="bg1"/>
                </a:solidFill>
                <a:effectLst>
                  <a:outerShdw blurRad="38100" dist="38100" dir="2700000" algn="tl">
                    <a:srgbClr val="000000">
                      <a:alpha val="43137"/>
                    </a:srgbClr>
                  </a:outerShdw>
                </a:effectLst>
              </a:defRPr>
            </a:lvl1pPr>
          </a:lstStyle>
          <a:p>
            <a:r>
              <a:rPr lang="it-IT" i="1" dirty="0" err="1" smtClean="0">
                <a:effectLst/>
                <a:latin typeface="+mj-lt"/>
              </a:rPr>
              <a:t>Civil</a:t>
            </a:r>
            <a:r>
              <a:rPr lang="it-IT" i="1" dirty="0" smtClean="0">
                <a:effectLst/>
                <a:latin typeface="+mj-lt"/>
              </a:rPr>
              <a:t> </a:t>
            </a:r>
            <a:r>
              <a:rPr lang="it-IT" i="1" dirty="0" err="1" smtClean="0">
                <a:effectLst/>
                <a:latin typeface="+mj-lt"/>
              </a:rPr>
              <a:t>Engineering</a:t>
            </a:r>
            <a:r>
              <a:rPr lang="it-IT" i="1" dirty="0" smtClean="0">
                <a:effectLst/>
                <a:latin typeface="+mj-lt"/>
              </a:rPr>
              <a:t> Applications of Ground Penetrating Radar TUD Domain, </a:t>
            </a:r>
            <a:r>
              <a:rPr lang="it-IT" i="1" dirty="0" err="1" smtClean="0">
                <a:effectLst/>
                <a:latin typeface="+mj-lt"/>
              </a:rPr>
              <a:t>Proposer</a:t>
            </a:r>
            <a:r>
              <a:rPr lang="it-IT" i="1" dirty="0" smtClean="0">
                <a:effectLst/>
                <a:latin typeface="+mj-lt"/>
              </a:rPr>
              <a:t>: </a:t>
            </a:r>
            <a:r>
              <a:rPr lang="it-IT" b="1" i="1" dirty="0" smtClean="0">
                <a:effectLst/>
                <a:latin typeface="+mj-lt"/>
              </a:rPr>
              <a:t>Lara </a:t>
            </a:r>
            <a:r>
              <a:rPr lang="it-IT" b="1" i="1" dirty="0" err="1" smtClean="0">
                <a:effectLst/>
                <a:latin typeface="+mj-lt"/>
              </a:rPr>
              <a:t>Pajewski</a:t>
            </a:r>
            <a:endParaRPr lang="de-DE" b="1" i="1" dirty="0">
              <a:effectLst/>
              <a:latin typeface="+mj-lt"/>
            </a:endParaRPr>
          </a:p>
        </p:txBody>
      </p:sp>
      <p:sp>
        <p:nvSpPr>
          <p:cNvPr id="15" name="Ovale 14"/>
          <p:cNvSpPr/>
          <p:nvPr/>
        </p:nvSpPr>
        <p:spPr>
          <a:xfrm>
            <a:off x="8646110" y="6387267"/>
            <a:ext cx="357188" cy="357187"/>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700" b="0" i="0" u="none" strike="noStrike" kern="0" cap="none" spc="0" normalizeH="0" baseline="0" noProof="0" dirty="0">
              <a:ln>
                <a:noFill/>
              </a:ln>
              <a:solidFill>
                <a:sysClr val="window" lastClr="FFFFFF"/>
              </a:solidFill>
              <a:uLnTx/>
              <a:uFillTx/>
              <a:latin typeface="Calibri"/>
              <a:ea typeface="+mn-ea"/>
              <a:cs typeface="+mn-cs"/>
            </a:endParaRPr>
          </a:p>
        </p:txBody>
      </p:sp>
      <p:sp>
        <p:nvSpPr>
          <p:cNvPr id="16" name="CasellaDiTesto 15"/>
          <p:cNvSpPr txBox="1"/>
          <p:nvPr/>
        </p:nvSpPr>
        <p:spPr>
          <a:xfrm>
            <a:off x="8657443" y="6419932"/>
            <a:ext cx="328937" cy="348813"/>
          </a:xfrm>
          <a:prstGeom prst="rect">
            <a:avLst/>
          </a:prstGeom>
          <a:noFill/>
        </p:spPr>
        <p:txBody>
          <a:bodyPr wrap="none">
            <a:spAutoFit/>
          </a:bodyPr>
          <a:lstStyle/>
          <a:p>
            <a:pPr algn="ctr">
              <a:lnSpc>
                <a:spcPts val="1000"/>
              </a:lnSpc>
              <a:defRPr/>
            </a:pPr>
            <a:r>
              <a:rPr lang="it-IT" sz="1000" b="1" dirty="0" smtClean="0">
                <a:solidFill>
                  <a:schemeClr val="bg1"/>
                </a:solidFill>
                <a:effectLst>
                  <a:outerShdw blurRad="38100" dist="38100" dir="2700000" algn="tl">
                    <a:srgbClr val="000000">
                      <a:alpha val="43137"/>
                    </a:srgbClr>
                  </a:outerShdw>
                </a:effectLst>
                <a:latin typeface="Century Gothic" pitchFamily="34" charset="0"/>
              </a:rPr>
              <a:t>16</a:t>
            </a:r>
          </a:p>
          <a:p>
            <a:pPr algn="ctr">
              <a:lnSpc>
                <a:spcPts val="1000"/>
              </a:lnSpc>
              <a:defRPr/>
            </a:pPr>
            <a:r>
              <a:rPr lang="it-IT" sz="800" dirty="0" smtClean="0">
                <a:solidFill>
                  <a:schemeClr val="bg1"/>
                </a:solidFill>
                <a:latin typeface="Century Gothic" pitchFamily="34" charset="0"/>
              </a:rPr>
              <a:t>43</a:t>
            </a:r>
            <a:endParaRPr lang="it-IT" sz="800" dirty="0">
              <a:solidFill>
                <a:schemeClr val="bg1"/>
              </a:solidFill>
              <a:latin typeface="Century Gothic" pitchFamily="34" charset="0"/>
            </a:endParaRPr>
          </a:p>
        </p:txBody>
      </p:sp>
    </p:spTree>
    <p:extLst>
      <p:ext uri="{BB962C8B-B14F-4D97-AF65-F5344CB8AC3E}">
        <p14:creationId xmlns:p14="http://schemas.microsoft.com/office/powerpoint/2010/main" val="388249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6" name="Rectangle 4"/>
          <p:cNvSpPr>
            <a:spLocks noGrp="1" noChangeArrowheads="1"/>
          </p:cNvSpPr>
          <p:nvPr>
            <p:ph type="ctrTitle" sz="quarter"/>
          </p:nvPr>
        </p:nvSpPr>
        <p:spPr/>
        <p:txBody>
          <a:bodyPr/>
          <a:lstStyle/>
          <a:p>
            <a:r>
              <a:rPr lang="it-IT" b="0" dirty="0" err="1" smtClean="0">
                <a:effectLst>
                  <a:outerShdw blurRad="38100" dist="38100" dir="2700000" algn="tl">
                    <a:srgbClr val="000000">
                      <a:alpha val="43137"/>
                    </a:srgbClr>
                  </a:outerShdw>
                </a:effectLst>
              </a:rPr>
              <a:t>Scientific</a:t>
            </a:r>
            <a:r>
              <a:rPr lang="it-IT" b="0" dirty="0" smtClean="0">
                <a:effectLst>
                  <a:outerShdw blurRad="38100" dist="38100" dir="2700000" algn="tl">
                    <a:srgbClr val="000000">
                      <a:alpha val="43137"/>
                    </a:srgbClr>
                  </a:outerShdw>
                </a:effectLst>
              </a:rPr>
              <a:t> Programme</a:t>
            </a:r>
            <a:endParaRPr lang="it-IT" b="0" dirty="0">
              <a:effectLst>
                <a:outerShdw blurRad="38100" dist="38100" dir="2700000" algn="tl">
                  <a:srgbClr val="000000">
                    <a:alpha val="43137"/>
                  </a:srgbClr>
                </a:outerShdw>
              </a:effectLst>
            </a:endParaRPr>
          </a:p>
        </p:txBody>
      </p:sp>
      <p:sp>
        <p:nvSpPr>
          <p:cNvPr id="3" name="Ovale 2"/>
          <p:cNvSpPr/>
          <p:nvPr/>
        </p:nvSpPr>
        <p:spPr>
          <a:xfrm>
            <a:off x="8646110" y="6387267"/>
            <a:ext cx="357188" cy="357187"/>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700" b="0" i="0" u="none" strike="noStrike" kern="0" cap="none" spc="0" normalizeH="0" baseline="0" noProof="0" dirty="0">
              <a:ln>
                <a:noFill/>
              </a:ln>
              <a:solidFill>
                <a:sysClr val="window" lastClr="FFFFFF"/>
              </a:solidFill>
              <a:uLnTx/>
              <a:uFillTx/>
              <a:latin typeface="Calibri"/>
              <a:ea typeface="+mn-ea"/>
              <a:cs typeface="+mn-cs"/>
            </a:endParaRPr>
          </a:p>
        </p:txBody>
      </p:sp>
      <p:sp>
        <p:nvSpPr>
          <p:cNvPr id="4" name="CasellaDiTesto 3"/>
          <p:cNvSpPr txBox="1"/>
          <p:nvPr/>
        </p:nvSpPr>
        <p:spPr>
          <a:xfrm>
            <a:off x="8657443" y="6419932"/>
            <a:ext cx="328937" cy="348813"/>
          </a:xfrm>
          <a:prstGeom prst="rect">
            <a:avLst/>
          </a:prstGeom>
          <a:noFill/>
        </p:spPr>
        <p:txBody>
          <a:bodyPr wrap="none">
            <a:spAutoFit/>
          </a:bodyPr>
          <a:lstStyle/>
          <a:p>
            <a:pPr algn="ctr">
              <a:lnSpc>
                <a:spcPts val="1000"/>
              </a:lnSpc>
              <a:defRPr/>
            </a:pPr>
            <a:r>
              <a:rPr lang="it-IT" sz="1000" b="1" dirty="0" smtClean="0">
                <a:solidFill>
                  <a:schemeClr val="bg1"/>
                </a:solidFill>
                <a:effectLst>
                  <a:outerShdw blurRad="38100" dist="38100" dir="2700000" algn="tl">
                    <a:srgbClr val="000000">
                      <a:alpha val="43137"/>
                    </a:srgbClr>
                  </a:outerShdw>
                </a:effectLst>
                <a:latin typeface="Century Gothic" pitchFamily="34" charset="0"/>
              </a:rPr>
              <a:t>17</a:t>
            </a:r>
          </a:p>
          <a:p>
            <a:pPr algn="ctr">
              <a:lnSpc>
                <a:spcPts val="1000"/>
              </a:lnSpc>
              <a:defRPr/>
            </a:pPr>
            <a:r>
              <a:rPr lang="it-IT" sz="800" dirty="0" smtClean="0">
                <a:solidFill>
                  <a:schemeClr val="bg1"/>
                </a:solidFill>
                <a:latin typeface="Century Gothic" pitchFamily="34" charset="0"/>
              </a:rPr>
              <a:t>43</a:t>
            </a:r>
            <a:endParaRPr lang="it-IT" sz="800" dirty="0">
              <a:solidFill>
                <a:schemeClr val="bg1"/>
              </a:solidFill>
              <a:latin typeface="Century Gothic" pitchFamily="34" charset="0"/>
            </a:endParaRPr>
          </a:p>
        </p:txBody>
      </p:sp>
    </p:spTree>
    <p:extLst>
      <p:ext uri="{BB962C8B-B14F-4D97-AF65-F5344CB8AC3E}">
        <p14:creationId xmlns:p14="http://schemas.microsoft.com/office/powerpoint/2010/main" val="304328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314327" y="194692"/>
            <a:ext cx="6297613" cy="600075"/>
          </a:xfrm>
          <a:prstGeom prst="rect">
            <a:avLst/>
          </a:prstGeom>
        </p:spPr>
        <p:txBody>
          <a:bodyPr/>
          <a:lstStyle/>
          <a:p>
            <a:r>
              <a:rPr lang="de-DE" b="0" dirty="0">
                <a:effectLst>
                  <a:outerShdw blurRad="38100" dist="38100" dir="2700000" algn="tl">
                    <a:srgbClr val="000000">
                      <a:alpha val="43137"/>
                    </a:srgbClr>
                  </a:outerShdw>
                </a:effectLst>
              </a:rPr>
              <a:t>Scientific Programme</a:t>
            </a:r>
            <a:endParaRPr lang="it-IT" b="0" dirty="0">
              <a:effectLst>
                <a:outerShdw blurRad="38100" dist="38100" dir="2700000" algn="tl">
                  <a:srgbClr val="000000">
                    <a:alpha val="43137"/>
                  </a:srgbClr>
                </a:outerShdw>
              </a:effectLst>
            </a:endParaRPr>
          </a:p>
        </p:txBody>
      </p:sp>
      <p:sp>
        <p:nvSpPr>
          <p:cNvPr id="3" name="Segnaposto contenuto 2"/>
          <p:cNvSpPr>
            <a:spLocks noGrp="1"/>
          </p:cNvSpPr>
          <p:nvPr>
            <p:ph idx="4294967295"/>
          </p:nvPr>
        </p:nvSpPr>
        <p:spPr>
          <a:xfrm>
            <a:off x="212598" y="5439618"/>
            <a:ext cx="8607552" cy="856407"/>
          </a:xfrm>
          <a:prstGeom prst="rect">
            <a:avLst/>
          </a:prstGeom>
        </p:spPr>
        <p:txBody>
          <a:bodyPr/>
          <a:lstStyle/>
          <a:p>
            <a:pPr marL="400050" lvl="0" indent="-400050" algn="just">
              <a:buClr>
                <a:srgbClr val="FF0000"/>
              </a:buClr>
              <a:buSzPct val="120000"/>
              <a:buFont typeface="+mj-lt"/>
              <a:buAutoNum type="romanUcPeriod" startAt="6"/>
            </a:pPr>
            <a:r>
              <a:rPr lang="en-US" sz="1600" dirty="0" smtClean="0">
                <a:solidFill>
                  <a:schemeClr val="accent1"/>
                </a:solidFill>
              </a:rPr>
              <a:t>Improving the shape-reconstruction </a:t>
            </a:r>
            <a:r>
              <a:rPr lang="en-US" sz="1600" dirty="0">
                <a:solidFill>
                  <a:schemeClr val="accent1"/>
                </a:solidFill>
              </a:rPr>
              <a:t>of buried structures and </a:t>
            </a:r>
            <a:r>
              <a:rPr lang="en-US" sz="1600" dirty="0" smtClean="0">
                <a:solidFill>
                  <a:schemeClr val="accent1"/>
                </a:solidFill>
              </a:rPr>
              <a:t>estimation </a:t>
            </a:r>
            <a:r>
              <a:rPr lang="en-US" sz="1600" dirty="0">
                <a:solidFill>
                  <a:schemeClr val="accent1"/>
                </a:solidFill>
              </a:rPr>
              <a:t>of geophysical parameters useful for CE needs, from GPR experimental </a:t>
            </a:r>
            <a:r>
              <a:rPr lang="en-US" sz="1600" dirty="0" smtClean="0">
                <a:solidFill>
                  <a:schemeClr val="accent1"/>
                </a:solidFill>
              </a:rPr>
              <a:t>data.</a:t>
            </a:r>
            <a:endParaRPr lang="it-IT" sz="1600" dirty="0">
              <a:solidFill>
                <a:schemeClr val="accent1"/>
              </a:solidFill>
            </a:endParaRPr>
          </a:p>
        </p:txBody>
      </p:sp>
      <p:sp>
        <p:nvSpPr>
          <p:cNvPr id="5" name="Rettangolo 4"/>
          <p:cNvSpPr/>
          <p:nvPr/>
        </p:nvSpPr>
        <p:spPr>
          <a:xfrm>
            <a:off x="3748085" y="1065282"/>
            <a:ext cx="4976815" cy="613501"/>
          </a:xfrm>
          <a:prstGeom prst="rect">
            <a:avLst/>
          </a:prstGeom>
        </p:spPr>
        <p:txBody>
          <a:bodyPr wrap="square">
            <a:spAutoFit/>
          </a:bodyPr>
          <a:lstStyle/>
          <a:p>
            <a:pPr lvl="0" algn="r" eaLnBrk="1" hangingPunct="1">
              <a:lnSpc>
                <a:spcPts val="1600"/>
              </a:lnSpc>
              <a:spcBef>
                <a:spcPct val="40000"/>
              </a:spcBef>
              <a:buClr>
                <a:srgbClr val="1C4C74"/>
              </a:buClr>
            </a:pPr>
            <a:r>
              <a:rPr lang="en-US" kern="0" dirty="0">
                <a:solidFill>
                  <a:schemeClr val="accent1"/>
                </a:solidFill>
                <a:latin typeface="Century Gothic"/>
              </a:rPr>
              <a:t>Most important research </a:t>
            </a:r>
            <a:endParaRPr lang="en-US" kern="0" dirty="0" smtClean="0">
              <a:solidFill>
                <a:schemeClr val="accent1"/>
              </a:solidFill>
              <a:latin typeface="Century Gothic"/>
            </a:endParaRPr>
          </a:p>
          <a:p>
            <a:pPr lvl="0" algn="r" eaLnBrk="1" hangingPunct="1">
              <a:lnSpc>
                <a:spcPts val="1600"/>
              </a:lnSpc>
              <a:spcBef>
                <a:spcPct val="40000"/>
              </a:spcBef>
              <a:buClr>
                <a:srgbClr val="1C4C74"/>
              </a:buClr>
            </a:pPr>
            <a:r>
              <a:rPr lang="en-US" kern="0" dirty="0" smtClean="0">
                <a:solidFill>
                  <a:schemeClr val="accent1"/>
                </a:solidFill>
                <a:latin typeface="Century Gothic"/>
              </a:rPr>
              <a:t>tasks </a:t>
            </a:r>
            <a:r>
              <a:rPr lang="en-US" kern="0" dirty="0">
                <a:solidFill>
                  <a:schemeClr val="accent1"/>
                </a:solidFill>
                <a:latin typeface="Century Gothic"/>
              </a:rPr>
              <a:t>to be coordinated by </a:t>
            </a:r>
            <a:r>
              <a:rPr lang="en-US" kern="0" dirty="0" smtClean="0">
                <a:solidFill>
                  <a:schemeClr val="accent1"/>
                </a:solidFill>
                <a:latin typeface="Century Gothic"/>
              </a:rPr>
              <a:t>the Action</a:t>
            </a:r>
            <a:r>
              <a:rPr lang="en-US" kern="0" dirty="0">
                <a:solidFill>
                  <a:schemeClr val="accent1"/>
                </a:solidFill>
                <a:latin typeface="Century Gothic"/>
              </a:rPr>
              <a:t>:</a:t>
            </a:r>
            <a:endParaRPr lang="it-IT" kern="0" dirty="0">
              <a:solidFill>
                <a:schemeClr val="accent1"/>
              </a:solidFill>
              <a:latin typeface="Century Gothic"/>
            </a:endParaRPr>
          </a:p>
        </p:txBody>
      </p:sp>
      <p:sp>
        <p:nvSpPr>
          <p:cNvPr id="6" name="Rettangolo 5"/>
          <p:cNvSpPr/>
          <p:nvPr/>
        </p:nvSpPr>
        <p:spPr>
          <a:xfrm>
            <a:off x="228600" y="2170242"/>
            <a:ext cx="8591550" cy="830997"/>
          </a:xfrm>
          <a:prstGeom prst="rect">
            <a:avLst/>
          </a:prstGeom>
        </p:spPr>
        <p:txBody>
          <a:bodyPr wrap="square">
            <a:spAutoFit/>
          </a:bodyPr>
          <a:lstStyle/>
          <a:p>
            <a:pPr marL="400050" lvl="0" indent="-400050" algn="just" eaLnBrk="1" hangingPunct="1">
              <a:spcBef>
                <a:spcPct val="40000"/>
              </a:spcBef>
              <a:buClr>
                <a:srgbClr val="FF0000"/>
              </a:buClr>
              <a:buSzPct val="120000"/>
              <a:buFont typeface="+mj-lt"/>
              <a:buAutoNum type="romanUcPeriod"/>
            </a:pPr>
            <a:r>
              <a:rPr lang="en-US" sz="1600" kern="0" dirty="0">
                <a:solidFill>
                  <a:schemeClr val="accent1"/>
                </a:solidFill>
                <a:latin typeface="Century Gothic"/>
              </a:rPr>
              <a:t>Study of problems, merits and limits of current GPR systems and of procedures for GPR application in CE tasks (also by comparing with GPR technology and methodology used in other fields and with other NDT techniques used in CE).</a:t>
            </a:r>
          </a:p>
        </p:txBody>
      </p:sp>
      <p:sp>
        <p:nvSpPr>
          <p:cNvPr id="7" name="Rettangolo 6"/>
          <p:cNvSpPr/>
          <p:nvPr/>
        </p:nvSpPr>
        <p:spPr>
          <a:xfrm>
            <a:off x="228599" y="3080891"/>
            <a:ext cx="8591551" cy="584775"/>
          </a:xfrm>
          <a:prstGeom prst="rect">
            <a:avLst/>
          </a:prstGeom>
        </p:spPr>
        <p:txBody>
          <a:bodyPr wrap="square">
            <a:spAutoFit/>
          </a:bodyPr>
          <a:lstStyle/>
          <a:p>
            <a:pPr marL="400050" lvl="0" indent="-400050" algn="just" eaLnBrk="1" hangingPunct="1">
              <a:spcBef>
                <a:spcPct val="40000"/>
              </a:spcBef>
              <a:buClr>
                <a:srgbClr val="FF0000"/>
              </a:buClr>
              <a:buSzPct val="120000"/>
              <a:buFont typeface="+mj-lt"/>
              <a:buAutoNum type="romanUcPeriod" startAt="2"/>
            </a:pPr>
            <a:r>
              <a:rPr lang="en-US" sz="1600" kern="0" dirty="0">
                <a:solidFill>
                  <a:schemeClr val="accent1"/>
                </a:solidFill>
                <a:latin typeface="Century Gothic"/>
              </a:rPr>
              <a:t>Synthesis, fabrication and optimization of innovative GPR equipment, with increased resolution and advanced dedicated software.</a:t>
            </a:r>
            <a:endParaRPr lang="it-IT" sz="1600" kern="0" dirty="0">
              <a:solidFill>
                <a:schemeClr val="accent1"/>
              </a:solidFill>
              <a:latin typeface="Century Gothic"/>
            </a:endParaRPr>
          </a:p>
        </p:txBody>
      </p:sp>
      <p:sp>
        <p:nvSpPr>
          <p:cNvPr id="8" name="Rettangolo 7"/>
          <p:cNvSpPr/>
          <p:nvPr/>
        </p:nvSpPr>
        <p:spPr>
          <a:xfrm>
            <a:off x="228599" y="3667919"/>
            <a:ext cx="8591551" cy="584775"/>
          </a:xfrm>
          <a:prstGeom prst="rect">
            <a:avLst/>
          </a:prstGeom>
        </p:spPr>
        <p:txBody>
          <a:bodyPr wrap="square">
            <a:spAutoFit/>
          </a:bodyPr>
          <a:lstStyle/>
          <a:p>
            <a:pPr marL="400050" lvl="0" indent="-400050" algn="just" eaLnBrk="1" hangingPunct="1">
              <a:spcBef>
                <a:spcPct val="40000"/>
              </a:spcBef>
              <a:buClr>
                <a:srgbClr val="FF0000"/>
              </a:buClr>
              <a:buSzPct val="120000"/>
              <a:buFont typeface="+mj-lt"/>
              <a:buAutoNum type="romanUcPeriod" startAt="3"/>
            </a:pPr>
            <a:r>
              <a:rPr lang="en-US" sz="1600" kern="0" dirty="0">
                <a:solidFill>
                  <a:schemeClr val="accent1"/>
                </a:solidFill>
                <a:latin typeface="Century Gothic"/>
              </a:rPr>
              <a:t>Definition of innovative protocols and guidelines for an effective use of GPR in various CE tasks.</a:t>
            </a:r>
            <a:endParaRPr lang="it-IT" sz="1600" kern="0" dirty="0">
              <a:solidFill>
                <a:schemeClr val="accent1"/>
              </a:solidFill>
              <a:latin typeface="Century Gothic"/>
            </a:endParaRPr>
          </a:p>
        </p:txBody>
      </p:sp>
      <p:sp>
        <p:nvSpPr>
          <p:cNvPr id="9" name="Rettangolo 8"/>
          <p:cNvSpPr/>
          <p:nvPr/>
        </p:nvSpPr>
        <p:spPr>
          <a:xfrm>
            <a:off x="214310" y="4297431"/>
            <a:ext cx="8605840" cy="584775"/>
          </a:xfrm>
          <a:prstGeom prst="rect">
            <a:avLst/>
          </a:prstGeom>
        </p:spPr>
        <p:txBody>
          <a:bodyPr wrap="square">
            <a:spAutoFit/>
          </a:bodyPr>
          <a:lstStyle/>
          <a:p>
            <a:pPr marL="400050" lvl="0" indent="-400050" algn="just" eaLnBrk="1" hangingPunct="1">
              <a:spcBef>
                <a:spcPct val="40000"/>
              </a:spcBef>
              <a:buClr>
                <a:srgbClr val="FF0000"/>
              </a:buClr>
              <a:buSzPct val="120000"/>
              <a:buFont typeface="+mj-lt"/>
              <a:buAutoNum type="romanUcPeriod" startAt="4"/>
            </a:pPr>
            <a:r>
              <a:rPr lang="en-US" sz="1600" kern="0" dirty="0">
                <a:solidFill>
                  <a:schemeClr val="accent1"/>
                </a:solidFill>
                <a:latin typeface="Century Gothic"/>
              </a:rPr>
              <a:t>Development of improved and new EM scattering methods, for fast and accurate simulation of scenarios involving buried composite structures.</a:t>
            </a:r>
            <a:endParaRPr lang="it-IT" sz="1600" kern="0" dirty="0">
              <a:solidFill>
                <a:schemeClr val="accent1"/>
              </a:solidFill>
              <a:latin typeface="Century Gothic"/>
            </a:endParaRPr>
          </a:p>
        </p:txBody>
      </p:sp>
      <p:sp>
        <p:nvSpPr>
          <p:cNvPr id="10" name="Rettangolo 9"/>
          <p:cNvSpPr/>
          <p:nvPr/>
        </p:nvSpPr>
        <p:spPr>
          <a:xfrm>
            <a:off x="228600" y="4981555"/>
            <a:ext cx="8591550" cy="338554"/>
          </a:xfrm>
          <a:prstGeom prst="rect">
            <a:avLst/>
          </a:prstGeom>
        </p:spPr>
        <p:txBody>
          <a:bodyPr wrap="square">
            <a:spAutoFit/>
          </a:bodyPr>
          <a:lstStyle/>
          <a:p>
            <a:pPr marL="400050" lvl="0" indent="-400050" algn="just" eaLnBrk="1" hangingPunct="1">
              <a:spcBef>
                <a:spcPct val="40000"/>
              </a:spcBef>
              <a:buClr>
                <a:srgbClr val="FF0000"/>
              </a:buClr>
              <a:buSzPct val="120000"/>
              <a:buFont typeface="+mj-lt"/>
              <a:buAutoNum type="romanUcPeriod" startAt="5"/>
            </a:pPr>
            <a:r>
              <a:rPr lang="en-US" sz="1600" kern="0" dirty="0">
                <a:solidFill>
                  <a:schemeClr val="accent1"/>
                </a:solidFill>
                <a:latin typeface="Century Gothic"/>
              </a:rPr>
              <a:t>Development of improved and new algorithms for processing of GPR data.</a:t>
            </a:r>
            <a:endParaRPr lang="it-IT" sz="1600" kern="0" dirty="0">
              <a:solidFill>
                <a:schemeClr val="accent1"/>
              </a:solidFill>
              <a:latin typeface="Century Gothic"/>
            </a:endParaRPr>
          </a:p>
        </p:txBody>
      </p:sp>
      <p:sp>
        <p:nvSpPr>
          <p:cNvPr id="11" name="Segnaposto piè di pagina 3"/>
          <p:cNvSpPr>
            <a:spLocks noGrp="1"/>
          </p:cNvSpPr>
          <p:nvPr>
            <p:ph type="ftr" sz="quarter" idx="3"/>
          </p:nvPr>
        </p:nvSpPr>
        <p:spPr>
          <a:xfrm>
            <a:off x="4919473" y="45720"/>
            <a:ext cx="4297679" cy="531556"/>
          </a:xfrm>
          <a:prstGeom prst="rect">
            <a:avLst/>
          </a:prstGeom>
        </p:spPr>
        <p:txBody>
          <a:bodyPr/>
          <a:lstStyle>
            <a:lvl1pPr algn="l">
              <a:defRPr sz="1100">
                <a:solidFill>
                  <a:schemeClr val="bg1"/>
                </a:solidFill>
                <a:effectLst>
                  <a:outerShdw blurRad="38100" dist="38100" dir="2700000" algn="tl">
                    <a:srgbClr val="000000">
                      <a:alpha val="43137"/>
                    </a:srgbClr>
                  </a:outerShdw>
                </a:effectLst>
              </a:defRPr>
            </a:lvl1pPr>
          </a:lstStyle>
          <a:p>
            <a:r>
              <a:rPr lang="it-IT" i="1" dirty="0" err="1" smtClean="0">
                <a:effectLst/>
                <a:latin typeface="+mj-lt"/>
              </a:rPr>
              <a:t>Civil</a:t>
            </a:r>
            <a:r>
              <a:rPr lang="it-IT" i="1" dirty="0" smtClean="0">
                <a:effectLst/>
                <a:latin typeface="+mj-lt"/>
              </a:rPr>
              <a:t> </a:t>
            </a:r>
            <a:r>
              <a:rPr lang="it-IT" i="1" dirty="0" err="1" smtClean="0">
                <a:effectLst/>
                <a:latin typeface="+mj-lt"/>
              </a:rPr>
              <a:t>Engineering</a:t>
            </a:r>
            <a:r>
              <a:rPr lang="it-IT" i="1" dirty="0" smtClean="0">
                <a:effectLst/>
                <a:latin typeface="+mj-lt"/>
              </a:rPr>
              <a:t> Applications of Ground Penetrating Radar TUD Domain, </a:t>
            </a:r>
            <a:r>
              <a:rPr lang="it-IT" i="1" dirty="0" err="1" smtClean="0">
                <a:effectLst/>
                <a:latin typeface="+mj-lt"/>
              </a:rPr>
              <a:t>Proposer</a:t>
            </a:r>
            <a:r>
              <a:rPr lang="it-IT" i="1" dirty="0" smtClean="0">
                <a:effectLst/>
                <a:latin typeface="+mj-lt"/>
              </a:rPr>
              <a:t>: </a:t>
            </a:r>
            <a:r>
              <a:rPr lang="it-IT" b="1" i="1" dirty="0" smtClean="0">
                <a:effectLst/>
                <a:latin typeface="+mj-lt"/>
              </a:rPr>
              <a:t>Lara </a:t>
            </a:r>
            <a:r>
              <a:rPr lang="it-IT" b="1" i="1" dirty="0" err="1" smtClean="0">
                <a:effectLst/>
                <a:latin typeface="+mj-lt"/>
              </a:rPr>
              <a:t>Pajewski</a:t>
            </a:r>
            <a:endParaRPr lang="de-DE" b="1" i="1" dirty="0">
              <a:effectLst/>
              <a:latin typeface="+mj-lt"/>
            </a:endParaRPr>
          </a:p>
        </p:txBody>
      </p:sp>
      <p:sp>
        <p:nvSpPr>
          <p:cNvPr id="12" name="Ovale 11"/>
          <p:cNvSpPr/>
          <p:nvPr/>
        </p:nvSpPr>
        <p:spPr>
          <a:xfrm>
            <a:off x="8646110" y="6387267"/>
            <a:ext cx="357188" cy="357187"/>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700" b="0" i="0" u="none" strike="noStrike" kern="0" cap="none" spc="0" normalizeH="0" baseline="0" noProof="0" dirty="0">
              <a:ln>
                <a:noFill/>
              </a:ln>
              <a:solidFill>
                <a:sysClr val="window" lastClr="FFFFFF"/>
              </a:solidFill>
              <a:uLnTx/>
              <a:uFillTx/>
              <a:latin typeface="Calibri"/>
              <a:ea typeface="+mn-ea"/>
              <a:cs typeface="+mn-cs"/>
            </a:endParaRPr>
          </a:p>
        </p:txBody>
      </p:sp>
      <p:sp>
        <p:nvSpPr>
          <p:cNvPr id="13" name="CasellaDiTesto 12"/>
          <p:cNvSpPr txBox="1"/>
          <p:nvPr/>
        </p:nvSpPr>
        <p:spPr>
          <a:xfrm>
            <a:off x="8657443" y="6419932"/>
            <a:ext cx="328937" cy="348813"/>
          </a:xfrm>
          <a:prstGeom prst="rect">
            <a:avLst/>
          </a:prstGeom>
          <a:noFill/>
        </p:spPr>
        <p:txBody>
          <a:bodyPr wrap="none">
            <a:spAutoFit/>
          </a:bodyPr>
          <a:lstStyle/>
          <a:p>
            <a:pPr algn="ctr">
              <a:lnSpc>
                <a:spcPts val="1000"/>
              </a:lnSpc>
              <a:defRPr/>
            </a:pPr>
            <a:r>
              <a:rPr lang="it-IT" sz="1000" b="1" dirty="0" smtClean="0">
                <a:solidFill>
                  <a:schemeClr val="bg1"/>
                </a:solidFill>
                <a:effectLst>
                  <a:outerShdw blurRad="38100" dist="38100" dir="2700000" algn="tl">
                    <a:srgbClr val="000000">
                      <a:alpha val="43137"/>
                    </a:srgbClr>
                  </a:outerShdw>
                </a:effectLst>
                <a:latin typeface="Century Gothic" pitchFamily="34" charset="0"/>
              </a:rPr>
              <a:t>18</a:t>
            </a:r>
          </a:p>
          <a:p>
            <a:pPr algn="ctr">
              <a:lnSpc>
                <a:spcPts val="1000"/>
              </a:lnSpc>
              <a:defRPr/>
            </a:pPr>
            <a:r>
              <a:rPr lang="it-IT" sz="800" dirty="0" smtClean="0">
                <a:solidFill>
                  <a:schemeClr val="bg1"/>
                </a:solidFill>
                <a:latin typeface="Century Gothic" pitchFamily="34" charset="0"/>
              </a:rPr>
              <a:t>43</a:t>
            </a:r>
            <a:endParaRPr lang="it-IT" sz="800" dirty="0">
              <a:solidFill>
                <a:schemeClr val="bg1"/>
              </a:solidFill>
              <a:latin typeface="Century Gothic" pitchFamily="34" charset="0"/>
            </a:endParaRPr>
          </a:p>
        </p:txBody>
      </p:sp>
    </p:spTree>
    <p:extLst>
      <p:ext uri="{BB962C8B-B14F-4D97-AF65-F5344CB8AC3E}">
        <p14:creationId xmlns:p14="http://schemas.microsoft.com/office/powerpoint/2010/main" val="162087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arrotondato 11"/>
          <p:cNvSpPr/>
          <p:nvPr/>
        </p:nvSpPr>
        <p:spPr bwMode="auto">
          <a:xfrm>
            <a:off x="360427" y="4570510"/>
            <a:ext cx="8548116" cy="1153634"/>
          </a:xfrm>
          <a:prstGeom prst="roundRect">
            <a:avLst>
              <a:gd name="adj" fmla="val 10377"/>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just"/>
            <a:r>
              <a:rPr lang="en-US" sz="1600" dirty="0" smtClean="0"/>
              <a:t>     </a:t>
            </a:r>
            <a:endParaRPr lang="it-IT" sz="1600" dirty="0"/>
          </a:p>
        </p:txBody>
      </p:sp>
      <p:sp>
        <p:nvSpPr>
          <p:cNvPr id="5" name="Rectangle 2"/>
          <p:cNvSpPr>
            <a:spLocks noGrp="1" noChangeArrowheads="1"/>
          </p:cNvSpPr>
          <p:nvPr>
            <p:ph type="title" idx="4294967295"/>
          </p:nvPr>
        </p:nvSpPr>
        <p:spPr>
          <a:xfrm>
            <a:off x="314327" y="201225"/>
            <a:ext cx="6297613" cy="600075"/>
          </a:xfrm>
          <a:prstGeom prst="rect">
            <a:avLst/>
          </a:prstGeom>
        </p:spPr>
        <p:txBody>
          <a:bodyPr/>
          <a:lstStyle/>
          <a:p>
            <a:r>
              <a:rPr lang="de-DE" b="0" dirty="0" smtClean="0">
                <a:effectLst>
                  <a:outerShdw blurRad="38100" dist="38100" dir="2700000" algn="tl">
                    <a:srgbClr val="000000">
                      <a:alpha val="43137"/>
                    </a:srgbClr>
                  </a:outerShdw>
                </a:effectLst>
              </a:rPr>
              <a:t>Scientific Programme</a:t>
            </a:r>
            <a:endParaRPr lang="de-DE" b="0" dirty="0">
              <a:effectLst>
                <a:outerShdw blurRad="38100" dist="38100" dir="2700000" algn="tl">
                  <a:srgbClr val="000000">
                    <a:alpha val="43137"/>
                  </a:srgbClr>
                </a:outerShdw>
              </a:effectLst>
            </a:endParaRPr>
          </a:p>
        </p:txBody>
      </p:sp>
      <p:sp>
        <p:nvSpPr>
          <p:cNvPr id="3" name="Segnaposto contenuto 2"/>
          <p:cNvSpPr>
            <a:spLocks noGrp="1"/>
          </p:cNvSpPr>
          <p:nvPr>
            <p:ph idx="4294967295"/>
          </p:nvPr>
        </p:nvSpPr>
        <p:spPr>
          <a:xfrm>
            <a:off x="358140" y="1764730"/>
            <a:ext cx="8347710" cy="4709223"/>
          </a:xfrm>
          <a:prstGeom prst="rect">
            <a:avLst/>
          </a:prstGeom>
        </p:spPr>
        <p:txBody>
          <a:bodyPr/>
          <a:lstStyle/>
          <a:p>
            <a:pPr marL="0" indent="0" algn="just">
              <a:buNone/>
            </a:pPr>
            <a:r>
              <a:rPr lang="en-US" sz="1600" dirty="0" smtClean="0">
                <a:solidFill>
                  <a:schemeClr val="accent1"/>
                </a:solidFill>
              </a:rPr>
              <a:t>     </a:t>
            </a:r>
            <a:r>
              <a:rPr lang="en-US" sz="1600" b="1" dirty="0" smtClean="0">
                <a:solidFill>
                  <a:schemeClr val="accent1"/>
                </a:solidFill>
              </a:rPr>
              <a:t>Multidisciplinary approach</a:t>
            </a:r>
            <a:r>
              <a:rPr lang="en-US" sz="1600" dirty="0" smtClean="0">
                <a:solidFill>
                  <a:schemeClr val="accent1"/>
                </a:solidFill>
              </a:rPr>
              <a:t>: participation </a:t>
            </a:r>
            <a:r>
              <a:rPr lang="en-US" sz="1600" dirty="0">
                <a:solidFill>
                  <a:schemeClr val="accent1"/>
                </a:solidFill>
              </a:rPr>
              <a:t>of civil and electronic engineers, software developers and </a:t>
            </a:r>
            <a:r>
              <a:rPr lang="en-US" sz="1600" dirty="0" err="1" smtClean="0">
                <a:solidFill>
                  <a:schemeClr val="accent1"/>
                </a:solidFill>
              </a:rPr>
              <a:t>geophysicians</a:t>
            </a:r>
            <a:r>
              <a:rPr lang="en-US" sz="1600" dirty="0" smtClean="0">
                <a:solidFill>
                  <a:schemeClr val="accent1"/>
                </a:solidFill>
              </a:rPr>
              <a:t>, </a:t>
            </a:r>
            <a:r>
              <a:rPr lang="en-US" sz="1600" dirty="0">
                <a:solidFill>
                  <a:schemeClr val="accent1"/>
                </a:solidFill>
              </a:rPr>
              <a:t>from </a:t>
            </a:r>
            <a:r>
              <a:rPr lang="en-US" sz="1600" dirty="0" smtClean="0">
                <a:solidFill>
                  <a:schemeClr val="accent1"/>
                </a:solidFill>
              </a:rPr>
              <a:t>the </a:t>
            </a:r>
            <a:r>
              <a:rPr lang="en-US" sz="1600" dirty="0">
                <a:solidFill>
                  <a:schemeClr val="accent1"/>
                </a:solidFill>
              </a:rPr>
              <a:t>academic world </a:t>
            </a:r>
            <a:r>
              <a:rPr lang="en-US" sz="1600" dirty="0" smtClean="0">
                <a:solidFill>
                  <a:schemeClr val="accent1"/>
                </a:solidFill>
              </a:rPr>
              <a:t>and from </a:t>
            </a:r>
            <a:r>
              <a:rPr lang="en-US" sz="1600" dirty="0">
                <a:solidFill>
                  <a:schemeClr val="accent1"/>
                </a:solidFill>
              </a:rPr>
              <a:t>commercial </a:t>
            </a:r>
            <a:r>
              <a:rPr lang="en-US" sz="1600" dirty="0" smtClean="0">
                <a:solidFill>
                  <a:schemeClr val="accent1"/>
                </a:solidFill>
              </a:rPr>
              <a:t>companies </a:t>
            </a:r>
            <a:r>
              <a:rPr lang="en-US" sz="1600" dirty="0">
                <a:solidFill>
                  <a:schemeClr val="accent1"/>
                </a:solidFill>
              </a:rPr>
              <a:t>manufacturing </a:t>
            </a:r>
            <a:r>
              <a:rPr lang="en-US" sz="1600" dirty="0" smtClean="0">
                <a:solidFill>
                  <a:schemeClr val="accent1"/>
                </a:solidFill>
              </a:rPr>
              <a:t>non-destructive </a:t>
            </a:r>
            <a:r>
              <a:rPr lang="en-US" sz="1600" dirty="0">
                <a:solidFill>
                  <a:schemeClr val="accent1"/>
                </a:solidFill>
              </a:rPr>
              <a:t>t</a:t>
            </a:r>
            <a:r>
              <a:rPr lang="en-US" sz="1600" dirty="0" smtClean="0">
                <a:solidFill>
                  <a:schemeClr val="accent1"/>
                </a:solidFill>
              </a:rPr>
              <a:t>esting equipment</a:t>
            </a:r>
            <a:r>
              <a:rPr lang="en-US" sz="1600" dirty="0">
                <a:solidFill>
                  <a:schemeClr val="accent1"/>
                </a:solidFill>
              </a:rPr>
              <a:t>. </a:t>
            </a:r>
            <a:endParaRPr lang="en-US" sz="1600" dirty="0" smtClean="0">
              <a:solidFill>
                <a:schemeClr val="accent1"/>
              </a:solidFill>
            </a:endParaRPr>
          </a:p>
          <a:p>
            <a:pPr marL="0" indent="0" algn="just">
              <a:buNone/>
            </a:pPr>
            <a:endParaRPr lang="en-US" sz="800" dirty="0" smtClean="0">
              <a:solidFill>
                <a:schemeClr val="accent1"/>
              </a:solidFill>
            </a:endParaRPr>
          </a:p>
          <a:p>
            <a:pPr marL="0" indent="0" algn="just">
              <a:buNone/>
            </a:pPr>
            <a:r>
              <a:rPr lang="en-US" sz="1600" dirty="0" smtClean="0">
                <a:solidFill>
                  <a:schemeClr val="accent1"/>
                </a:solidFill>
              </a:rPr>
              <a:t>     </a:t>
            </a:r>
            <a:r>
              <a:rPr lang="en-US" sz="1600" b="1" dirty="0" smtClean="0">
                <a:solidFill>
                  <a:schemeClr val="accent1"/>
                </a:solidFill>
              </a:rPr>
              <a:t>Contribution </a:t>
            </a:r>
            <a:r>
              <a:rPr lang="en-US" sz="1600" b="1" dirty="0">
                <a:solidFill>
                  <a:schemeClr val="accent1"/>
                </a:solidFill>
              </a:rPr>
              <a:t>of experts from </a:t>
            </a:r>
            <a:r>
              <a:rPr lang="en-US" sz="1600" b="1" dirty="0" smtClean="0">
                <a:solidFill>
                  <a:schemeClr val="accent1"/>
                </a:solidFill>
              </a:rPr>
              <a:t>end users: </a:t>
            </a:r>
            <a:r>
              <a:rPr lang="en-US" sz="1600" dirty="0" smtClean="0">
                <a:solidFill>
                  <a:schemeClr val="accent1"/>
                </a:solidFill>
              </a:rPr>
              <a:t>will help in </a:t>
            </a:r>
            <a:r>
              <a:rPr lang="en-US" sz="1600" dirty="0">
                <a:solidFill>
                  <a:schemeClr val="accent1"/>
                </a:solidFill>
              </a:rPr>
              <a:t>turning the high research context to practical problems and to strategic and actual applications. </a:t>
            </a:r>
            <a:endParaRPr lang="en-US" sz="1600" dirty="0" smtClean="0">
              <a:solidFill>
                <a:schemeClr val="accent1"/>
              </a:solidFill>
            </a:endParaRPr>
          </a:p>
          <a:p>
            <a:pPr marL="0" indent="0" algn="just">
              <a:buNone/>
            </a:pPr>
            <a:endParaRPr lang="en-US" sz="800" dirty="0" smtClean="0">
              <a:solidFill>
                <a:schemeClr val="accent1"/>
              </a:solidFill>
            </a:endParaRPr>
          </a:p>
          <a:p>
            <a:pPr marL="0" indent="0" algn="just">
              <a:buNone/>
            </a:pPr>
            <a:r>
              <a:rPr lang="en-US" sz="1600" dirty="0" smtClean="0">
                <a:solidFill>
                  <a:schemeClr val="accent1"/>
                </a:solidFill>
              </a:rPr>
              <a:t>     </a:t>
            </a:r>
            <a:r>
              <a:rPr lang="en-US" sz="1600" b="1" dirty="0" smtClean="0">
                <a:solidFill>
                  <a:schemeClr val="accent1"/>
                </a:solidFill>
              </a:rPr>
              <a:t>Sharing</a:t>
            </a:r>
            <a:r>
              <a:rPr lang="en-US" sz="1600" dirty="0" smtClean="0">
                <a:solidFill>
                  <a:schemeClr val="accent1"/>
                </a:solidFill>
              </a:rPr>
              <a:t> </a:t>
            </a:r>
            <a:r>
              <a:rPr lang="en-US" sz="1600" b="1" dirty="0" smtClean="0">
                <a:solidFill>
                  <a:schemeClr val="accent1"/>
                </a:solidFill>
              </a:rPr>
              <a:t>of</a:t>
            </a:r>
            <a:r>
              <a:rPr lang="en-US" sz="1600" dirty="0" smtClean="0">
                <a:solidFill>
                  <a:schemeClr val="accent1"/>
                </a:solidFill>
              </a:rPr>
              <a:t> human </a:t>
            </a:r>
            <a:r>
              <a:rPr lang="en-US" sz="1600" dirty="0">
                <a:solidFill>
                  <a:schemeClr val="accent1"/>
                </a:solidFill>
              </a:rPr>
              <a:t>and technical </a:t>
            </a:r>
            <a:r>
              <a:rPr lang="en-US" sz="1600" b="1" dirty="0" smtClean="0">
                <a:solidFill>
                  <a:schemeClr val="accent1"/>
                </a:solidFill>
              </a:rPr>
              <a:t>resources</a:t>
            </a:r>
            <a:r>
              <a:rPr lang="en-US" sz="1600" dirty="0" smtClean="0">
                <a:solidFill>
                  <a:schemeClr val="accent1"/>
                </a:solidFill>
              </a:rPr>
              <a:t>, GPR </a:t>
            </a:r>
            <a:r>
              <a:rPr lang="en-US" sz="1600" dirty="0">
                <a:solidFill>
                  <a:schemeClr val="accent1"/>
                </a:solidFill>
              </a:rPr>
              <a:t>and other NDT equipment, measuring instruments, computers and software, manufacturing machinery and vehicles to set GPR prototypes and </a:t>
            </a:r>
            <a:r>
              <a:rPr lang="en-US" sz="1600" dirty="0" smtClean="0">
                <a:solidFill>
                  <a:schemeClr val="accent1"/>
                </a:solidFill>
              </a:rPr>
              <a:t>carry </a:t>
            </a:r>
            <a:r>
              <a:rPr lang="en-US" sz="1600" dirty="0">
                <a:solidFill>
                  <a:schemeClr val="accent1"/>
                </a:solidFill>
              </a:rPr>
              <a:t>out validation activities</a:t>
            </a:r>
            <a:r>
              <a:rPr lang="en-US" sz="1600" dirty="0" smtClean="0">
                <a:solidFill>
                  <a:schemeClr val="accent1"/>
                </a:solidFill>
              </a:rPr>
              <a:t>.</a:t>
            </a:r>
          </a:p>
          <a:p>
            <a:pPr marL="0" indent="0" algn="just">
              <a:buNone/>
            </a:pPr>
            <a:endParaRPr lang="en-US" sz="800" dirty="0" smtClean="0">
              <a:solidFill>
                <a:schemeClr val="accent1"/>
              </a:solidFill>
            </a:endParaRPr>
          </a:p>
          <a:p>
            <a:pPr marL="0" indent="0" algn="just">
              <a:buNone/>
            </a:pPr>
            <a:endParaRPr lang="en-US" sz="800" dirty="0" smtClean="0">
              <a:solidFill>
                <a:schemeClr val="accent1"/>
              </a:solidFill>
            </a:endParaRPr>
          </a:p>
          <a:p>
            <a:pPr marL="0" indent="0" algn="just">
              <a:buNone/>
            </a:pPr>
            <a:r>
              <a:rPr lang="en-US" sz="1600" i="1" dirty="0" smtClean="0">
                <a:solidFill>
                  <a:schemeClr val="bg1"/>
                </a:solidFill>
              </a:rPr>
              <a:t>     The </a:t>
            </a:r>
            <a:r>
              <a:rPr lang="en-US" sz="1600" i="1" dirty="0">
                <a:solidFill>
                  <a:schemeClr val="bg1"/>
                </a:solidFill>
              </a:rPr>
              <a:t>work plane is intended to be flexible, to ensure that groups not involved in the proposal preparation may join the Action at a later stage and that </a:t>
            </a:r>
            <a:r>
              <a:rPr lang="en-US" sz="1600" i="1" dirty="0" smtClean="0">
                <a:solidFill>
                  <a:schemeClr val="bg1"/>
                </a:solidFill>
              </a:rPr>
              <a:t>new disciplinary </a:t>
            </a:r>
            <a:r>
              <a:rPr lang="en-US" sz="1600" i="1" dirty="0">
                <a:solidFill>
                  <a:schemeClr val="bg1"/>
                </a:solidFill>
              </a:rPr>
              <a:t>perspectives and activities </a:t>
            </a:r>
            <a:r>
              <a:rPr lang="en-US" sz="1600" i="1" dirty="0" smtClean="0">
                <a:solidFill>
                  <a:schemeClr val="bg1"/>
                </a:solidFill>
              </a:rPr>
              <a:t>may </a:t>
            </a:r>
            <a:r>
              <a:rPr lang="en-US" sz="1600" i="1" dirty="0">
                <a:solidFill>
                  <a:schemeClr val="bg1"/>
                </a:solidFill>
              </a:rPr>
              <a:t>be included in the project</a:t>
            </a:r>
            <a:r>
              <a:rPr lang="en-US" sz="1600" dirty="0">
                <a:solidFill>
                  <a:schemeClr val="bg1"/>
                </a:solidFill>
              </a:rPr>
              <a:t>.</a:t>
            </a:r>
            <a:endParaRPr lang="it-IT" sz="1600" dirty="0">
              <a:solidFill>
                <a:schemeClr val="bg1"/>
              </a:solidFill>
            </a:endParaRPr>
          </a:p>
          <a:p>
            <a:pPr algn="just"/>
            <a:endParaRPr lang="it-IT" sz="1600" dirty="0">
              <a:solidFill>
                <a:schemeClr val="bg1"/>
              </a:solidFill>
            </a:endParaRPr>
          </a:p>
        </p:txBody>
      </p:sp>
      <p:sp>
        <p:nvSpPr>
          <p:cNvPr id="4" name="Ovale 3"/>
          <p:cNvSpPr/>
          <p:nvPr/>
        </p:nvSpPr>
        <p:spPr>
          <a:xfrm>
            <a:off x="491388" y="1874590"/>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6" name="Ovale 5"/>
          <p:cNvSpPr/>
          <p:nvPr/>
        </p:nvSpPr>
        <p:spPr>
          <a:xfrm>
            <a:off x="491388" y="2884240"/>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7" name="Ovale 6"/>
          <p:cNvSpPr/>
          <p:nvPr/>
        </p:nvSpPr>
        <p:spPr>
          <a:xfrm>
            <a:off x="491388" y="3646621"/>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9" name="Segnaposto piè di pagina 3"/>
          <p:cNvSpPr>
            <a:spLocks noGrp="1"/>
          </p:cNvSpPr>
          <p:nvPr>
            <p:ph type="ftr" sz="quarter" idx="3"/>
          </p:nvPr>
        </p:nvSpPr>
        <p:spPr>
          <a:xfrm>
            <a:off x="4919473" y="45720"/>
            <a:ext cx="4297679" cy="531556"/>
          </a:xfrm>
          <a:prstGeom prst="rect">
            <a:avLst/>
          </a:prstGeom>
        </p:spPr>
        <p:txBody>
          <a:bodyPr/>
          <a:lstStyle>
            <a:lvl1pPr algn="l">
              <a:defRPr sz="1100">
                <a:solidFill>
                  <a:schemeClr val="bg1"/>
                </a:solidFill>
                <a:effectLst>
                  <a:outerShdw blurRad="38100" dist="38100" dir="2700000" algn="tl">
                    <a:srgbClr val="000000">
                      <a:alpha val="43137"/>
                    </a:srgbClr>
                  </a:outerShdw>
                </a:effectLst>
              </a:defRPr>
            </a:lvl1pPr>
          </a:lstStyle>
          <a:p>
            <a:r>
              <a:rPr lang="it-IT" i="1" dirty="0" err="1" smtClean="0">
                <a:effectLst/>
                <a:latin typeface="+mj-lt"/>
              </a:rPr>
              <a:t>Civil</a:t>
            </a:r>
            <a:r>
              <a:rPr lang="it-IT" i="1" dirty="0" smtClean="0">
                <a:effectLst/>
                <a:latin typeface="+mj-lt"/>
              </a:rPr>
              <a:t> </a:t>
            </a:r>
            <a:r>
              <a:rPr lang="it-IT" i="1" dirty="0" err="1" smtClean="0">
                <a:effectLst/>
                <a:latin typeface="+mj-lt"/>
              </a:rPr>
              <a:t>Engineering</a:t>
            </a:r>
            <a:r>
              <a:rPr lang="it-IT" i="1" dirty="0" smtClean="0">
                <a:effectLst/>
                <a:latin typeface="+mj-lt"/>
              </a:rPr>
              <a:t> Applications of Ground Penetrating Radar TUD Domain, </a:t>
            </a:r>
            <a:r>
              <a:rPr lang="it-IT" i="1" dirty="0" err="1" smtClean="0">
                <a:effectLst/>
                <a:latin typeface="+mj-lt"/>
              </a:rPr>
              <a:t>Proposer</a:t>
            </a:r>
            <a:r>
              <a:rPr lang="it-IT" i="1" dirty="0" smtClean="0">
                <a:effectLst/>
                <a:latin typeface="+mj-lt"/>
              </a:rPr>
              <a:t>: </a:t>
            </a:r>
            <a:r>
              <a:rPr lang="it-IT" b="1" i="1" dirty="0" smtClean="0">
                <a:effectLst/>
                <a:latin typeface="+mj-lt"/>
              </a:rPr>
              <a:t>Lara </a:t>
            </a:r>
            <a:r>
              <a:rPr lang="it-IT" b="1" i="1" dirty="0" err="1" smtClean="0">
                <a:effectLst/>
                <a:latin typeface="+mj-lt"/>
              </a:rPr>
              <a:t>Pajewski</a:t>
            </a:r>
            <a:endParaRPr lang="de-DE" b="1" i="1" dirty="0">
              <a:effectLst/>
              <a:latin typeface="+mj-lt"/>
            </a:endParaRPr>
          </a:p>
        </p:txBody>
      </p:sp>
      <p:sp>
        <p:nvSpPr>
          <p:cNvPr id="10" name="Ovale 9"/>
          <p:cNvSpPr/>
          <p:nvPr/>
        </p:nvSpPr>
        <p:spPr>
          <a:xfrm>
            <a:off x="8646110" y="6387267"/>
            <a:ext cx="357188" cy="357187"/>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700" b="0" i="0" u="none" strike="noStrike" kern="0" cap="none" spc="0" normalizeH="0" baseline="0" noProof="0" dirty="0">
              <a:ln>
                <a:noFill/>
              </a:ln>
              <a:solidFill>
                <a:sysClr val="window" lastClr="FFFFFF"/>
              </a:solidFill>
              <a:uLnTx/>
              <a:uFillTx/>
              <a:latin typeface="Calibri"/>
              <a:ea typeface="+mn-ea"/>
              <a:cs typeface="+mn-cs"/>
            </a:endParaRPr>
          </a:p>
        </p:txBody>
      </p:sp>
      <p:sp>
        <p:nvSpPr>
          <p:cNvPr id="11" name="CasellaDiTesto 10"/>
          <p:cNvSpPr txBox="1"/>
          <p:nvPr/>
        </p:nvSpPr>
        <p:spPr>
          <a:xfrm>
            <a:off x="8657443" y="6419932"/>
            <a:ext cx="328937" cy="348813"/>
          </a:xfrm>
          <a:prstGeom prst="rect">
            <a:avLst/>
          </a:prstGeom>
          <a:noFill/>
        </p:spPr>
        <p:txBody>
          <a:bodyPr wrap="none">
            <a:spAutoFit/>
          </a:bodyPr>
          <a:lstStyle/>
          <a:p>
            <a:pPr algn="ctr">
              <a:lnSpc>
                <a:spcPts val="1000"/>
              </a:lnSpc>
              <a:defRPr/>
            </a:pPr>
            <a:r>
              <a:rPr lang="it-IT" sz="1000" b="1" dirty="0" smtClean="0">
                <a:solidFill>
                  <a:schemeClr val="bg1"/>
                </a:solidFill>
                <a:effectLst>
                  <a:outerShdw blurRad="38100" dist="38100" dir="2700000" algn="tl">
                    <a:srgbClr val="000000">
                      <a:alpha val="43137"/>
                    </a:srgbClr>
                  </a:outerShdw>
                </a:effectLst>
                <a:latin typeface="Century Gothic" pitchFamily="34" charset="0"/>
              </a:rPr>
              <a:t>19</a:t>
            </a:r>
          </a:p>
          <a:p>
            <a:pPr algn="ctr">
              <a:lnSpc>
                <a:spcPts val="1000"/>
              </a:lnSpc>
              <a:defRPr/>
            </a:pPr>
            <a:r>
              <a:rPr lang="it-IT" sz="800" dirty="0" smtClean="0">
                <a:solidFill>
                  <a:schemeClr val="bg1"/>
                </a:solidFill>
                <a:latin typeface="Century Gothic" pitchFamily="34" charset="0"/>
              </a:rPr>
              <a:t>43</a:t>
            </a:r>
            <a:endParaRPr lang="it-IT" sz="800" dirty="0">
              <a:solidFill>
                <a:schemeClr val="bg1"/>
              </a:solidFill>
              <a:latin typeface="Century Gothic" pitchFamily="34" charset="0"/>
            </a:endParaRPr>
          </a:p>
        </p:txBody>
      </p:sp>
    </p:spTree>
    <p:extLst>
      <p:ext uri="{BB962C8B-B14F-4D97-AF65-F5344CB8AC3E}">
        <p14:creationId xmlns:p14="http://schemas.microsoft.com/office/powerpoint/2010/main" val="205688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0" y="165100"/>
            <a:ext cx="6297613" cy="600075"/>
          </a:xfrm>
          <a:prstGeom prst="rect">
            <a:avLst/>
          </a:prstGeom>
        </p:spPr>
        <p:txBody>
          <a:bodyPr/>
          <a:lstStyle/>
          <a:p>
            <a:r>
              <a:rPr lang="it-IT" b="0" dirty="0" err="1" smtClean="0">
                <a:effectLst>
                  <a:outerShdw blurRad="38100" dist="38100" dir="2700000" algn="tl">
                    <a:srgbClr val="000000">
                      <a:alpha val="43137"/>
                    </a:srgbClr>
                  </a:outerShdw>
                </a:effectLst>
              </a:rPr>
              <a:t>Outline</a:t>
            </a:r>
            <a:endParaRPr lang="it-IT" b="0" dirty="0">
              <a:effectLst>
                <a:outerShdw blurRad="38100" dist="38100" dir="2700000" algn="tl">
                  <a:srgbClr val="000000">
                    <a:alpha val="43137"/>
                  </a:srgbClr>
                </a:outerShdw>
              </a:effectLst>
            </a:endParaRPr>
          </a:p>
        </p:txBody>
      </p:sp>
      <p:sp>
        <p:nvSpPr>
          <p:cNvPr id="5" name="Rectangle 11"/>
          <p:cNvSpPr>
            <a:spLocks noChangeArrowheads="1"/>
          </p:cNvSpPr>
          <p:nvPr/>
        </p:nvSpPr>
        <p:spPr bwMode="auto">
          <a:xfrm>
            <a:off x="497586" y="1322625"/>
            <a:ext cx="8231188" cy="5127171"/>
          </a:xfrm>
          <a:prstGeom prst="rect">
            <a:avLst/>
          </a:prstGeom>
          <a:noFill/>
          <a:ln>
            <a:noFill/>
          </a:ln>
          <a:effectLst>
            <a:glow rad="101600">
              <a:schemeClr val="accent2">
                <a:satMod val="175000"/>
                <a:alpha val="40000"/>
              </a:schemeClr>
            </a:glo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buSzPct val="200000"/>
            </a:pPr>
            <a:r>
              <a:rPr lang="de-DE" dirty="0">
                <a:solidFill>
                  <a:schemeClr val="accent1"/>
                </a:solidFill>
                <a:latin typeface="+mj-lt"/>
              </a:rPr>
              <a:t> </a:t>
            </a:r>
            <a:r>
              <a:rPr lang="de-DE" dirty="0" smtClean="0">
                <a:solidFill>
                  <a:schemeClr val="accent1"/>
                </a:solidFill>
                <a:latin typeface="+mj-lt"/>
              </a:rPr>
              <a:t>   Main </a:t>
            </a:r>
            <a:r>
              <a:rPr lang="de-DE" dirty="0" err="1" smtClean="0">
                <a:solidFill>
                  <a:schemeClr val="accent1"/>
                </a:solidFill>
                <a:latin typeface="+mj-lt"/>
              </a:rPr>
              <a:t>Objective</a:t>
            </a:r>
            <a:r>
              <a:rPr lang="de-DE" dirty="0" smtClean="0">
                <a:solidFill>
                  <a:schemeClr val="accent1"/>
                </a:solidFill>
                <a:latin typeface="+mj-lt"/>
              </a:rPr>
              <a:t> </a:t>
            </a:r>
            <a:r>
              <a:rPr lang="de-DE" dirty="0" err="1" smtClean="0">
                <a:solidFill>
                  <a:schemeClr val="accent1"/>
                </a:solidFill>
                <a:latin typeface="+mj-lt"/>
              </a:rPr>
              <a:t>and</a:t>
            </a:r>
            <a:r>
              <a:rPr lang="de-DE" dirty="0" smtClean="0">
                <a:solidFill>
                  <a:schemeClr val="accent1"/>
                </a:solidFill>
                <a:latin typeface="+mj-lt"/>
              </a:rPr>
              <a:t> </a:t>
            </a:r>
            <a:r>
              <a:rPr lang="de-DE" dirty="0" err="1" smtClean="0">
                <a:solidFill>
                  <a:schemeClr val="accent1"/>
                </a:solidFill>
                <a:latin typeface="+mj-lt"/>
              </a:rPr>
              <a:t>History</a:t>
            </a:r>
            <a:r>
              <a:rPr lang="de-DE" dirty="0" smtClean="0">
                <a:solidFill>
                  <a:schemeClr val="accent1"/>
                </a:solidFill>
                <a:latin typeface="+mj-lt"/>
              </a:rPr>
              <a:t> </a:t>
            </a:r>
            <a:r>
              <a:rPr lang="de-DE" dirty="0" err="1" smtClean="0">
                <a:solidFill>
                  <a:schemeClr val="accent1"/>
                </a:solidFill>
                <a:latin typeface="+mj-lt"/>
              </a:rPr>
              <a:t>of</a:t>
            </a:r>
            <a:r>
              <a:rPr lang="de-DE" dirty="0" smtClean="0">
                <a:solidFill>
                  <a:schemeClr val="accent1"/>
                </a:solidFill>
                <a:latin typeface="+mj-lt"/>
              </a:rPr>
              <a:t> </a:t>
            </a:r>
            <a:r>
              <a:rPr lang="de-DE" dirty="0" err="1" smtClean="0">
                <a:solidFill>
                  <a:schemeClr val="accent1"/>
                </a:solidFill>
                <a:latin typeface="+mj-lt"/>
              </a:rPr>
              <a:t>the</a:t>
            </a:r>
            <a:r>
              <a:rPr lang="de-DE" dirty="0" smtClean="0">
                <a:solidFill>
                  <a:schemeClr val="accent1"/>
                </a:solidFill>
                <a:latin typeface="+mj-lt"/>
              </a:rPr>
              <a:t> </a:t>
            </a:r>
            <a:r>
              <a:rPr lang="de-DE" dirty="0" err="1" smtClean="0">
                <a:solidFill>
                  <a:schemeClr val="accent1"/>
                </a:solidFill>
                <a:latin typeface="+mj-lt"/>
              </a:rPr>
              <a:t>Proposal</a:t>
            </a:r>
            <a:r>
              <a:rPr lang="de-DE" dirty="0" smtClean="0">
                <a:solidFill>
                  <a:schemeClr val="accent1"/>
                </a:solidFill>
                <a:latin typeface="+mj-lt"/>
              </a:rPr>
              <a:t>    </a:t>
            </a:r>
          </a:p>
          <a:p>
            <a:pPr defTabSz="801688">
              <a:buSzPct val="200000"/>
            </a:pPr>
            <a:endParaRPr lang="de-DE" sz="1100" dirty="0">
              <a:solidFill>
                <a:schemeClr val="accent1"/>
              </a:solidFill>
              <a:latin typeface="+mj-lt"/>
            </a:endParaRPr>
          </a:p>
          <a:p>
            <a:pPr defTabSz="801688">
              <a:buSzPct val="200000"/>
            </a:pPr>
            <a:r>
              <a:rPr lang="de-DE" dirty="0" smtClean="0">
                <a:solidFill>
                  <a:schemeClr val="accent1"/>
                </a:solidFill>
                <a:latin typeface="+mj-lt"/>
              </a:rPr>
              <a:t>    Background </a:t>
            </a:r>
            <a:r>
              <a:rPr lang="de-DE" dirty="0" err="1" smtClean="0">
                <a:solidFill>
                  <a:schemeClr val="accent1"/>
                </a:solidFill>
                <a:latin typeface="+mj-lt"/>
              </a:rPr>
              <a:t>and</a:t>
            </a:r>
            <a:r>
              <a:rPr lang="de-DE" dirty="0" smtClean="0">
                <a:solidFill>
                  <a:schemeClr val="accent1"/>
                </a:solidFill>
                <a:latin typeface="+mj-lt"/>
              </a:rPr>
              <a:t> </a:t>
            </a:r>
            <a:r>
              <a:rPr lang="de-DE" dirty="0" err="1" smtClean="0">
                <a:solidFill>
                  <a:schemeClr val="accent1"/>
                </a:solidFill>
                <a:latin typeface="+mj-lt"/>
              </a:rPr>
              <a:t>Reasons</a:t>
            </a:r>
            <a:r>
              <a:rPr lang="de-DE" dirty="0" smtClean="0">
                <a:solidFill>
                  <a:schemeClr val="accent1"/>
                </a:solidFill>
                <a:latin typeface="+mj-lt"/>
              </a:rPr>
              <a:t> </a:t>
            </a:r>
            <a:r>
              <a:rPr lang="de-DE" dirty="0" err="1" smtClean="0">
                <a:solidFill>
                  <a:schemeClr val="accent1"/>
                </a:solidFill>
                <a:latin typeface="+mj-lt"/>
              </a:rPr>
              <a:t>for</a:t>
            </a:r>
            <a:r>
              <a:rPr lang="de-DE" dirty="0" smtClean="0">
                <a:solidFill>
                  <a:schemeClr val="accent1"/>
                </a:solidFill>
                <a:latin typeface="+mj-lt"/>
              </a:rPr>
              <a:t> </a:t>
            </a:r>
            <a:r>
              <a:rPr lang="de-DE" dirty="0" err="1" smtClean="0">
                <a:solidFill>
                  <a:schemeClr val="accent1"/>
                </a:solidFill>
                <a:latin typeface="+mj-lt"/>
              </a:rPr>
              <a:t>the</a:t>
            </a:r>
            <a:r>
              <a:rPr lang="de-DE" dirty="0" smtClean="0">
                <a:solidFill>
                  <a:schemeClr val="accent1"/>
                </a:solidFill>
                <a:latin typeface="+mj-lt"/>
              </a:rPr>
              <a:t> Action</a:t>
            </a:r>
            <a:endParaRPr lang="de-DE" dirty="0">
              <a:solidFill>
                <a:schemeClr val="accent1"/>
              </a:solidFill>
              <a:latin typeface="+mj-lt"/>
            </a:endParaRPr>
          </a:p>
          <a:p>
            <a:pPr defTabSz="801688">
              <a:buSzPct val="200000"/>
            </a:pPr>
            <a:endParaRPr lang="de-DE" sz="1100" dirty="0">
              <a:solidFill>
                <a:schemeClr val="accent1"/>
              </a:solidFill>
              <a:latin typeface="+mj-lt"/>
            </a:endParaRPr>
          </a:p>
          <a:p>
            <a:pPr defTabSz="801688">
              <a:buSzPct val="200000"/>
            </a:pPr>
            <a:r>
              <a:rPr lang="de-DE" dirty="0" smtClean="0">
                <a:solidFill>
                  <a:schemeClr val="accent1"/>
                </a:solidFill>
                <a:latin typeface="+mj-lt"/>
              </a:rPr>
              <a:t>    </a:t>
            </a:r>
            <a:r>
              <a:rPr lang="de-DE" dirty="0" err="1" smtClean="0">
                <a:solidFill>
                  <a:schemeClr val="accent1"/>
                </a:solidFill>
                <a:latin typeface="+mj-lt"/>
              </a:rPr>
              <a:t>Objectives</a:t>
            </a:r>
            <a:r>
              <a:rPr lang="de-DE" dirty="0" smtClean="0">
                <a:solidFill>
                  <a:schemeClr val="accent1"/>
                </a:solidFill>
                <a:latin typeface="+mj-lt"/>
              </a:rPr>
              <a:t>, Impact </a:t>
            </a:r>
            <a:r>
              <a:rPr lang="de-DE" dirty="0" err="1" smtClean="0">
                <a:solidFill>
                  <a:schemeClr val="accent1"/>
                </a:solidFill>
                <a:latin typeface="+mj-lt"/>
              </a:rPr>
              <a:t>and</a:t>
            </a:r>
            <a:r>
              <a:rPr lang="de-DE" dirty="0" smtClean="0">
                <a:solidFill>
                  <a:schemeClr val="accent1"/>
                </a:solidFill>
                <a:latin typeface="+mj-lt"/>
              </a:rPr>
              <a:t> </a:t>
            </a:r>
            <a:r>
              <a:rPr lang="de-DE" dirty="0" err="1" smtClean="0">
                <a:solidFill>
                  <a:schemeClr val="accent1"/>
                </a:solidFill>
                <a:latin typeface="+mj-lt"/>
              </a:rPr>
              <a:t>Benefits</a:t>
            </a:r>
            <a:endParaRPr lang="de-DE" dirty="0">
              <a:solidFill>
                <a:schemeClr val="accent1"/>
              </a:solidFill>
              <a:latin typeface="+mj-lt"/>
            </a:endParaRPr>
          </a:p>
          <a:p>
            <a:pPr defTabSz="801688">
              <a:buSzPct val="200000"/>
            </a:pPr>
            <a:endParaRPr lang="de-DE" sz="1100" dirty="0">
              <a:solidFill>
                <a:schemeClr val="accent1"/>
              </a:solidFill>
              <a:latin typeface="+mj-lt"/>
            </a:endParaRPr>
          </a:p>
          <a:p>
            <a:pPr defTabSz="801688">
              <a:buSzPct val="200000"/>
            </a:pPr>
            <a:r>
              <a:rPr lang="de-DE" dirty="0">
                <a:solidFill>
                  <a:schemeClr val="accent1"/>
                </a:solidFill>
                <a:latin typeface="+mj-lt"/>
              </a:rPr>
              <a:t>    </a:t>
            </a:r>
            <a:r>
              <a:rPr lang="de-DE" dirty="0" smtClean="0">
                <a:solidFill>
                  <a:schemeClr val="accent1"/>
                </a:solidFill>
                <a:latin typeface="+mj-lt"/>
              </a:rPr>
              <a:t>Scientific Programme</a:t>
            </a:r>
            <a:endParaRPr lang="de-DE" dirty="0">
              <a:solidFill>
                <a:schemeClr val="accent1"/>
              </a:solidFill>
              <a:latin typeface="+mj-lt"/>
            </a:endParaRPr>
          </a:p>
          <a:p>
            <a:pPr defTabSz="801688">
              <a:buSzPct val="200000"/>
            </a:pPr>
            <a:endParaRPr lang="de-DE" sz="1100" dirty="0">
              <a:solidFill>
                <a:schemeClr val="accent1"/>
              </a:solidFill>
              <a:latin typeface="+mj-lt"/>
            </a:endParaRPr>
          </a:p>
          <a:p>
            <a:pPr defTabSz="801688">
              <a:buSzPct val="200000"/>
            </a:pPr>
            <a:r>
              <a:rPr lang="de-DE" dirty="0">
                <a:solidFill>
                  <a:schemeClr val="accent1"/>
                </a:solidFill>
                <a:latin typeface="+mj-lt"/>
              </a:rPr>
              <a:t>    </a:t>
            </a:r>
            <a:r>
              <a:rPr lang="de-DE" dirty="0" smtClean="0">
                <a:solidFill>
                  <a:schemeClr val="accent1"/>
                </a:solidFill>
                <a:latin typeface="+mj-lt"/>
              </a:rPr>
              <a:t>Organisation </a:t>
            </a:r>
            <a:r>
              <a:rPr lang="de-DE" dirty="0" err="1" smtClean="0">
                <a:solidFill>
                  <a:schemeClr val="accent1"/>
                </a:solidFill>
                <a:latin typeface="+mj-lt"/>
              </a:rPr>
              <a:t>and</a:t>
            </a:r>
            <a:r>
              <a:rPr lang="de-DE" dirty="0" smtClean="0">
                <a:solidFill>
                  <a:schemeClr val="accent1"/>
                </a:solidFill>
                <a:latin typeface="+mj-lt"/>
              </a:rPr>
              <a:t> </a:t>
            </a:r>
            <a:r>
              <a:rPr lang="de-DE" dirty="0" err="1" smtClean="0">
                <a:solidFill>
                  <a:schemeClr val="accent1"/>
                </a:solidFill>
                <a:latin typeface="+mj-lt"/>
              </a:rPr>
              <a:t>Timetable</a:t>
            </a:r>
            <a:endParaRPr lang="de-DE" dirty="0" smtClean="0">
              <a:solidFill>
                <a:schemeClr val="accent1"/>
              </a:solidFill>
              <a:latin typeface="+mj-lt"/>
            </a:endParaRPr>
          </a:p>
          <a:p>
            <a:pPr defTabSz="801688">
              <a:buSzPct val="200000"/>
            </a:pPr>
            <a:endParaRPr lang="de-DE" sz="1100" dirty="0">
              <a:solidFill>
                <a:schemeClr val="accent1"/>
              </a:solidFill>
              <a:latin typeface="+mj-lt"/>
            </a:endParaRPr>
          </a:p>
          <a:p>
            <a:pPr defTabSz="801688">
              <a:buSzPct val="200000"/>
            </a:pPr>
            <a:r>
              <a:rPr lang="de-DE" dirty="0" smtClean="0">
                <a:solidFill>
                  <a:schemeClr val="accent1"/>
                </a:solidFill>
                <a:latin typeface="+mj-lt"/>
              </a:rPr>
              <a:t>    </a:t>
            </a:r>
            <a:r>
              <a:rPr lang="de-DE" dirty="0" err="1" smtClean="0">
                <a:solidFill>
                  <a:schemeClr val="accent1"/>
                </a:solidFill>
                <a:latin typeface="+mj-lt"/>
              </a:rPr>
              <a:t>Participants</a:t>
            </a:r>
            <a:r>
              <a:rPr lang="de-DE" dirty="0" smtClean="0">
                <a:solidFill>
                  <a:schemeClr val="accent1"/>
                </a:solidFill>
                <a:latin typeface="+mj-lt"/>
              </a:rPr>
              <a:t> </a:t>
            </a:r>
            <a:r>
              <a:rPr lang="de-DE" dirty="0" err="1" smtClean="0">
                <a:solidFill>
                  <a:schemeClr val="accent1"/>
                </a:solidFill>
                <a:latin typeface="+mj-lt"/>
              </a:rPr>
              <a:t>and</a:t>
            </a:r>
            <a:r>
              <a:rPr lang="de-DE" dirty="0" smtClean="0">
                <a:solidFill>
                  <a:schemeClr val="accent1"/>
                </a:solidFill>
                <a:latin typeface="+mj-lt"/>
              </a:rPr>
              <a:t> </a:t>
            </a:r>
            <a:r>
              <a:rPr lang="de-DE" dirty="0" err="1" smtClean="0">
                <a:solidFill>
                  <a:schemeClr val="accent1"/>
                </a:solidFill>
                <a:latin typeface="+mj-lt"/>
              </a:rPr>
              <a:t>Economic</a:t>
            </a:r>
            <a:r>
              <a:rPr lang="de-DE" dirty="0" smtClean="0">
                <a:solidFill>
                  <a:schemeClr val="accent1"/>
                </a:solidFill>
                <a:latin typeface="+mj-lt"/>
              </a:rPr>
              <a:t> Dimension</a:t>
            </a:r>
          </a:p>
          <a:p>
            <a:pPr defTabSz="801688">
              <a:buSzPct val="200000"/>
            </a:pPr>
            <a:endParaRPr lang="de-DE" sz="1100" dirty="0">
              <a:solidFill>
                <a:schemeClr val="accent1"/>
              </a:solidFill>
              <a:latin typeface="+mj-lt"/>
            </a:endParaRPr>
          </a:p>
          <a:p>
            <a:pPr defTabSz="801688">
              <a:buSzPct val="200000"/>
            </a:pPr>
            <a:r>
              <a:rPr lang="de-DE" dirty="0" smtClean="0">
                <a:solidFill>
                  <a:schemeClr val="accent1"/>
                </a:solidFill>
                <a:latin typeface="+mj-lt"/>
              </a:rPr>
              <a:t>    Dissemination Plan</a:t>
            </a:r>
          </a:p>
          <a:p>
            <a:pPr defTabSz="801688">
              <a:buSzPct val="200000"/>
            </a:pPr>
            <a:endParaRPr lang="de-DE" sz="1100" dirty="0">
              <a:solidFill>
                <a:schemeClr val="accent1"/>
              </a:solidFill>
              <a:latin typeface="+mj-lt"/>
            </a:endParaRPr>
          </a:p>
          <a:p>
            <a:pPr defTabSz="801688">
              <a:buSzPct val="200000"/>
            </a:pPr>
            <a:r>
              <a:rPr lang="de-DE" dirty="0" smtClean="0">
                <a:solidFill>
                  <a:schemeClr val="accent1"/>
                </a:solidFill>
                <a:latin typeface="+mj-lt"/>
              </a:rPr>
              <a:t>    </a:t>
            </a:r>
            <a:r>
              <a:rPr lang="de-DE" dirty="0" err="1" smtClean="0">
                <a:solidFill>
                  <a:schemeClr val="accent1"/>
                </a:solidFill>
                <a:latin typeface="+mj-lt"/>
              </a:rPr>
              <a:t>Involvement</a:t>
            </a:r>
            <a:r>
              <a:rPr lang="de-DE" dirty="0" smtClean="0">
                <a:solidFill>
                  <a:schemeClr val="accent1"/>
                </a:solidFill>
                <a:latin typeface="+mj-lt"/>
              </a:rPr>
              <a:t> </a:t>
            </a:r>
            <a:r>
              <a:rPr lang="de-DE" dirty="0" err="1" smtClean="0">
                <a:solidFill>
                  <a:schemeClr val="accent1"/>
                </a:solidFill>
                <a:latin typeface="+mj-lt"/>
              </a:rPr>
              <a:t>of</a:t>
            </a:r>
            <a:r>
              <a:rPr lang="de-DE" dirty="0" smtClean="0">
                <a:solidFill>
                  <a:schemeClr val="accent1"/>
                </a:solidFill>
                <a:latin typeface="+mj-lt"/>
              </a:rPr>
              <a:t> Early-Stage Researchers </a:t>
            </a:r>
            <a:r>
              <a:rPr lang="de-DE" dirty="0" err="1" smtClean="0">
                <a:solidFill>
                  <a:schemeClr val="accent1"/>
                </a:solidFill>
                <a:latin typeface="+mj-lt"/>
              </a:rPr>
              <a:t>and</a:t>
            </a:r>
            <a:r>
              <a:rPr lang="de-DE" dirty="0" smtClean="0">
                <a:solidFill>
                  <a:schemeClr val="accent1"/>
                </a:solidFill>
                <a:latin typeface="+mj-lt"/>
              </a:rPr>
              <a:t> Gender Balance</a:t>
            </a:r>
          </a:p>
          <a:p>
            <a:pPr defTabSz="801688">
              <a:buSzPct val="200000"/>
            </a:pPr>
            <a:endParaRPr lang="de-DE" sz="1100" dirty="0">
              <a:solidFill>
                <a:schemeClr val="accent1"/>
              </a:solidFill>
              <a:latin typeface="+mj-lt"/>
            </a:endParaRPr>
          </a:p>
          <a:p>
            <a:pPr defTabSz="801688">
              <a:buSzPct val="200000"/>
            </a:pPr>
            <a:r>
              <a:rPr lang="de-DE" dirty="0" smtClean="0">
                <a:solidFill>
                  <a:schemeClr val="accent1"/>
                </a:solidFill>
                <a:latin typeface="+mj-lt"/>
              </a:rPr>
              <a:t>    </a:t>
            </a:r>
            <a:r>
              <a:rPr lang="de-DE" dirty="0" err="1" smtClean="0">
                <a:solidFill>
                  <a:schemeClr val="accent1"/>
                </a:solidFill>
                <a:latin typeface="+mj-lt"/>
              </a:rPr>
              <a:t>Conclusions</a:t>
            </a:r>
            <a:endParaRPr lang="de-DE" dirty="0">
              <a:solidFill>
                <a:schemeClr val="accent1"/>
              </a:solidFill>
              <a:latin typeface="+mj-lt"/>
            </a:endParaRPr>
          </a:p>
        </p:txBody>
      </p:sp>
      <p:sp>
        <p:nvSpPr>
          <p:cNvPr id="6" name="Segnaposto piè di pagina 3"/>
          <p:cNvSpPr>
            <a:spLocks noGrp="1"/>
          </p:cNvSpPr>
          <p:nvPr>
            <p:ph type="ftr" sz="quarter" idx="3"/>
          </p:nvPr>
        </p:nvSpPr>
        <p:spPr>
          <a:xfrm>
            <a:off x="4919473" y="45720"/>
            <a:ext cx="4297679" cy="531556"/>
          </a:xfrm>
          <a:prstGeom prst="rect">
            <a:avLst/>
          </a:prstGeom>
        </p:spPr>
        <p:txBody>
          <a:bodyPr/>
          <a:lstStyle>
            <a:lvl1pPr algn="l">
              <a:defRPr sz="1100">
                <a:solidFill>
                  <a:schemeClr val="bg1"/>
                </a:solidFill>
                <a:effectLst>
                  <a:outerShdw blurRad="38100" dist="38100" dir="2700000" algn="tl">
                    <a:srgbClr val="000000">
                      <a:alpha val="43137"/>
                    </a:srgbClr>
                  </a:outerShdw>
                </a:effectLst>
              </a:defRPr>
            </a:lvl1pPr>
          </a:lstStyle>
          <a:p>
            <a:r>
              <a:rPr lang="it-IT" i="1" dirty="0" err="1" smtClean="0">
                <a:effectLst/>
                <a:latin typeface="+mj-lt"/>
              </a:rPr>
              <a:t>Civil</a:t>
            </a:r>
            <a:r>
              <a:rPr lang="it-IT" i="1" dirty="0" smtClean="0">
                <a:effectLst/>
                <a:latin typeface="+mj-lt"/>
              </a:rPr>
              <a:t> </a:t>
            </a:r>
            <a:r>
              <a:rPr lang="it-IT" i="1" dirty="0" err="1" smtClean="0">
                <a:effectLst/>
                <a:latin typeface="+mj-lt"/>
              </a:rPr>
              <a:t>Engineering</a:t>
            </a:r>
            <a:r>
              <a:rPr lang="it-IT" i="1" dirty="0" smtClean="0">
                <a:effectLst/>
                <a:latin typeface="+mj-lt"/>
              </a:rPr>
              <a:t> Applications of Ground Penetrating Radar TUD Domain, </a:t>
            </a:r>
            <a:r>
              <a:rPr lang="it-IT" i="1" dirty="0" err="1" smtClean="0">
                <a:effectLst/>
                <a:latin typeface="+mj-lt"/>
              </a:rPr>
              <a:t>Proposer</a:t>
            </a:r>
            <a:r>
              <a:rPr lang="it-IT" i="1" dirty="0" smtClean="0">
                <a:effectLst/>
                <a:latin typeface="+mj-lt"/>
              </a:rPr>
              <a:t>: </a:t>
            </a:r>
            <a:r>
              <a:rPr lang="it-IT" b="1" i="1" dirty="0" smtClean="0">
                <a:effectLst/>
                <a:latin typeface="+mj-lt"/>
              </a:rPr>
              <a:t>Lara </a:t>
            </a:r>
            <a:r>
              <a:rPr lang="it-IT" b="1" i="1" dirty="0" err="1" smtClean="0">
                <a:effectLst/>
                <a:latin typeface="+mj-lt"/>
              </a:rPr>
              <a:t>Pajewski</a:t>
            </a:r>
            <a:endParaRPr lang="de-DE" b="1" i="1" dirty="0">
              <a:effectLst/>
              <a:latin typeface="+mj-lt"/>
            </a:endParaRPr>
          </a:p>
        </p:txBody>
      </p:sp>
      <p:sp>
        <p:nvSpPr>
          <p:cNvPr id="7" name="Ovale 6"/>
          <p:cNvSpPr/>
          <p:nvPr/>
        </p:nvSpPr>
        <p:spPr>
          <a:xfrm>
            <a:off x="482244" y="2069281"/>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8" name="Ovale 7"/>
          <p:cNvSpPr/>
          <p:nvPr/>
        </p:nvSpPr>
        <p:spPr>
          <a:xfrm>
            <a:off x="482244" y="2525306"/>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9" name="Ovale 8"/>
          <p:cNvSpPr/>
          <p:nvPr/>
        </p:nvSpPr>
        <p:spPr>
          <a:xfrm>
            <a:off x="482244" y="2983681"/>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10" name="Ovale 9"/>
          <p:cNvSpPr/>
          <p:nvPr/>
        </p:nvSpPr>
        <p:spPr>
          <a:xfrm>
            <a:off x="482244" y="3396481"/>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11" name="Ovale 10"/>
          <p:cNvSpPr/>
          <p:nvPr/>
        </p:nvSpPr>
        <p:spPr>
          <a:xfrm>
            <a:off x="482244" y="3832210"/>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12" name="Ovale 11"/>
          <p:cNvSpPr/>
          <p:nvPr/>
        </p:nvSpPr>
        <p:spPr>
          <a:xfrm>
            <a:off x="482244" y="4276033"/>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13" name="Ovale 12"/>
          <p:cNvSpPr/>
          <p:nvPr/>
        </p:nvSpPr>
        <p:spPr>
          <a:xfrm>
            <a:off x="482244" y="4711897"/>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14" name="Ovale 13"/>
          <p:cNvSpPr/>
          <p:nvPr/>
        </p:nvSpPr>
        <p:spPr>
          <a:xfrm>
            <a:off x="482244" y="5175193"/>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15" name="Ovale 14"/>
          <p:cNvSpPr/>
          <p:nvPr/>
        </p:nvSpPr>
        <p:spPr>
          <a:xfrm>
            <a:off x="482244" y="5625122"/>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16" name="Ovale 15"/>
          <p:cNvSpPr/>
          <p:nvPr/>
        </p:nvSpPr>
        <p:spPr>
          <a:xfrm>
            <a:off x="8646110" y="6387267"/>
            <a:ext cx="357188" cy="357187"/>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700" b="0" i="0" u="none" strike="noStrike" kern="0" cap="none" spc="0" normalizeH="0" baseline="0" noProof="0" dirty="0">
              <a:ln>
                <a:noFill/>
              </a:ln>
              <a:solidFill>
                <a:sysClr val="window" lastClr="FFFFFF"/>
              </a:solidFill>
              <a:uLnTx/>
              <a:uFillTx/>
              <a:latin typeface="Calibri"/>
              <a:ea typeface="+mn-ea"/>
              <a:cs typeface="+mn-cs"/>
            </a:endParaRPr>
          </a:p>
        </p:txBody>
      </p:sp>
      <p:sp>
        <p:nvSpPr>
          <p:cNvPr id="17" name="CasellaDiTesto 16"/>
          <p:cNvSpPr txBox="1"/>
          <p:nvPr/>
        </p:nvSpPr>
        <p:spPr>
          <a:xfrm>
            <a:off x="8673473" y="6419932"/>
            <a:ext cx="296876" cy="348813"/>
          </a:xfrm>
          <a:prstGeom prst="rect">
            <a:avLst/>
          </a:prstGeom>
          <a:noFill/>
        </p:spPr>
        <p:txBody>
          <a:bodyPr wrap="none">
            <a:spAutoFit/>
          </a:bodyPr>
          <a:lstStyle/>
          <a:p>
            <a:pPr algn="ctr">
              <a:lnSpc>
                <a:spcPts val="1000"/>
              </a:lnSpc>
              <a:defRPr/>
            </a:pPr>
            <a:r>
              <a:rPr lang="it-IT" sz="1000" b="1" dirty="0" smtClean="0">
                <a:solidFill>
                  <a:schemeClr val="bg1"/>
                </a:solidFill>
                <a:effectLst>
                  <a:outerShdw blurRad="38100" dist="38100" dir="2700000" algn="tl">
                    <a:srgbClr val="000000">
                      <a:alpha val="43137"/>
                    </a:srgbClr>
                  </a:outerShdw>
                </a:effectLst>
                <a:latin typeface="Century Gothic" pitchFamily="34" charset="0"/>
              </a:rPr>
              <a:t>2</a:t>
            </a:r>
          </a:p>
          <a:p>
            <a:pPr algn="ctr">
              <a:lnSpc>
                <a:spcPts val="1000"/>
              </a:lnSpc>
              <a:defRPr/>
            </a:pPr>
            <a:r>
              <a:rPr lang="it-IT" sz="800" dirty="0" smtClean="0">
                <a:solidFill>
                  <a:schemeClr val="bg1"/>
                </a:solidFill>
                <a:latin typeface="Century Gothic" pitchFamily="34" charset="0"/>
              </a:rPr>
              <a:t>43</a:t>
            </a:r>
            <a:endParaRPr lang="it-IT" sz="800" dirty="0">
              <a:solidFill>
                <a:schemeClr val="bg1"/>
              </a:solidFill>
              <a:latin typeface="Century Gothic" pitchFamily="34" charset="0"/>
            </a:endParaRPr>
          </a:p>
        </p:txBody>
      </p:sp>
    </p:spTree>
    <p:extLst>
      <p:ext uri="{BB962C8B-B14F-4D97-AF65-F5344CB8AC3E}">
        <p14:creationId xmlns:p14="http://schemas.microsoft.com/office/powerpoint/2010/main" val="25277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314327" y="66676"/>
            <a:ext cx="6891147" cy="600075"/>
          </a:xfrm>
          <a:prstGeom prst="rect">
            <a:avLst/>
          </a:prstGeom>
        </p:spPr>
        <p:txBody>
          <a:bodyPr/>
          <a:lstStyle/>
          <a:p>
            <a:r>
              <a:rPr lang="it-IT" b="0" dirty="0" err="1" smtClean="0">
                <a:effectLst>
                  <a:outerShdw blurRad="38100" dist="38100" dir="2700000" algn="tl">
                    <a:srgbClr val="000000">
                      <a:alpha val="43137"/>
                    </a:srgbClr>
                  </a:outerShdw>
                </a:effectLst>
              </a:rPr>
              <a:t>Scientific</a:t>
            </a:r>
            <a:r>
              <a:rPr lang="it-IT" b="0" dirty="0" smtClean="0">
                <a:effectLst>
                  <a:outerShdw blurRad="38100" dist="38100" dir="2700000" algn="tl">
                    <a:srgbClr val="000000">
                      <a:alpha val="43137"/>
                    </a:srgbClr>
                  </a:outerShdw>
                </a:effectLst>
              </a:rPr>
              <a:t> Programme: </a:t>
            </a:r>
            <a:br>
              <a:rPr lang="it-IT" b="0" dirty="0" smtClean="0">
                <a:effectLst>
                  <a:outerShdw blurRad="38100" dist="38100" dir="2700000" algn="tl">
                    <a:srgbClr val="000000">
                      <a:alpha val="43137"/>
                    </a:srgbClr>
                  </a:outerShdw>
                </a:effectLst>
              </a:rPr>
            </a:br>
            <a:r>
              <a:rPr lang="it-IT" b="0" dirty="0">
                <a:effectLst>
                  <a:outerShdw blurRad="38100" dist="38100" dir="2700000" algn="tl">
                    <a:srgbClr val="000000">
                      <a:alpha val="43137"/>
                    </a:srgbClr>
                  </a:outerShdw>
                </a:effectLst>
              </a:rPr>
              <a:t> </a:t>
            </a:r>
            <a:r>
              <a:rPr lang="it-IT" b="0" dirty="0" smtClean="0">
                <a:effectLst>
                  <a:outerShdw blurRad="38100" dist="38100" dir="2700000" algn="tl">
                    <a:srgbClr val="000000">
                      <a:alpha val="43137"/>
                    </a:srgbClr>
                  </a:outerShdw>
                </a:effectLst>
              </a:rPr>
              <a:t>                 </a:t>
            </a:r>
            <a:r>
              <a:rPr lang="it-IT" b="0" dirty="0" err="1" smtClean="0">
                <a:effectLst>
                  <a:outerShdw blurRad="38100" dist="38100" dir="2700000" algn="tl">
                    <a:srgbClr val="000000">
                      <a:alpha val="43137"/>
                    </a:srgbClr>
                  </a:outerShdw>
                </a:effectLst>
              </a:rPr>
              <a:t>Working</a:t>
            </a:r>
            <a:r>
              <a:rPr lang="it-IT" b="0" dirty="0" smtClean="0">
                <a:effectLst>
                  <a:outerShdw blurRad="38100" dist="38100" dir="2700000" algn="tl">
                    <a:srgbClr val="000000">
                      <a:alpha val="43137"/>
                    </a:srgbClr>
                  </a:outerShdw>
                </a:effectLst>
              </a:rPr>
              <a:t> </a:t>
            </a:r>
            <a:r>
              <a:rPr lang="it-IT" b="0" dirty="0" err="1" smtClean="0">
                <a:effectLst>
                  <a:outerShdw blurRad="38100" dist="38100" dir="2700000" algn="tl">
                    <a:srgbClr val="000000">
                      <a:alpha val="43137"/>
                    </a:srgbClr>
                  </a:outerShdw>
                </a:effectLst>
              </a:rPr>
              <a:t>Groups</a:t>
            </a:r>
            <a:endParaRPr lang="it-IT" b="0" dirty="0">
              <a:effectLst>
                <a:outerShdw blurRad="38100" dist="38100" dir="2700000" algn="tl">
                  <a:srgbClr val="000000">
                    <a:alpha val="43137"/>
                  </a:srgbClr>
                </a:outerShdw>
              </a:effectLst>
            </a:endParaRPr>
          </a:p>
        </p:txBody>
      </p:sp>
      <p:sp>
        <p:nvSpPr>
          <p:cNvPr id="15" name="Rettangolo 14"/>
          <p:cNvSpPr/>
          <p:nvPr/>
        </p:nvSpPr>
        <p:spPr>
          <a:xfrm>
            <a:off x="345567" y="6024766"/>
            <a:ext cx="8407908" cy="523220"/>
          </a:xfrm>
          <a:prstGeom prst="rect">
            <a:avLst/>
          </a:prstGeom>
        </p:spPr>
        <p:txBody>
          <a:bodyPr wrap="square">
            <a:spAutoFit/>
          </a:bodyPr>
          <a:lstStyle/>
          <a:p>
            <a:pPr algn="just"/>
            <a:r>
              <a:rPr lang="it-IT" altLang="zh-CN" sz="1400" i="1" dirty="0" smtClean="0">
                <a:solidFill>
                  <a:schemeClr val="accent1"/>
                </a:solidFill>
                <a:latin typeface="+mj-lt"/>
              </a:rPr>
              <a:t>     </a:t>
            </a:r>
            <a:r>
              <a:rPr lang="pl-PL" altLang="zh-CN" sz="1400" i="1" dirty="0" smtClean="0">
                <a:solidFill>
                  <a:schemeClr val="accent1"/>
                </a:solidFill>
                <a:latin typeface="+mj-lt"/>
              </a:rPr>
              <a:t>This </a:t>
            </a:r>
            <a:r>
              <a:rPr lang="en-GB" altLang="zh-CN" sz="1400" i="1" dirty="0">
                <a:solidFill>
                  <a:schemeClr val="accent1"/>
                </a:solidFill>
                <a:latin typeface="+mj-lt"/>
                <a:ea typeface="宋体" charset="-122"/>
              </a:rPr>
              <a:t>scheme will be checked after its first year and will be modified according to the actual number of active participants in each WG - and the number of </a:t>
            </a:r>
            <a:r>
              <a:rPr lang="en-GB" altLang="zh-CN" sz="1400" i="1" dirty="0" smtClean="0">
                <a:solidFill>
                  <a:schemeClr val="accent1"/>
                </a:solidFill>
                <a:latin typeface="+mj-lt"/>
                <a:ea typeface="宋体" charset="-122"/>
              </a:rPr>
              <a:t>participants joining </a:t>
            </a:r>
            <a:r>
              <a:rPr lang="en-GB" altLang="zh-CN" sz="1400" i="1" dirty="0">
                <a:solidFill>
                  <a:schemeClr val="accent1"/>
                </a:solidFill>
                <a:latin typeface="+mj-lt"/>
                <a:ea typeface="宋体" charset="-122"/>
              </a:rPr>
              <a:t>the </a:t>
            </a:r>
            <a:r>
              <a:rPr lang="en-GB" altLang="zh-CN" sz="1400" i="1" dirty="0" smtClean="0">
                <a:solidFill>
                  <a:schemeClr val="accent1"/>
                </a:solidFill>
                <a:latin typeface="+mj-lt"/>
                <a:ea typeface="宋体" charset="-122"/>
              </a:rPr>
              <a:t>Action.</a:t>
            </a:r>
            <a:r>
              <a:rPr lang="pl-PL" altLang="zh-CN" sz="1400" i="1" dirty="0" smtClean="0">
                <a:solidFill>
                  <a:schemeClr val="accent1"/>
                </a:solidFill>
                <a:latin typeface="+mj-lt"/>
              </a:rPr>
              <a:t> </a:t>
            </a:r>
            <a:endParaRPr lang="it-IT" sz="1400" dirty="0">
              <a:solidFill>
                <a:schemeClr val="accent1"/>
              </a:solidFill>
              <a:latin typeface="+mj-lt"/>
            </a:endParaRPr>
          </a:p>
        </p:txBody>
      </p:sp>
      <p:grpSp>
        <p:nvGrpSpPr>
          <p:cNvPr id="20" name="Gruppo 19"/>
          <p:cNvGrpSpPr/>
          <p:nvPr/>
        </p:nvGrpSpPr>
        <p:grpSpPr>
          <a:xfrm>
            <a:off x="771526" y="1741159"/>
            <a:ext cx="3048000" cy="1506866"/>
            <a:chOff x="1790052" y="1065"/>
            <a:chExt cx="2497335" cy="1248667"/>
          </a:xfrm>
        </p:grpSpPr>
        <p:sp>
          <p:nvSpPr>
            <p:cNvPr id="22" name="Rettangolo arrotondato 21"/>
            <p:cNvSpPr/>
            <p:nvPr/>
          </p:nvSpPr>
          <p:spPr>
            <a:xfrm>
              <a:off x="1790052" y="1065"/>
              <a:ext cx="2497335" cy="1248667"/>
            </a:xfrm>
            <a:prstGeom prst="roundRect">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23" name="Rettangolo 22"/>
            <p:cNvSpPr/>
            <p:nvPr/>
          </p:nvSpPr>
          <p:spPr>
            <a:xfrm>
              <a:off x="1851007" y="62020"/>
              <a:ext cx="2375425" cy="11267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latin typeface="+mj-lt"/>
                </a:rPr>
                <a:t>WG1</a:t>
              </a:r>
              <a:r>
                <a:rPr lang="en-US" sz="2000" b="1" kern="1200" dirty="0" smtClean="0">
                  <a:effectLst>
                    <a:outerShdw blurRad="38100" dist="38100" dir="2700000" algn="tl">
                      <a:srgbClr val="000000">
                        <a:alpha val="43137"/>
                      </a:srgbClr>
                    </a:outerShdw>
                  </a:effectLst>
                  <a:latin typeface="+mj-lt"/>
                </a:rPr>
                <a:t> </a:t>
              </a:r>
            </a:p>
            <a:p>
              <a:pPr lvl="0" algn="ctr" defTabSz="1244600">
                <a:lnSpc>
                  <a:spcPct val="90000"/>
                </a:lnSpc>
                <a:spcBef>
                  <a:spcPct val="0"/>
                </a:spcBef>
                <a:spcAft>
                  <a:spcPct val="35000"/>
                </a:spcAft>
              </a:pPr>
              <a:r>
                <a:rPr lang="en-US" sz="1600" b="0" kern="1200" dirty="0" smtClean="0">
                  <a:effectLst>
                    <a:outerShdw blurRad="38100" dist="38100" dir="2700000" algn="tl">
                      <a:srgbClr val="000000">
                        <a:alpha val="43137"/>
                      </a:srgbClr>
                    </a:outerShdw>
                  </a:effectLst>
                  <a:latin typeface="+mj-lt"/>
                </a:rPr>
                <a:t>Novel GPR Instrumentation</a:t>
              </a:r>
              <a:endParaRPr lang="it-IT" sz="1600" b="0" kern="1200" dirty="0"/>
            </a:p>
          </p:txBody>
        </p:sp>
      </p:grpSp>
      <p:sp>
        <p:nvSpPr>
          <p:cNvPr id="26" name="Rettangolo arrotondato 25"/>
          <p:cNvSpPr/>
          <p:nvPr/>
        </p:nvSpPr>
        <p:spPr>
          <a:xfrm>
            <a:off x="4937760" y="1741159"/>
            <a:ext cx="3215639" cy="1506866"/>
          </a:xfrm>
          <a:prstGeom prst="roundRect">
            <a:avLst/>
          </a:prstGeom>
          <a:solidFill>
            <a:srgbClr val="FF6600"/>
          </a:solid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a:lstStyle/>
          <a:p>
            <a:pPr lvl="0" algn="ctr" defTabSz="1244600">
              <a:lnSpc>
                <a:spcPct val="90000"/>
              </a:lnSpc>
              <a:spcAft>
                <a:spcPct val="35000"/>
              </a:spcAft>
            </a:pPr>
            <a:r>
              <a:rPr lang="en-US" sz="3200" b="1" dirty="0">
                <a:effectLst>
                  <a:outerShdw blurRad="38100" dist="38100" dir="2700000" algn="tl">
                    <a:srgbClr val="000000">
                      <a:alpha val="43137"/>
                    </a:srgbClr>
                  </a:outerShdw>
                </a:effectLst>
                <a:latin typeface="+mj-lt"/>
              </a:rPr>
              <a:t>WG2</a:t>
            </a:r>
            <a:r>
              <a:rPr lang="en-US" sz="2400" b="1" dirty="0">
                <a:effectLst>
                  <a:outerShdw blurRad="38100" dist="38100" dir="2700000" algn="tl">
                    <a:srgbClr val="000000">
                      <a:alpha val="43137"/>
                    </a:srgbClr>
                  </a:outerShdw>
                </a:effectLst>
                <a:latin typeface="+mj-lt"/>
              </a:rPr>
              <a:t> </a:t>
            </a:r>
          </a:p>
          <a:p>
            <a:pPr lvl="0" algn="ctr" defTabSz="1244600">
              <a:lnSpc>
                <a:spcPct val="90000"/>
              </a:lnSpc>
              <a:spcAft>
                <a:spcPct val="35000"/>
              </a:spcAft>
            </a:pPr>
            <a:r>
              <a:rPr lang="en-US" sz="1600" dirty="0">
                <a:effectLst>
                  <a:outerShdw blurRad="38100" dist="38100" dir="2700000" algn="tl">
                    <a:srgbClr val="000000">
                      <a:alpha val="43137"/>
                    </a:srgbClr>
                  </a:outerShdw>
                </a:effectLst>
                <a:latin typeface="+mj-lt"/>
              </a:rPr>
              <a:t>GPR Surveying </a:t>
            </a:r>
            <a:r>
              <a:rPr lang="en-US" sz="1600" dirty="0" smtClean="0">
                <a:effectLst>
                  <a:outerShdw blurRad="38100" dist="38100" dir="2700000" algn="tl">
                    <a:srgbClr val="000000">
                      <a:alpha val="43137"/>
                    </a:srgbClr>
                  </a:outerShdw>
                </a:effectLst>
                <a:latin typeface="+mj-lt"/>
              </a:rPr>
              <a:t>of Pavements</a:t>
            </a:r>
            <a:r>
              <a:rPr lang="en-US" sz="1600" dirty="0">
                <a:effectLst>
                  <a:outerShdw blurRad="38100" dist="38100" dir="2700000" algn="tl">
                    <a:srgbClr val="000000">
                      <a:alpha val="43137"/>
                    </a:srgbClr>
                  </a:outerShdw>
                </a:effectLst>
                <a:latin typeface="+mj-lt"/>
              </a:rPr>
              <a:t>, Bridges, Tunnels, Buildings – Utility and Void Sensing</a:t>
            </a:r>
          </a:p>
          <a:p>
            <a:endParaRPr lang="it-IT" dirty="0"/>
          </a:p>
        </p:txBody>
      </p:sp>
      <p:sp>
        <p:nvSpPr>
          <p:cNvPr id="29" name="Rettangolo arrotondato 28"/>
          <p:cNvSpPr/>
          <p:nvPr/>
        </p:nvSpPr>
        <p:spPr>
          <a:xfrm>
            <a:off x="741052" y="4059936"/>
            <a:ext cx="3078474" cy="1506866"/>
          </a:xfrm>
          <a:prstGeom prst="roundRect">
            <a:avLst/>
          </a:prstGeom>
          <a:solidFill>
            <a:srgbClr val="008080"/>
          </a:solid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a:lstStyle/>
          <a:p>
            <a:pPr lvl="0" algn="ctr" defTabSz="1244600">
              <a:lnSpc>
                <a:spcPct val="90000"/>
              </a:lnSpc>
              <a:spcAft>
                <a:spcPct val="35000"/>
              </a:spcAft>
            </a:pPr>
            <a:r>
              <a:rPr lang="en-US" sz="3200" b="1" dirty="0" smtClean="0">
                <a:effectLst>
                  <a:outerShdw blurRad="38100" dist="38100" dir="2700000" algn="tl">
                    <a:srgbClr val="000000">
                      <a:alpha val="43137"/>
                    </a:srgbClr>
                  </a:outerShdw>
                </a:effectLst>
                <a:latin typeface="+mj-lt"/>
              </a:rPr>
              <a:t>WG3</a:t>
            </a:r>
            <a:r>
              <a:rPr lang="en-US" sz="2400" b="1" dirty="0" smtClean="0">
                <a:effectLst>
                  <a:outerShdw blurRad="38100" dist="38100" dir="2700000" algn="tl">
                    <a:srgbClr val="000000">
                      <a:alpha val="43137"/>
                    </a:srgbClr>
                  </a:outerShdw>
                </a:effectLst>
                <a:latin typeface="+mj-lt"/>
              </a:rPr>
              <a:t> </a:t>
            </a:r>
            <a:endParaRPr lang="en-US" sz="2400" b="1" dirty="0">
              <a:effectLst>
                <a:outerShdw blurRad="38100" dist="38100" dir="2700000" algn="tl">
                  <a:srgbClr val="000000">
                    <a:alpha val="43137"/>
                  </a:srgbClr>
                </a:outerShdw>
              </a:effectLst>
              <a:latin typeface="+mj-lt"/>
            </a:endParaRPr>
          </a:p>
          <a:p>
            <a:pPr lvl="0" algn="ctr" defTabSz="1244600">
              <a:lnSpc>
                <a:spcPct val="90000"/>
              </a:lnSpc>
              <a:spcAft>
                <a:spcPct val="35000"/>
              </a:spcAft>
            </a:pPr>
            <a:r>
              <a:rPr lang="en-US" sz="1600" dirty="0">
                <a:effectLst>
                  <a:outerShdw blurRad="38100" dist="38100" dir="2700000" algn="tl">
                    <a:srgbClr val="000000">
                      <a:alpha val="43137"/>
                    </a:srgbClr>
                  </a:outerShdw>
                </a:effectLst>
                <a:latin typeface="+mj-lt"/>
              </a:rPr>
              <a:t>EM Methods for Near Field Scattering Problems – Data Processing Techniques</a:t>
            </a:r>
          </a:p>
          <a:p>
            <a:endParaRPr lang="it-IT" dirty="0"/>
          </a:p>
        </p:txBody>
      </p:sp>
      <p:sp>
        <p:nvSpPr>
          <p:cNvPr id="30" name="Rettangolo arrotondato 29"/>
          <p:cNvSpPr/>
          <p:nvPr/>
        </p:nvSpPr>
        <p:spPr>
          <a:xfrm>
            <a:off x="4905375" y="4099826"/>
            <a:ext cx="3248024" cy="1506866"/>
          </a:xfrm>
          <a:prstGeom prst="roundRect">
            <a:avLst/>
          </a:prstGeom>
          <a:solidFill>
            <a:schemeClr val="accent1">
              <a:lumMod val="50000"/>
            </a:schemeClr>
          </a:solid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a:lstStyle/>
          <a:p>
            <a:pPr lvl="0" algn="ctr" defTabSz="1244600">
              <a:lnSpc>
                <a:spcPct val="90000"/>
              </a:lnSpc>
              <a:spcAft>
                <a:spcPct val="35000"/>
              </a:spcAft>
            </a:pPr>
            <a:r>
              <a:rPr lang="en-US" sz="3200" b="1" dirty="0" smtClean="0">
                <a:effectLst>
                  <a:outerShdw blurRad="38100" dist="38100" dir="2700000" algn="tl">
                    <a:srgbClr val="000000">
                      <a:alpha val="43137"/>
                    </a:srgbClr>
                  </a:outerShdw>
                </a:effectLst>
                <a:latin typeface="+mj-lt"/>
              </a:rPr>
              <a:t>WG4</a:t>
            </a:r>
            <a:r>
              <a:rPr lang="en-US" sz="2400" b="1" dirty="0" smtClean="0">
                <a:effectLst>
                  <a:outerShdw blurRad="38100" dist="38100" dir="2700000" algn="tl">
                    <a:srgbClr val="000000">
                      <a:alpha val="43137"/>
                    </a:srgbClr>
                  </a:outerShdw>
                </a:effectLst>
                <a:latin typeface="+mj-lt"/>
              </a:rPr>
              <a:t> </a:t>
            </a:r>
            <a:endParaRPr lang="en-US" sz="2400" b="1" dirty="0">
              <a:effectLst>
                <a:outerShdw blurRad="38100" dist="38100" dir="2700000" algn="tl">
                  <a:srgbClr val="000000">
                    <a:alpha val="43137"/>
                  </a:srgbClr>
                </a:outerShdw>
              </a:effectLst>
              <a:latin typeface="+mj-lt"/>
            </a:endParaRPr>
          </a:p>
          <a:p>
            <a:pPr lvl="0" algn="ctr" defTabSz="1244600">
              <a:lnSpc>
                <a:spcPct val="90000"/>
              </a:lnSpc>
              <a:spcAft>
                <a:spcPct val="35000"/>
              </a:spcAft>
            </a:pPr>
            <a:r>
              <a:rPr lang="en-US" sz="1600" dirty="0">
                <a:effectLst>
                  <a:outerShdw blurRad="38100" dist="38100" dir="2700000" algn="tl">
                    <a:srgbClr val="000000">
                      <a:alpha val="43137"/>
                    </a:srgbClr>
                  </a:outerShdw>
                </a:effectLst>
                <a:latin typeface="+mj-lt"/>
              </a:rPr>
              <a:t>Different applications of </a:t>
            </a:r>
            <a:r>
              <a:rPr lang="en-US" sz="1600" dirty="0" smtClean="0">
                <a:effectLst>
                  <a:outerShdw blurRad="38100" dist="38100" dir="2700000" algn="tl">
                    <a:srgbClr val="000000">
                      <a:alpha val="43137"/>
                    </a:srgbClr>
                  </a:outerShdw>
                </a:effectLst>
                <a:latin typeface="+mj-lt"/>
              </a:rPr>
              <a:t>GPR </a:t>
            </a:r>
            <a:r>
              <a:rPr lang="en-US" sz="1600" dirty="0">
                <a:effectLst>
                  <a:outerShdw blurRad="38100" dist="38100" dir="2700000" algn="tl">
                    <a:srgbClr val="000000">
                      <a:alpha val="43137"/>
                    </a:srgbClr>
                  </a:outerShdw>
                </a:effectLst>
                <a:latin typeface="+mj-lt"/>
              </a:rPr>
              <a:t>and other NDT </a:t>
            </a:r>
            <a:r>
              <a:rPr lang="en-US" sz="1600" dirty="0" smtClean="0">
                <a:effectLst>
                  <a:outerShdw blurRad="38100" dist="38100" dir="2700000" algn="tl">
                    <a:srgbClr val="000000">
                      <a:alpha val="43137"/>
                    </a:srgbClr>
                  </a:outerShdw>
                </a:effectLst>
                <a:latin typeface="+mj-lt"/>
              </a:rPr>
              <a:t>technologies in </a:t>
            </a:r>
            <a:r>
              <a:rPr lang="en-US" sz="1600" dirty="0">
                <a:effectLst>
                  <a:outerShdw blurRad="38100" dist="38100" dir="2700000" algn="tl">
                    <a:srgbClr val="000000">
                      <a:alpha val="43137"/>
                    </a:srgbClr>
                  </a:outerShdw>
                </a:effectLst>
                <a:latin typeface="+mj-lt"/>
              </a:rPr>
              <a:t>CE</a:t>
            </a:r>
          </a:p>
          <a:p>
            <a:endParaRPr lang="it-IT" dirty="0"/>
          </a:p>
        </p:txBody>
      </p:sp>
      <p:sp>
        <p:nvSpPr>
          <p:cNvPr id="34" name="Ovale 33"/>
          <p:cNvSpPr/>
          <p:nvPr/>
        </p:nvSpPr>
        <p:spPr>
          <a:xfrm>
            <a:off x="472338" y="6122740"/>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4" name="Freccia a incrocio 3"/>
          <p:cNvSpPr/>
          <p:nvPr/>
        </p:nvSpPr>
        <p:spPr bwMode="auto">
          <a:xfrm rot="2685686">
            <a:off x="3616336" y="3022823"/>
            <a:ext cx="1493101" cy="1352799"/>
          </a:xfrm>
          <a:prstGeom prst="quadArrow">
            <a:avLst>
              <a:gd name="adj1" fmla="val 15799"/>
              <a:gd name="adj2" fmla="val 15253"/>
              <a:gd name="adj3" fmla="val 22500"/>
            </a:avLst>
          </a:prstGeom>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5" name="Freccia bidirezionale verticale 4"/>
          <p:cNvSpPr/>
          <p:nvPr/>
        </p:nvSpPr>
        <p:spPr bwMode="auto">
          <a:xfrm>
            <a:off x="2137414" y="3354284"/>
            <a:ext cx="377186" cy="629452"/>
          </a:xfrm>
          <a:prstGeom prst="upDownArrow">
            <a:avLst>
              <a:gd name="adj1" fmla="val 45152"/>
              <a:gd name="adj2" fmla="val 50000"/>
            </a:avLst>
          </a:prstGeom>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35" name="Freccia bidirezionale verticale 34"/>
          <p:cNvSpPr/>
          <p:nvPr/>
        </p:nvSpPr>
        <p:spPr bwMode="auto">
          <a:xfrm>
            <a:off x="6340794" y="3384496"/>
            <a:ext cx="377186" cy="629452"/>
          </a:xfrm>
          <a:prstGeom prst="upDownArrow">
            <a:avLst>
              <a:gd name="adj1" fmla="val 45152"/>
              <a:gd name="adj2" fmla="val 50000"/>
            </a:avLst>
          </a:prstGeom>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36" name="Freccia bidirezionale verticale 35"/>
          <p:cNvSpPr/>
          <p:nvPr/>
        </p:nvSpPr>
        <p:spPr bwMode="auto">
          <a:xfrm rot="16200000">
            <a:off x="4186622" y="2179866"/>
            <a:ext cx="377186" cy="629452"/>
          </a:xfrm>
          <a:prstGeom prst="upDownArrow">
            <a:avLst>
              <a:gd name="adj1" fmla="val 45152"/>
              <a:gd name="adj2" fmla="val 50000"/>
            </a:avLst>
          </a:prstGeom>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37" name="Freccia bidirezionale verticale 36"/>
          <p:cNvSpPr/>
          <p:nvPr/>
        </p:nvSpPr>
        <p:spPr bwMode="auto">
          <a:xfrm rot="16200000">
            <a:off x="4186622" y="4579052"/>
            <a:ext cx="377186" cy="629452"/>
          </a:xfrm>
          <a:prstGeom prst="upDownArrow">
            <a:avLst>
              <a:gd name="adj1" fmla="val 45152"/>
              <a:gd name="adj2" fmla="val 50000"/>
            </a:avLst>
          </a:prstGeom>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38" name="Segnaposto piè di pagina 3"/>
          <p:cNvSpPr>
            <a:spLocks noGrp="1"/>
          </p:cNvSpPr>
          <p:nvPr>
            <p:ph type="ftr" sz="quarter" idx="3"/>
          </p:nvPr>
        </p:nvSpPr>
        <p:spPr>
          <a:xfrm>
            <a:off x="4919473" y="45720"/>
            <a:ext cx="4297679" cy="531556"/>
          </a:xfrm>
          <a:prstGeom prst="rect">
            <a:avLst/>
          </a:prstGeom>
        </p:spPr>
        <p:txBody>
          <a:bodyPr/>
          <a:lstStyle>
            <a:lvl1pPr algn="l">
              <a:defRPr sz="1100">
                <a:solidFill>
                  <a:schemeClr val="bg1"/>
                </a:solidFill>
                <a:effectLst>
                  <a:outerShdw blurRad="38100" dist="38100" dir="2700000" algn="tl">
                    <a:srgbClr val="000000">
                      <a:alpha val="43137"/>
                    </a:srgbClr>
                  </a:outerShdw>
                </a:effectLst>
              </a:defRPr>
            </a:lvl1pPr>
          </a:lstStyle>
          <a:p>
            <a:r>
              <a:rPr lang="it-IT" i="1" dirty="0" err="1" smtClean="0">
                <a:effectLst/>
                <a:latin typeface="+mj-lt"/>
              </a:rPr>
              <a:t>Civil</a:t>
            </a:r>
            <a:r>
              <a:rPr lang="it-IT" i="1" dirty="0" smtClean="0">
                <a:effectLst/>
                <a:latin typeface="+mj-lt"/>
              </a:rPr>
              <a:t> </a:t>
            </a:r>
            <a:r>
              <a:rPr lang="it-IT" i="1" dirty="0" err="1" smtClean="0">
                <a:effectLst/>
                <a:latin typeface="+mj-lt"/>
              </a:rPr>
              <a:t>Engineering</a:t>
            </a:r>
            <a:r>
              <a:rPr lang="it-IT" i="1" dirty="0" smtClean="0">
                <a:effectLst/>
                <a:latin typeface="+mj-lt"/>
              </a:rPr>
              <a:t> Applications of Ground Penetrating Radar TUD Domain, </a:t>
            </a:r>
            <a:r>
              <a:rPr lang="it-IT" i="1" dirty="0" err="1" smtClean="0">
                <a:effectLst/>
                <a:latin typeface="+mj-lt"/>
              </a:rPr>
              <a:t>Proposer</a:t>
            </a:r>
            <a:r>
              <a:rPr lang="it-IT" i="1" dirty="0" smtClean="0">
                <a:effectLst/>
                <a:latin typeface="+mj-lt"/>
              </a:rPr>
              <a:t>: </a:t>
            </a:r>
            <a:r>
              <a:rPr lang="it-IT" b="1" i="1" dirty="0" smtClean="0">
                <a:effectLst/>
                <a:latin typeface="+mj-lt"/>
              </a:rPr>
              <a:t>Lara </a:t>
            </a:r>
            <a:r>
              <a:rPr lang="it-IT" b="1" i="1" dirty="0" err="1" smtClean="0">
                <a:effectLst/>
                <a:latin typeface="+mj-lt"/>
              </a:rPr>
              <a:t>Pajewski</a:t>
            </a:r>
            <a:endParaRPr lang="de-DE" b="1" i="1" dirty="0">
              <a:effectLst/>
              <a:latin typeface="+mj-lt"/>
            </a:endParaRPr>
          </a:p>
        </p:txBody>
      </p:sp>
      <p:sp>
        <p:nvSpPr>
          <p:cNvPr id="17" name="Ovale 16"/>
          <p:cNvSpPr/>
          <p:nvPr/>
        </p:nvSpPr>
        <p:spPr>
          <a:xfrm>
            <a:off x="8646110" y="6387267"/>
            <a:ext cx="357188" cy="357187"/>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700" b="0" i="0" u="none" strike="noStrike" kern="0" cap="none" spc="0" normalizeH="0" baseline="0" noProof="0" dirty="0">
              <a:ln>
                <a:noFill/>
              </a:ln>
              <a:solidFill>
                <a:sysClr val="window" lastClr="FFFFFF"/>
              </a:solidFill>
              <a:uLnTx/>
              <a:uFillTx/>
              <a:latin typeface="Calibri"/>
              <a:ea typeface="+mn-ea"/>
              <a:cs typeface="+mn-cs"/>
            </a:endParaRPr>
          </a:p>
        </p:txBody>
      </p:sp>
      <p:sp>
        <p:nvSpPr>
          <p:cNvPr id="18" name="CasellaDiTesto 17"/>
          <p:cNvSpPr txBox="1"/>
          <p:nvPr/>
        </p:nvSpPr>
        <p:spPr>
          <a:xfrm>
            <a:off x="8657443" y="6419932"/>
            <a:ext cx="328937" cy="348813"/>
          </a:xfrm>
          <a:prstGeom prst="rect">
            <a:avLst/>
          </a:prstGeom>
          <a:noFill/>
        </p:spPr>
        <p:txBody>
          <a:bodyPr wrap="none">
            <a:spAutoFit/>
          </a:bodyPr>
          <a:lstStyle/>
          <a:p>
            <a:pPr algn="ctr">
              <a:lnSpc>
                <a:spcPts val="1000"/>
              </a:lnSpc>
              <a:defRPr/>
            </a:pPr>
            <a:r>
              <a:rPr lang="it-IT" sz="1000" b="1" dirty="0" smtClean="0">
                <a:solidFill>
                  <a:schemeClr val="bg1"/>
                </a:solidFill>
                <a:effectLst>
                  <a:outerShdw blurRad="38100" dist="38100" dir="2700000" algn="tl">
                    <a:srgbClr val="000000">
                      <a:alpha val="43137"/>
                    </a:srgbClr>
                  </a:outerShdw>
                </a:effectLst>
                <a:latin typeface="Century Gothic" pitchFamily="34" charset="0"/>
              </a:rPr>
              <a:t>20</a:t>
            </a:r>
          </a:p>
          <a:p>
            <a:pPr algn="ctr">
              <a:lnSpc>
                <a:spcPts val="1000"/>
              </a:lnSpc>
              <a:defRPr/>
            </a:pPr>
            <a:r>
              <a:rPr lang="it-IT" sz="800" dirty="0" smtClean="0">
                <a:solidFill>
                  <a:schemeClr val="bg1"/>
                </a:solidFill>
                <a:latin typeface="Century Gothic" pitchFamily="34" charset="0"/>
              </a:rPr>
              <a:t>43</a:t>
            </a:r>
            <a:endParaRPr lang="it-IT" sz="800" dirty="0">
              <a:solidFill>
                <a:schemeClr val="bg1"/>
              </a:solidFill>
              <a:latin typeface="Century Gothic" pitchFamily="34" charset="0"/>
            </a:endParaRPr>
          </a:p>
        </p:txBody>
      </p:sp>
    </p:spTree>
    <p:extLst>
      <p:ext uri="{BB962C8B-B14F-4D97-AF65-F5344CB8AC3E}">
        <p14:creationId xmlns:p14="http://schemas.microsoft.com/office/powerpoint/2010/main" val="130478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6" name="Rectangle 4"/>
          <p:cNvSpPr>
            <a:spLocks noGrp="1" noChangeArrowheads="1"/>
          </p:cNvSpPr>
          <p:nvPr>
            <p:ph type="ctrTitle" sz="quarter"/>
          </p:nvPr>
        </p:nvSpPr>
        <p:spPr/>
        <p:txBody>
          <a:bodyPr/>
          <a:lstStyle/>
          <a:p>
            <a:r>
              <a:rPr lang="it-IT" b="0" dirty="0" err="1" smtClean="0">
                <a:effectLst>
                  <a:outerShdw blurRad="38100" dist="38100" dir="2700000" algn="tl">
                    <a:srgbClr val="000000">
                      <a:alpha val="43137"/>
                    </a:srgbClr>
                  </a:outerShdw>
                </a:effectLst>
              </a:rPr>
              <a:t>Organisation</a:t>
            </a:r>
            <a:r>
              <a:rPr lang="it-IT" b="0" dirty="0" smtClean="0">
                <a:effectLst>
                  <a:outerShdw blurRad="38100" dist="38100" dir="2700000" algn="tl">
                    <a:srgbClr val="000000">
                      <a:alpha val="43137"/>
                    </a:srgbClr>
                  </a:outerShdw>
                </a:effectLst>
              </a:rPr>
              <a:t> and </a:t>
            </a:r>
            <a:r>
              <a:rPr lang="it-IT" b="0" dirty="0" err="1" smtClean="0">
                <a:effectLst>
                  <a:outerShdw blurRad="38100" dist="38100" dir="2700000" algn="tl">
                    <a:srgbClr val="000000">
                      <a:alpha val="43137"/>
                    </a:srgbClr>
                  </a:outerShdw>
                </a:effectLst>
              </a:rPr>
              <a:t>Timetable</a:t>
            </a:r>
            <a:endParaRPr lang="it-IT" b="0" dirty="0">
              <a:effectLst>
                <a:outerShdw blurRad="38100" dist="38100" dir="2700000" algn="tl">
                  <a:srgbClr val="000000">
                    <a:alpha val="43137"/>
                  </a:srgbClr>
                </a:outerShdw>
              </a:effectLst>
            </a:endParaRPr>
          </a:p>
        </p:txBody>
      </p:sp>
      <p:sp>
        <p:nvSpPr>
          <p:cNvPr id="3" name="Ovale 2"/>
          <p:cNvSpPr/>
          <p:nvPr/>
        </p:nvSpPr>
        <p:spPr>
          <a:xfrm>
            <a:off x="8646110" y="6387267"/>
            <a:ext cx="357188" cy="357187"/>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700" b="0" i="0" u="none" strike="noStrike" kern="0" cap="none" spc="0" normalizeH="0" baseline="0" noProof="0" dirty="0">
              <a:ln>
                <a:noFill/>
              </a:ln>
              <a:solidFill>
                <a:sysClr val="window" lastClr="FFFFFF"/>
              </a:solidFill>
              <a:uLnTx/>
              <a:uFillTx/>
              <a:latin typeface="Calibri"/>
              <a:ea typeface="+mn-ea"/>
              <a:cs typeface="+mn-cs"/>
            </a:endParaRPr>
          </a:p>
        </p:txBody>
      </p:sp>
      <p:sp>
        <p:nvSpPr>
          <p:cNvPr id="4" name="CasellaDiTesto 3"/>
          <p:cNvSpPr txBox="1"/>
          <p:nvPr/>
        </p:nvSpPr>
        <p:spPr>
          <a:xfrm>
            <a:off x="8657443" y="6419932"/>
            <a:ext cx="328937" cy="348813"/>
          </a:xfrm>
          <a:prstGeom prst="rect">
            <a:avLst/>
          </a:prstGeom>
          <a:noFill/>
        </p:spPr>
        <p:txBody>
          <a:bodyPr wrap="none">
            <a:spAutoFit/>
          </a:bodyPr>
          <a:lstStyle/>
          <a:p>
            <a:pPr algn="ctr">
              <a:lnSpc>
                <a:spcPts val="1000"/>
              </a:lnSpc>
              <a:defRPr/>
            </a:pPr>
            <a:r>
              <a:rPr lang="it-IT" sz="1000" b="1" dirty="0" smtClean="0">
                <a:solidFill>
                  <a:schemeClr val="bg1"/>
                </a:solidFill>
                <a:effectLst>
                  <a:outerShdw blurRad="38100" dist="38100" dir="2700000" algn="tl">
                    <a:srgbClr val="000000">
                      <a:alpha val="43137"/>
                    </a:srgbClr>
                  </a:outerShdw>
                </a:effectLst>
                <a:latin typeface="Century Gothic" pitchFamily="34" charset="0"/>
              </a:rPr>
              <a:t>21</a:t>
            </a:r>
          </a:p>
          <a:p>
            <a:pPr algn="ctr">
              <a:lnSpc>
                <a:spcPts val="1000"/>
              </a:lnSpc>
              <a:defRPr/>
            </a:pPr>
            <a:r>
              <a:rPr lang="it-IT" sz="800" dirty="0" smtClean="0">
                <a:solidFill>
                  <a:schemeClr val="bg1"/>
                </a:solidFill>
                <a:latin typeface="Century Gothic" pitchFamily="34" charset="0"/>
              </a:rPr>
              <a:t>43</a:t>
            </a:r>
            <a:endParaRPr lang="it-IT" sz="800" dirty="0">
              <a:solidFill>
                <a:schemeClr val="bg1"/>
              </a:solidFill>
              <a:latin typeface="Century Gothic" pitchFamily="34" charset="0"/>
            </a:endParaRPr>
          </a:p>
        </p:txBody>
      </p:sp>
    </p:spTree>
    <p:extLst>
      <p:ext uri="{BB962C8B-B14F-4D97-AF65-F5344CB8AC3E}">
        <p14:creationId xmlns:p14="http://schemas.microsoft.com/office/powerpoint/2010/main" val="304328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314327" y="201225"/>
            <a:ext cx="6297613" cy="600075"/>
          </a:xfrm>
          <a:prstGeom prst="rect">
            <a:avLst/>
          </a:prstGeom>
        </p:spPr>
        <p:txBody>
          <a:bodyPr/>
          <a:lstStyle/>
          <a:p>
            <a:r>
              <a:rPr lang="de-DE" b="0" dirty="0" smtClean="0"/>
              <a:t>Organisation</a:t>
            </a:r>
            <a:endParaRPr lang="de-DE" b="0" dirty="0"/>
          </a:p>
        </p:txBody>
      </p:sp>
      <p:sp>
        <p:nvSpPr>
          <p:cNvPr id="3" name="Segnaposto contenuto 2"/>
          <p:cNvSpPr>
            <a:spLocks noGrp="1"/>
          </p:cNvSpPr>
          <p:nvPr>
            <p:ph idx="4294967295"/>
          </p:nvPr>
        </p:nvSpPr>
        <p:spPr>
          <a:xfrm>
            <a:off x="202121" y="1831116"/>
            <a:ext cx="8541829" cy="4541110"/>
          </a:xfrm>
          <a:prstGeom prst="rect">
            <a:avLst/>
          </a:prstGeom>
        </p:spPr>
        <p:txBody>
          <a:bodyPr/>
          <a:lstStyle/>
          <a:p>
            <a:pPr marL="0" indent="0" algn="just">
              <a:buNone/>
            </a:pPr>
            <a:r>
              <a:rPr lang="en-US" sz="1600" dirty="0" smtClean="0">
                <a:solidFill>
                  <a:schemeClr val="accent1"/>
                </a:solidFill>
              </a:rPr>
              <a:t>     The organization of the Action conforms to the “Rules and Procedures for Implementing COST Actions” (document COST 4154/11). </a:t>
            </a:r>
          </a:p>
          <a:p>
            <a:pPr marL="0" indent="0" algn="just">
              <a:buNone/>
            </a:pPr>
            <a:endParaRPr lang="en-US" sz="1600" dirty="0" smtClean="0">
              <a:solidFill>
                <a:schemeClr val="accent1"/>
              </a:solidFill>
            </a:endParaRPr>
          </a:p>
          <a:p>
            <a:pPr marL="0" indent="0" algn="just">
              <a:buNone/>
            </a:pPr>
            <a:endParaRPr lang="en-US" sz="800" dirty="0" smtClean="0">
              <a:solidFill>
                <a:schemeClr val="accent1"/>
              </a:solidFill>
            </a:endParaRPr>
          </a:p>
          <a:p>
            <a:pPr marL="895350" indent="-457200" algn="just">
              <a:buSzPct val="185000"/>
              <a:buFont typeface="Arial" pitchFamily="34" charset="0"/>
              <a:buChar char="•"/>
            </a:pPr>
            <a:endParaRPr lang="en-US" sz="800" dirty="0" smtClean="0">
              <a:solidFill>
                <a:schemeClr val="accent1"/>
              </a:solidFill>
            </a:endParaRPr>
          </a:p>
          <a:p>
            <a:pPr marL="895350" indent="-457200" algn="just">
              <a:buSzPct val="185000"/>
              <a:buFont typeface="Arial" pitchFamily="34" charset="0"/>
              <a:buChar char="•"/>
            </a:pPr>
            <a:endParaRPr lang="en-US" sz="800" dirty="0">
              <a:solidFill>
                <a:schemeClr val="accent1"/>
              </a:solidFill>
            </a:endParaRPr>
          </a:p>
          <a:p>
            <a:pPr marL="895350" indent="-457200" algn="just">
              <a:buSzPct val="185000"/>
              <a:buFont typeface="Arial" pitchFamily="34" charset="0"/>
              <a:buChar char="•"/>
            </a:pPr>
            <a:endParaRPr lang="en-US" sz="800" dirty="0" smtClean="0">
              <a:solidFill>
                <a:schemeClr val="accent1"/>
              </a:solidFill>
            </a:endParaRPr>
          </a:p>
          <a:p>
            <a:pPr marL="895350" indent="-457200" algn="just">
              <a:buSzPct val="185000"/>
              <a:buFont typeface="Arial" pitchFamily="34" charset="0"/>
              <a:buChar char="•"/>
            </a:pPr>
            <a:endParaRPr lang="en-US" sz="800" dirty="0">
              <a:solidFill>
                <a:schemeClr val="accent1"/>
              </a:solidFill>
            </a:endParaRPr>
          </a:p>
          <a:p>
            <a:pPr marL="895350" indent="-457200" algn="just">
              <a:buSzPct val="185000"/>
              <a:buFont typeface="Arial" pitchFamily="34" charset="0"/>
              <a:buChar char="•"/>
            </a:pPr>
            <a:endParaRPr lang="en-US" sz="800" dirty="0" smtClean="0">
              <a:solidFill>
                <a:schemeClr val="accent1"/>
              </a:solidFill>
            </a:endParaRPr>
          </a:p>
          <a:p>
            <a:pPr marL="895350" indent="-457200" algn="just">
              <a:buSzPct val="185000"/>
              <a:buFont typeface="Arial" pitchFamily="34" charset="0"/>
              <a:buChar char="•"/>
            </a:pPr>
            <a:endParaRPr lang="en-US" sz="800" dirty="0">
              <a:solidFill>
                <a:schemeClr val="accent1"/>
              </a:solidFill>
            </a:endParaRPr>
          </a:p>
          <a:p>
            <a:pPr marL="895350" indent="-457200" algn="just">
              <a:buSzPct val="185000"/>
              <a:buFont typeface="Arial" pitchFamily="34" charset="0"/>
              <a:buChar char="•"/>
            </a:pPr>
            <a:endParaRPr lang="en-US" sz="800" dirty="0" smtClean="0">
              <a:solidFill>
                <a:schemeClr val="accent1"/>
              </a:solidFill>
            </a:endParaRPr>
          </a:p>
          <a:p>
            <a:pPr marL="895350" indent="-457200" algn="just">
              <a:buSzPct val="185000"/>
              <a:buFont typeface="Arial" pitchFamily="34" charset="0"/>
              <a:buChar char="•"/>
            </a:pPr>
            <a:endParaRPr lang="en-US" sz="800" dirty="0">
              <a:solidFill>
                <a:schemeClr val="accent1"/>
              </a:solidFill>
            </a:endParaRPr>
          </a:p>
          <a:p>
            <a:pPr marL="895350" indent="-457200" algn="just">
              <a:buSzPct val="185000"/>
              <a:buFont typeface="Arial" pitchFamily="34" charset="0"/>
              <a:buChar char="•"/>
            </a:pPr>
            <a:endParaRPr lang="en-US" sz="800" dirty="0" smtClean="0">
              <a:solidFill>
                <a:schemeClr val="accent1"/>
              </a:solidFill>
            </a:endParaRPr>
          </a:p>
          <a:p>
            <a:pPr marL="895350" indent="-457200" algn="just">
              <a:buSzPct val="185000"/>
              <a:buFont typeface="Arial" pitchFamily="34" charset="0"/>
              <a:buChar char="•"/>
            </a:pPr>
            <a:endParaRPr lang="en-US" sz="800" dirty="0">
              <a:solidFill>
                <a:schemeClr val="accent1"/>
              </a:solidFill>
            </a:endParaRPr>
          </a:p>
          <a:p>
            <a:pPr marL="895350" indent="-457200" algn="just">
              <a:buSzPct val="185000"/>
              <a:buFont typeface="Arial" pitchFamily="34" charset="0"/>
              <a:buChar char="•"/>
            </a:pPr>
            <a:endParaRPr lang="en-US" sz="800" dirty="0" smtClean="0">
              <a:solidFill>
                <a:schemeClr val="accent1"/>
              </a:solidFill>
            </a:endParaRPr>
          </a:p>
          <a:p>
            <a:pPr marL="895350" indent="-457200" algn="just">
              <a:buSzPct val="185000"/>
              <a:buFont typeface="Arial" pitchFamily="34" charset="0"/>
              <a:buChar char="•"/>
            </a:pPr>
            <a:endParaRPr lang="en-US" sz="800" dirty="0" smtClean="0">
              <a:solidFill>
                <a:schemeClr val="accent1"/>
              </a:solidFill>
            </a:endParaRPr>
          </a:p>
          <a:p>
            <a:pPr marL="0" indent="0" algn="just">
              <a:buNone/>
            </a:pPr>
            <a:r>
              <a:rPr lang="en-US" sz="1600" dirty="0" smtClean="0">
                <a:solidFill>
                  <a:schemeClr val="accent1"/>
                </a:solidFill>
              </a:rPr>
              <a:t>     The Action will take care of coordinating national research (SG and MC).</a:t>
            </a:r>
            <a:endParaRPr lang="it-IT" sz="1600" dirty="0" smtClean="0">
              <a:solidFill>
                <a:schemeClr val="accent1"/>
              </a:solidFill>
            </a:endParaRPr>
          </a:p>
          <a:p>
            <a:pPr marL="0" indent="0" algn="just">
              <a:buNone/>
            </a:pPr>
            <a:r>
              <a:rPr lang="en-US" sz="1600" dirty="0" smtClean="0">
                <a:solidFill>
                  <a:schemeClr val="accent1"/>
                </a:solidFill>
              </a:rPr>
              <a:t>     End-user database.</a:t>
            </a:r>
          </a:p>
          <a:p>
            <a:pPr marL="0" lvl="0" indent="0" algn="just">
              <a:buNone/>
            </a:pPr>
            <a:r>
              <a:rPr lang="en-US" sz="1600" dirty="0" smtClean="0">
                <a:solidFill>
                  <a:schemeClr val="accent1"/>
                </a:solidFill>
              </a:rPr>
              <a:t>     Communication </a:t>
            </a:r>
            <a:r>
              <a:rPr lang="en-US" sz="1600" dirty="0">
                <a:solidFill>
                  <a:schemeClr val="accent1"/>
                </a:solidFill>
              </a:rPr>
              <a:t>system and Website.</a:t>
            </a:r>
            <a:endParaRPr lang="it-IT" sz="1600" dirty="0">
              <a:solidFill>
                <a:schemeClr val="accent1"/>
              </a:solidFill>
            </a:endParaRPr>
          </a:p>
          <a:p>
            <a:pPr algn="just"/>
            <a:endParaRPr lang="it-IT" sz="1600" dirty="0">
              <a:solidFill>
                <a:schemeClr val="accent1"/>
              </a:solidFill>
            </a:endParaRPr>
          </a:p>
        </p:txBody>
      </p:sp>
      <p:sp>
        <p:nvSpPr>
          <p:cNvPr id="4" name="Ovale 3"/>
          <p:cNvSpPr/>
          <p:nvPr/>
        </p:nvSpPr>
        <p:spPr>
          <a:xfrm>
            <a:off x="386613" y="1950790"/>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5" name="Ovale 4"/>
          <p:cNvSpPr/>
          <p:nvPr/>
        </p:nvSpPr>
        <p:spPr>
          <a:xfrm>
            <a:off x="390777" y="5084515"/>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7" name="Ovale 6"/>
          <p:cNvSpPr/>
          <p:nvPr/>
        </p:nvSpPr>
        <p:spPr>
          <a:xfrm>
            <a:off x="386613" y="5436940"/>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8" name="Ovale 7"/>
          <p:cNvSpPr/>
          <p:nvPr/>
        </p:nvSpPr>
        <p:spPr>
          <a:xfrm>
            <a:off x="386613" y="5789365"/>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10" name="Rettangolo arrotondato 9"/>
          <p:cNvSpPr/>
          <p:nvPr/>
        </p:nvSpPr>
        <p:spPr bwMode="auto">
          <a:xfrm>
            <a:off x="298751" y="2495550"/>
            <a:ext cx="8578549" cy="2266950"/>
          </a:xfrm>
          <a:prstGeom prst="roundRect">
            <a:avLst>
              <a:gd name="adj" fmla="val 10377"/>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438150" algn="just">
              <a:lnSpc>
                <a:spcPts val="1800"/>
              </a:lnSpc>
              <a:buSzPct val="185000"/>
            </a:pPr>
            <a:r>
              <a:rPr lang="en-US" sz="1400" i="1" dirty="0">
                <a:solidFill>
                  <a:schemeClr val="bg1"/>
                </a:solidFill>
              </a:rPr>
              <a:t>Project Management structure</a:t>
            </a:r>
            <a:r>
              <a:rPr lang="en-US" sz="1400" i="1" dirty="0" smtClean="0">
                <a:solidFill>
                  <a:schemeClr val="bg1"/>
                </a:solidFill>
              </a:rPr>
              <a:t>:</a:t>
            </a:r>
          </a:p>
          <a:p>
            <a:pPr marL="438150" algn="just">
              <a:lnSpc>
                <a:spcPts val="1800"/>
              </a:lnSpc>
              <a:buSzPct val="185000"/>
            </a:pPr>
            <a:endParaRPr lang="en-US" sz="800" i="1" spc="-150" dirty="0">
              <a:solidFill>
                <a:schemeClr val="bg1"/>
              </a:solidFill>
            </a:endParaRPr>
          </a:p>
          <a:p>
            <a:pPr marL="895350" indent="-457200" algn="just">
              <a:lnSpc>
                <a:spcPts val="1800"/>
              </a:lnSpc>
              <a:buSzPct val="185000"/>
              <a:buFont typeface="Arial" pitchFamily="34" charset="0"/>
              <a:buChar char="•"/>
            </a:pPr>
            <a:r>
              <a:rPr lang="en-US" sz="1400" dirty="0" smtClean="0">
                <a:solidFill>
                  <a:schemeClr val="bg1"/>
                </a:solidFill>
              </a:rPr>
              <a:t>Management </a:t>
            </a:r>
            <a:r>
              <a:rPr lang="en-US" sz="1400" dirty="0">
                <a:solidFill>
                  <a:schemeClr val="bg1"/>
                </a:solidFill>
              </a:rPr>
              <a:t>Committee (MC), coordinating the Action, supervising </a:t>
            </a:r>
            <a:r>
              <a:rPr lang="en-US" sz="1400" dirty="0" smtClean="0">
                <a:solidFill>
                  <a:schemeClr val="bg1"/>
                </a:solidFill>
              </a:rPr>
              <a:t>its </a:t>
            </a:r>
            <a:r>
              <a:rPr lang="en-US" sz="1400" dirty="0">
                <a:solidFill>
                  <a:schemeClr val="bg1"/>
                </a:solidFill>
              </a:rPr>
              <a:t>progress, </a:t>
            </a:r>
            <a:endParaRPr lang="en-US" sz="1400" dirty="0" smtClean="0">
              <a:solidFill>
                <a:schemeClr val="bg1"/>
              </a:solidFill>
            </a:endParaRPr>
          </a:p>
          <a:p>
            <a:pPr marL="438150" algn="just">
              <a:lnSpc>
                <a:spcPts val="1800"/>
              </a:lnSpc>
              <a:buSzPct val="185000"/>
            </a:pPr>
            <a:r>
              <a:rPr lang="en-US" sz="1400" dirty="0" smtClean="0">
                <a:solidFill>
                  <a:schemeClr val="bg1"/>
                </a:solidFill>
              </a:rPr>
              <a:t>          reporting </a:t>
            </a:r>
            <a:r>
              <a:rPr lang="en-US" sz="1400" dirty="0">
                <a:solidFill>
                  <a:schemeClr val="bg1"/>
                </a:solidFill>
              </a:rPr>
              <a:t>on the progress of the Action to the COST </a:t>
            </a:r>
            <a:r>
              <a:rPr lang="en-US" sz="1400" dirty="0" smtClean="0">
                <a:solidFill>
                  <a:schemeClr val="bg1"/>
                </a:solidFill>
              </a:rPr>
              <a:t>Office</a:t>
            </a:r>
            <a:endParaRPr lang="en-US" sz="1400" dirty="0">
              <a:solidFill>
                <a:schemeClr val="bg1"/>
              </a:solidFill>
            </a:endParaRPr>
          </a:p>
          <a:p>
            <a:pPr marL="895350" indent="-457200" algn="just">
              <a:lnSpc>
                <a:spcPts val="1800"/>
              </a:lnSpc>
              <a:buSzPct val="185000"/>
              <a:buFont typeface="Arial" pitchFamily="34" charset="0"/>
              <a:buChar char="•"/>
            </a:pPr>
            <a:r>
              <a:rPr lang="en-US" sz="1400" dirty="0">
                <a:solidFill>
                  <a:schemeClr val="bg1"/>
                </a:solidFill>
              </a:rPr>
              <a:t>Editorial Board (EB), dealing with dissemination of Action’s activities, </a:t>
            </a:r>
            <a:r>
              <a:rPr lang="en-US" sz="1400" dirty="0" smtClean="0">
                <a:solidFill>
                  <a:schemeClr val="bg1"/>
                </a:solidFill>
              </a:rPr>
              <a:t>Action’s </a:t>
            </a:r>
            <a:r>
              <a:rPr lang="en-US" sz="1400" dirty="0">
                <a:solidFill>
                  <a:schemeClr val="bg1"/>
                </a:solidFill>
              </a:rPr>
              <a:t>reports; </a:t>
            </a:r>
            <a:endParaRPr lang="en-US" sz="1400" dirty="0" smtClean="0">
              <a:solidFill>
                <a:schemeClr val="bg1"/>
              </a:solidFill>
            </a:endParaRPr>
          </a:p>
          <a:p>
            <a:pPr marL="438150" algn="just">
              <a:lnSpc>
                <a:spcPts val="1800"/>
              </a:lnSpc>
              <a:buSzPct val="185000"/>
            </a:pPr>
            <a:r>
              <a:rPr lang="en-US" sz="1400" dirty="0" smtClean="0">
                <a:solidFill>
                  <a:schemeClr val="bg1"/>
                </a:solidFill>
              </a:rPr>
              <a:t>         Technical </a:t>
            </a:r>
            <a:r>
              <a:rPr lang="en-US" sz="1400" dirty="0">
                <a:solidFill>
                  <a:schemeClr val="bg1"/>
                </a:solidFill>
              </a:rPr>
              <a:t>Editor and Editorial </a:t>
            </a:r>
            <a:r>
              <a:rPr lang="en-US" sz="1400" dirty="0" smtClean="0">
                <a:solidFill>
                  <a:schemeClr val="bg1"/>
                </a:solidFill>
              </a:rPr>
              <a:t>Coordinator</a:t>
            </a:r>
            <a:endParaRPr lang="it-IT" sz="1400" dirty="0">
              <a:solidFill>
                <a:schemeClr val="bg1"/>
              </a:solidFill>
            </a:endParaRPr>
          </a:p>
          <a:p>
            <a:pPr marL="895350" indent="-457200" algn="just">
              <a:lnSpc>
                <a:spcPts val="1800"/>
              </a:lnSpc>
              <a:buSzPct val="185000"/>
              <a:buFont typeface="Arial" pitchFamily="34" charset="0"/>
              <a:buChar char="•"/>
            </a:pPr>
            <a:r>
              <a:rPr lang="en-US" sz="1400" dirty="0">
                <a:solidFill>
                  <a:schemeClr val="bg1"/>
                </a:solidFill>
              </a:rPr>
              <a:t>STSM Manager; TS </a:t>
            </a:r>
            <a:r>
              <a:rPr lang="en-US" sz="1400" dirty="0" smtClean="0">
                <a:solidFill>
                  <a:schemeClr val="bg1"/>
                </a:solidFill>
              </a:rPr>
              <a:t>Manager</a:t>
            </a:r>
            <a:endParaRPr lang="it-IT" sz="1400" dirty="0">
              <a:solidFill>
                <a:schemeClr val="bg1"/>
              </a:solidFill>
            </a:endParaRPr>
          </a:p>
          <a:p>
            <a:pPr marL="895350" indent="-457200" algn="just">
              <a:lnSpc>
                <a:spcPts val="1800"/>
              </a:lnSpc>
              <a:buSzPct val="185000"/>
              <a:buFont typeface="Arial" pitchFamily="34" charset="0"/>
              <a:buChar char="•"/>
            </a:pPr>
            <a:r>
              <a:rPr lang="en-US" sz="1400" dirty="0">
                <a:solidFill>
                  <a:schemeClr val="bg1"/>
                </a:solidFill>
              </a:rPr>
              <a:t>Steering Group (SG) comprising MC Chair and Vice Chair, WG Chairs </a:t>
            </a:r>
            <a:r>
              <a:rPr lang="en-US" sz="1400" dirty="0" smtClean="0">
                <a:solidFill>
                  <a:schemeClr val="bg1"/>
                </a:solidFill>
              </a:rPr>
              <a:t>and </a:t>
            </a:r>
            <a:r>
              <a:rPr lang="en-US" sz="1400" dirty="0">
                <a:solidFill>
                  <a:schemeClr val="bg1"/>
                </a:solidFill>
              </a:rPr>
              <a:t>Vice Chairs, </a:t>
            </a:r>
            <a:endParaRPr lang="en-US" sz="1400" dirty="0" smtClean="0">
              <a:solidFill>
                <a:schemeClr val="bg1"/>
              </a:solidFill>
            </a:endParaRPr>
          </a:p>
          <a:p>
            <a:pPr marL="438150" algn="just">
              <a:lnSpc>
                <a:spcPts val="1800"/>
              </a:lnSpc>
              <a:buSzPct val="185000"/>
            </a:pPr>
            <a:r>
              <a:rPr lang="en-US" sz="1400" dirty="0" smtClean="0">
                <a:solidFill>
                  <a:schemeClr val="bg1"/>
                </a:solidFill>
              </a:rPr>
              <a:t>          Editorial </a:t>
            </a:r>
            <a:r>
              <a:rPr lang="en-US" sz="1400" dirty="0">
                <a:solidFill>
                  <a:schemeClr val="bg1"/>
                </a:solidFill>
              </a:rPr>
              <a:t>Coordinator, STMSs and TS Managers</a:t>
            </a:r>
          </a:p>
        </p:txBody>
      </p:sp>
      <p:sp>
        <p:nvSpPr>
          <p:cNvPr id="11" name="Segnaposto piè di pagina 3"/>
          <p:cNvSpPr>
            <a:spLocks noGrp="1"/>
          </p:cNvSpPr>
          <p:nvPr>
            <p:ph type="ftr" sz="quarter" idx="3"/>
          </p:nvPr>
        </p:nvSpPr>
        <p:spPr>
          <a:xfrm>
            <a:off x="4919473" y="45720"/>
            <a:ext cx="4297679" cy="531556"/>
          </a:xfrm>
          <a:prstGeom prst="rect">
            <a:avLst/>
          </a:prstGeom>
        </p:spPr>
        <p:txBody>
          <a:bodyPr/>
          <a:lstStyle>
            <a:lvl1pPr algn="l">
              <a:defRPr sz="1100">
                <a:solidFill>
                  <a:schemeClr val="bg1"/>
                </a:solidFill>
                <a:effectLst>
                  <a:outerShdw blurRad="38100" dist="38100" dir="2700000" algn="tl">
                    <a:srgbClr val="000000">
                      <a:alpha val="43137"/>
                    </a:srgbClr>
                  </a:outerShdw>
                </a:effectLst>
              </a:defRPr>
            </a:lvl1pPr>
          </a:lstStyle>
          <a:p>
            <a:r>
              <a:rPr lang="it-IT" i="1" dirty="0" err="1" smtClean="0">
                <a:effectLst/>
                <a:latin typeface="+mj-lt"/>
              </a:rPr>
              <a:t>Civil</a:t>
            </a:r>
            <a:r>
              <a:rPr lang="it-IT" i="1" dirty="0" smtClean="0">
                <a:effectLst/>
                <a:latin typeface="+mj-lt"/>
              </a:rPr>
              <a:t> </a:t>
            </a:r>
            <a:r>
              <a:rPr lang="it-IT" i="1" dirty="0" err="1" smtClean="0">
                <a:effectLst/>
                <a:latin typeface="+mj-lt"/>
              </a:rPr>
              <a:t>Engineering</a:t>
            </a:r>
            <a:r>
              <a:rPr lang="it-IT" i="1" dirty="0" smtClean="0">
                <a:effectLst/>
                <a:latin typeface="+mj-lt"/>
              </a:rPr>
              <a:t> Applications of Ground Penetrating Radar TUD Domain, </a:t>
            </a:r>
            <a:r>
              <a:rPr lang="it-IT" i="1" dirty="0" err="1" smtClean="0">
                <a:effectLst/>
                <a:latin typeface="+mj-lt"/>
              </a:rPr>
              <a:t>Proposer</a:t>
            </a:r>
            <a:r>
              <a:rPr lang="it-IT" i="1" dirty="0" smtClean="0">
                <a:effectLst/>
                <a:latin typeface="+mj-lt"/>
              </a:rPr>
              <a:t>: </a:t>
            </a:r>
            <a:r>
              <a:rPr lang="it-IT" b="1" i="1" dirty="0" smtClean="0">
                <a:effectLst/>
                <a:latin typeface="+mj-lt"/>
              </a:rPr>
              <a:t>Lara </a:t>
            </a:r>
            <a:r>
              <a:rPr lang="it-IT" b="1" i="1" dirty="0" err="1" smtClean="0">
                <a:effectLst/>
                <a:latin typeface="+mj-lt"/>
              </a:rPr>
              <a:t>Pajewski</a:t>
            </a:r>
            <a:endParaRPr lang="de-DE" b="1" i="1" dirty="0">
              <a:effectLst/>
              <a:latin typeface="+mj-lt"/>
            </a:endParaRPr>
          </a:p>
        </p:txBody>
      </p:sp>
      <p:sp>
        <p:nvSpPr>
          <p:cNvPr id="12" name="Ovale 11"/>
          <p:cNvSpPr/>
          <p:nvPr/>
        </p:nvSpPr>
        <p:spPr>
          <a:xfrm>
            <a:off x="8646110" y="6387267"/>
            <a:ext cx="357188" cy="357187"/>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700" b="0" i="0" u="none" strike="noStrike" kern="0" cap="none" spc="0" normalizeH="0" baseline="0" noProof="0" dirty="0">
              <a:ln>
                <a:noFill/>
              </a:ln>
              <a:solidFill>
                <a:sysClr val="window" lastClr="FFFFFF"/>
              </a:solidFill>
              <a:uLnTx/>
              <a:uFillTx/>
              <a:latin typeface="Calibri"/>
              <a:ea typeface="+mn-ea"/>
              <a:cs typeface="+mn-cs"/>
            </a:endParaRPr>
          </a:p>
        </p:txBody>
      </p:sp>
      <p:sp>
        <p:nvSpPr>
          <p:cNvPr id="13" name="CasellaDiTesto 12"/>
          <p:cNvSpPr txBox="1"/>
          <p:nvPr/>
        </p:nvSpPr>
        <p:spPr>
          <a:xfrm>
            <a:off x="8657443" y="6419932"/>
            <a:ext cx="328937" cy="348813"/>
          </a:xfrm>
          <a:prstGeom prst="rect">
            <a:avLst/>
          </a:prstGeom>
          <a:noFill/>
        </p:spPr>
        <p:txBody>
          <a:bodyPr wrap="none">
            <a:spAutoFit/>
          </a:bodyPr>
          <a:lstStyle/>
          <a:p>
            <a:pPr algn="ctr">
              <a:lnSpc>
                <a:spcPts val="1000"/>
              </a:lnSpc>
              <a:defRPr/>
            </a:pPr>
            <a:r>
              <a:rPr lang="it-IT" sz="1000" b="1" dirty="0" smtClean="0">
                <a:solidFill>
                  <a:schemeClr val="bg1"/>
                </a:solidFill>
                <a:effectLst>
                  <a:outerShdw blurRad="38100" dist="38100" dir="2700000" algn="tl">
                    <a:srgbClr val="000000">
                      <a:alpha val="43137"/>
                    </a:srgbClr>
                  </a:outerShdw>
                </a:effectLst>
                <a:latin typeface="Century Gothic" pitchFamily="34" charset="0"/>
              </a:rPr>
              <a:t>22</a:t>
            </a:r>
          </a:p>
          <a:p>
            <a:pPr algn="ctr">
              <a:lnSpc>
                <a:spcPts val="1000"/>
              </a:lnSpc>
              <a:defRPr/>
            </a:pPr>
            <a:r>
              <a:rPr lang="it-IT" sz="800" dirty="0" smtClean="0">
                <a:solidFill>
                  <a:schemeClr val="bg1"/>
                </a:solidFill>
                <a:latin typeface="Century Gothic" pitchFamily="34" charset="0"/>
              </a:rPr>
              <a:t>43</a:t>
            </a:r>
            <a:endParaRPr lang="it-IT" sz="800" dirty="0">
              <a:solidFill>
                <a:schemeClr val="bg1"/>
              </a:solidFill>
              <a:latin typeface="Century Gothic" pitchFamily="34" charset="0"/>
            </a:endParaRPr>
          </a:p>
        </p:txBody>
      </p:sp>
    </p:spTree>
    <p:extLst>
      <p:ext uri="{BB962C8B-B14F-4D97-AF65-F5344CB8AC3E}">
        <p14:creationId xmlns:p14="http://schemas.microsoft.com/office/powerpoint/2010/main" val="69297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314327" y="164649"/>
            <a:ext cx="6297613" cy="600075"/>
          </a:xfrm>
          <a:prstGeom prst="rect">
            <a:avLst/>
          </a:prstGeom>
        </p:spPr>
        <p:txBody>
          <a:bodyPr/>
          <a:lstStyle/>
          <a:p>
            <a:r>
              <a:rPr lang="de-DE" b="0" dirty="0" err="1" smtClean="0">
                <a:effectLst>
                  <a:outerShdw blurRad="38100" dist="38100" dir="2700000" algn="tl">
                    <a:srgbClr val="000000">
                      <a:alpha val="43137"/>
                    </a:srgbClr>
                  </a:outerShdw>
                </a:effectLst>
              </a:rPr>
              <a:t>Timetable</a:t>
            </a:r>
            <a:endParaRPr lang="de-DE" b="0" dirty="0">
              <a:effectLst>
                <a:outerShdw blurRad="38100" dist="38100" dir="2700000" algn="tl">
                  <a:srgbClr val="000000">
                    <a:alpha val="43137"/>
                  </a:srgbClr>
                </a:outerShdw>
              </a:effectLst>
            </a:endParaRPr>
          </a:p>
        </p:txBody>
      </p:sp>
      <p:pic>
        <p:nvPicPr>
          <p:cNvPr id="14346" name="Picture 10"/>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797" t="30687" r="19429" b="25062"/>
          <a:stretch/>
        </p:blipFill>
        <p:spPr bwMode="auto">
          <a:xfrm>
            <a:off x="104776" y="1795093"/>
            <a:ext cx="8810624" cy="3548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3"/>
          <p:cNvSpPr txBox="1">
            <a:spLocks noChangeArrowheads="1"/>
          </p:cNvSpPr>
          <p:nvPr/>
        </p:nvSpPr>
        <p:spPr bwMode="auto">
          <a:xfrm>
            <a:off x="298928" y="5470944"/>
            <a:ext cx="8873649" cy="122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lnSpc>
                <a:spcPct val="115000"/>
              </a:lnSpc>
            </a:pPr>
            <a:r>
              <a:rPr lang="en-GB" sz="1600" b="1" dirty="0" smtClean="0">
                <a:solidFill>
                  <a:schemeClr val="accent1"/>
                </a:solidFill>
                <a:latin typeface="+mn-lt"/>
                <a:ea typeface="宋体" charset="-122"/>
              </a:rPr>
              <a:t>Other annual </a:t>
            </a:r>
            <a:r>
              <a:rPr lang="en-GB" sz="1600" b="1" dirty="0" err="1" smtClean="0">
                <a:solidFill>
                  <a:schemeClr val="accent1"/>
                </a:solidFill>
                <a:latin typeface="+mn-lt"/>
                <a:ea typeface="宋体" charset="-122"/>
              </a:rPr>
              <a:t>deriverables</a:t>
            </a:r>
            <a:r>
              <a:rPr lang="en-GB" sz="1600" dirty="0" smtClean="0">
                <a:solidFill>
                  <a:schemeClr val="accent1"/>
                </a:solidFill>
                <a:latin typeface="+mn-lt"/>
                <a:ea typeface="宋体" charset="-122"/>
              </a:rPr>
              <a:t>: </a:t>
            </a:r>
          </a:p>
          <a:p>
            <a:pPr marL="400050" indent="-400050" eaLnBrk="1" hangingPunct="1">
              <a:lnSpc>
                <a:spcPct val="115000"/>
              </a:lnSpc>
              <a:buAutoNum type="romanLcParenBoth"/>
            </a:pPr>
            <a:r>
              <a:rPr lang="en-GB" sz="1200" dirty="0" smtClean="0">
                <a:solidFill>
                  <a:schemeClr val="accent1"/>
                </a:solidFill>
                <a:latin typeface="+mn-lt"/>
                <a:ea typeface="宋体" charset="-122"/>
              </a:rPr>
              <a:t>STSM Report    (</a:t>
            </a:r>
            <a:r>
              <a:rPr lang="en-GB" sz="1200" dirty="0">
                <a:solidFill>
                  <a:schemeClr val="accent1"/>
                </a:solidFill>
                <a:latin typeface="+mn-lt"/>
                <a:ea typeface="宋体" charset="-122"/>
              </a:rPr>
              <a:t>ii) </a:t>
            </a:r>
            <a:r>
              <a:rPr lang="en-GB" sz="1200" dirty="0" smtClean="0">
                <a:solidFill>
                  <a:schemeClr val="accent1"/>
                </a:solidFill>
                <a:latin typeface="+mn-lt"/>
                <a:ea typeface="宋体" charset="-122"/>
              </a:rPr>
              <a:t>WG Reports       (iii)  TS Lessons</a:t>
            </a:r>
          </a:p>
          <a:p>
            <a:pPr eaLnBrk="1" hangingPunct="1">
              <a:lnSpc>
                <a:spcPct val="115000"/>
              </a:lnSpc>
            </a:pPr>
            <a:r>
              <a:rPr lang="en-GB" sz="1200" dirty="0" smtClean="0">
                <a:solidFill>
                  <a:schemeClr val="accent1"/>
                </a:solidFill>
                <a:latin typeface="+mn-lt"/>
                <a:ea typeface="宋体" charset="-122"/>
              </a:rPr>
              <a:t>(iv)  Proceedings </a:t>
            </a:r>
            <a:r>
              <a:rPr lang="en-GB" sz="1200" dirty="0">
                <a:solidFill>
                  <a:schemeClr val="accent1"/>
                </a:solidFill>
                <a:latin typeface="+mn-lt"/>
                <a:ea typeface="宋体" charset="-122"/>
              </a:rPr>
              <a:t>of </a:t>
            </a:r>
            <a:r>
              <a:rPr lang="en-GB" sz="1200" dirty="0" smtClean="0">
                <a:solidFill>
                  <a:schemeClr val="accent1"/>
                </a:solidFill>
                <a:latin typeface="+mn-lt"/>
                <a:ea typeface="宋体" charset="-122"/>
              </a:rPr>
              <a:t>Annual Conference, ESR Day, STSM Workshop </a:t>
            </a:r>
            <a:endParaRPr lang="en-GB" sz="1200" dirty="0">
              <a:solidFill>
                <a:schemeClr val="accent1"/>
              </a:solidFill>
              <a:latin typeface="+mn-lt"/>
              <a:ea typeface="宋体" charset="-122"/>
            </a:endParaRPr>
          </a:p>
          <a:p>
            <a:pPr eaLnBrk="1" hangingPunct="1">
              <a:lnSpc>
                <a:spcPct val="115000"/>
              </a:lnSpc>
            </a:pPr>
            <a:r>
              <a:rPr lang="en-GB" sz="1200" b="1" dirty="0" smtClean="0">
                <a:solidFill>
                  <a:schemeClr val="accent1"/>
                </a:solidFill>
                <a:latin typeface="+mn-lt"/>
                <a:ea typeface="宋体" charset="-122"/>
              </a:rPr>
              <a:t>Interactive  </a:t>
            </a:r>
            <a:r>
              <a:rPr lang="en-GB" sz="1200" b="1" dirty="0">
                <a:solidFill>
                  <a:schemeClr val="accent1"/>
                </a:solidFill>
                <a:latin typeface="+mn-lt"/>
                <a:ea typeface="宋体" charset="-122"/>
              </a:rPr>
              <a:t>Website </a:t>
            </a:r>
            <a:r>
              <a:rPr lang="en-GB" sz="1200" b="1" dirty="0" smtClean="0">
                <a:solidFill>
                  <a:schemeClr val="accent1"/>
                </a:solidFill>
                <a:latin typeface="+mn-lt"/>
                <a:ea typeface="宋体" charset="-122"/>
              </a:rPr>
              <a:t>(fully set up at month 3, </a:t>
            </a:r>
            <a:r>
              <a:rPr lang="en-GB" sz="1200" b="1" dirty="0">
                <a:solidFill>
                  <a:schemeClr val="accent1"/>
                </a:solidFill>
                <a:latin typeface="+mn-lt"/>
                <a:ea typeface="宋体" charset="-122"/>
              </a:rPr>
              <a:t>constantly updated throughout the </a:t>
            </a:r>
            <a:r>
              <a:rPr lang="en-GB" sz="1200" b="1" dirty="0" smtClean="0">
                <a:solidFill>
                  <a:schemeClr val="accent1"/>
                </a:solidFill>
                <a:latin typeface="+mn-lt"/>
                <a:ea typeface="宋体" charset="-122"/>
              </a:rPr>
              <a:t>ACTION)</a:t>
            </a:r>
            <a:endParaRPr lang="en-GB" sz="1200" b="1" dirty="0">
              <a:solidFill>
                <a:schemeClr val="accent1"/>
              </a:solidFill>
              <a:latin typeface="+mn-lt"/>
              <a:ea typeface="宋体" charset="-122"/>
            </a:endParaRPr>
          </a:p>
          <a:p>
            <a:pPr eaLnBrk="1" hangingPunct="1"/>
            <a:r>
              <a:rPr lang="en-GB" sz="1400" dirty="0">
                <a:solidFill>
                  <a:schemeClr val="accent1"/>
                </a:solidFill>
                <a:latin typeface="+mn-lt"/>
              </a:rPr>
              <a:t> </a:t>
            </a:r>
          </a:p>
        </p:txBody>
      </p:sp>
      <p:sp>
        <p:nvSpPr>
          <p:cNvPr id="16" name="Rettangolo 15"/>
          <p:cNvSpPr/>
          <p:nvPr/>
        </p:nvSpPr>
        <p:spPr>
          <a:xfrm>
            <a:off x="5720130" y="1247472"/>
            <a:ext cx="3147645" cy="414472"/>
          </a:xfrm>
          <a:prstGeom prst="rect">
            <a:avLst/>
          </a:prstGeom>
        </p:spPr>
        <p:txBody>
          <a:bodyPr wrap="square">
            <a:spAutoFit/>
          </a:bodyPr>
          <a:lstStyle/>
          <a:p>
            <a:pPr eaLnBrk="1" hangingPunct="1">
              <a:lnSpc>
                <a:spcPct val="115000"/>
              </a:lnSpc>
            </a:pPr>
            <a:r>
              <a:rPr lang="en-GB" sz="2000" dirty="0" smtClean="0">
                <a:solidFill>
                  <a:schemeClr val="accent6"/>
                </a:solidFill>
                <a:latin typeface="+mj-lt"/>
                <a:ea typeface="宋体" charset="-122"/>
              </a:rPr>
              <a:t>Events and Milestones</a:t>
            </a:r>
            <a:endParaRPr lang="en-GB" sz="2000" dirty="0">
              <a:latin typeface="+mj-lt"/>
              <a:ea typeface="宋体" charset="-122"/>
            </a:endParaRPr>
          </a:p>
        </p:txBody>
      </p:sp>
      <p:sp>
        <p:nvSpPr>
          <p:cNvPr id="6" name="Segnaposto piè di pagina 3"/>
          <p:cNvSpPr>
            <a:spLocks noGrp="1"/>
          </p:cNvSpPr>
          <p:nvPr>
            <p:ph type="ftr" sz="quarter" idx="3"/>
          </p:nvPr>
        </p:nvSpPr>
        <p:spPr>
          <a:xfrm>
            <a:off x="4919473" y="45720"/>
            <a:ext cx="4297679" cy="531556"/>
          </a:xfrm>
          <a:prstGeom prst="rect">
            <a:avLst/>
          </a:prstGeom>
        </p:spPr>
        <p:txBody>
          <a:bodyPr/>
          <a:lstStyle>
            <a:lvl1pPr algn="l">
              <a:defRPr sz="1100">
                <a:solidFill>
                  <a:schemeClr val="bg1"/>
                </a:solidFill>
                <a:effectLst>
                  <a:outerShdw blurRad="38100" dist="38100" dir="2700000" algn="tl">
                    <a:srgbClr val="000000">
                      <a:alpha val="43137"/>
                    </a:srgbClr>
                  </a:outerShdw>
                </a:effectLst>
              </a:defRPr>
            </a:lvl1pPr>
          </a:lstStyle>
          <a:p>
            <a:r>
              <a:rPr lang="it-IT" i="1" dirty="0" err="1" smtClean="0">
                <a:effectLst/>
                <a:latin typeface="+mj-lt"/>
              </a:rPr>
              <a:t>Civil</a:t>
            </a:r>
            <a:r>
              <a:rPr lang="it-IT" i="1" dirty="0" smtClean="0">
                <a:effectLst/>
                <a:latin typeface="+mj-lt"/>
              </a:rPr>
              <a:t> </a:t>
            </a:r>
            <a:r>
              <a:rPr lang="it-IT" i="1" dirty="0" err="1" smtClean="0">
                <a:effectLst/>
                <a:latin typeface="+mj-lt"/>
              </a:rPr>
              <a:t>Engineering</a:t>
            </a:r>
            <a:r>
              <a:rPr lang="it-IT" i="1" dirty="0" smtClean="0">
                <a:effectLst/>
                <a:latin typeface="+mj-lt"/>
              </a:rPr>
              <a:t> Applications of Ground Penetrating Radar TUD Domain, </a:t>
            </a:r>
            <a:r>
              <a:rPr lang="it-IT" i="1" dirty="0" err="1" smtClean="0">
                <a:effectLst/>
                <a:latin typeface="+mj-lt"/>
              </a:rPr>
              <a:t>Proposer</a:t>
            </a:r>
            <a:r>
              <a:rPr lang="it-IT" i="1" dirty="0" smtClean="0">
                <a:effectLst/>
                <a:latin typeface="+mj-lt"/>
              </a:rPr>
              <a:t>: </a:t>
            </a:r>
            <a:r>
              <a:rPr lang="it-IT" b="1" i="1" dirty="0" smtClean="0">
                <a:effectLst/>
                <a:latin typeface="+mj-lt"/>
              </a:rPr>
              <a:t>Lara </a:t>
            </a:r>
            <a:r>
              <a:rPr lang="it-IT" b="1" i="1" dirty="0" err="1" smtClean="0">
                <a:effectLst/>
                <a:latin typeface="+mj-lt"/>
              </a:rPr>
              <a:t>Pajewski</a:t>
            </a:r>
            <a:endParaRPr lang="de-DE" b="1" i="1" dirty="0">
              <a:effectLst/>
              <a:latin typeface="+mj-lt"/>
            </a:endParaRPr>
          </a:p>
        </p:txBody>
      </p:sp>
      <p:sp>
        <p:nvSpPr>
          <p:cNvPr id="7" name="Ovale 6"/>
          <p:cNvSpPr/>
          <p:nvPr/>
        </p:nvSpPr>
        <p:spPr>
          <a:xfrm>
            <a:off x="8646110" y="6387267"/>
            <a:ext cx="357188" cy="357187"/>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700" b="0" i="0" u="none" strike="noStrike" kern="0" cap="none" spc="0" normalizeH="0" baseline="0" noProof="0" dirty="0">
              <a:ln>
                <a:noFill/>
              </a:ln>
              <a:solidFill>
                <a:sysClr val="window" lastClr="FFFFFF"/>
              </a:solidFill>
              <a:uLnTx/>
              <a:uFillTx/>
              <a:latin typeface="Calibri"/>
              <a:ea typeface="+mn-ea"/>
              <a:cs typeface="+mn-cs"/>
            </a:endParaRPr>
          </a:p>
        </p:txBody>
      </p:sp>
      <p:sp>
        <p:nvSpPr>
          <p:cNvPr id="8" name="CasellaDiTesto 7"/>
          <p:cNvSpPr txBox="1"/>
          <p:nvPr/>
        </p:nvSpPr>
        <p:spPr>
          <a:xfrm>
            <a:off x="8657443" y="6419932"/>
            <a:ext cx="328937" cy="348813"/>
          </a:xfrm>
          <a:prstGeom prst="rect">
            <a:avLst/>
          </a:prstGeom>
          <a:noFill/>
        </p:spPr>
        <p:txBody>
          <a:bodyPr wrap="none">
            <a:spAutoFit/>
          </a:bodyPr>
          <a:lstStyle/>
          <a:p>
            <a:pPr algn="ctr">
              <a:lnSpc>
                <a:spcPts val="1000"/>
              </a:lnSpc>
              <a:defRPr/>
            </a:pPr>
            <a:r>
              <a:rPr lang="it-IT" sz="1000" b="1" dirty="0" smtClean="0">
                <a:solidFill>
                  <a:schemeClr val="bg1"/>
                </a:solidFill>
                <a:effectLst>
                  <a:outerShdw blurRad="38100" dist="38100" dir="2700000" algn="tl">
                    <a:srgbClr val="000000">
                      <a:alpha val="43137"/>
                    </a:srgbClr>
                  </a:outerShdw>
                </a:effectLst>
                <a:latin typeface="Century Gothic" pitchFamily="34" charset="0"/>
              </a:rPr>
              <a:t>23</a:t>
            </a:r>
          </a:p>
          <a:p>
            <a:pPr algn="ctr">
              <a:lnSpc>
                <a:spcPts val="1000"/>
              </a:lnSpc>
              <a:defRPr/>
            </a:pPr>
            <a:r>
              <a:rPr lang="it-IT" sz="800" dirty="0" smtClean="0">
                <a:solidFill>
                  <a:schemeClr val="bg1"/>
                </a:solidFill>
                <a:latin typeface="Century Gothic" pitchFamily="34" charset="0"/>
              </a:rPr>
              <a:t>43</a:t>
            </a:r>
            <a:endParaRPr lang="it-IT" sz="800" dirty="0">
              <a:solidFill>
                <a:schemeClr val="bg1"/>
              </a:solidFill>
              <a:latin typeface="Century Gothic" pitchFamily="34" charset="0"/>
            </a:endParaRPr>
          </a:p>
        </p:txBody>
      </p:sp>
    </p:spTree>
    <p:extLst>
      <p:ext uri="{BB962C8B-B14F-4D97-AF65-F5344CB8AC3E}">
        <p14:creationId xmlns:p14="http://schemas.microsoft.com/office/powerpoint/2010/main" val="46677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6" name="Rectangle 4"/>
          <p:cNvSpPr>
            <a:spLocks noGrp="1" noChangeArrowheads="1"/>
          </p:cNvSpPr>
          <p:nvPr>
            <p:ph type="ctrTitle" sz="quarter"/>
          </p:nvPr>
        </p:nvSpPr>
        <p:spPr>
          <a:xfrm>
            <a:off x="555173" y="1578668"/>
            <a:ext cx="6008915" cy="1152525"/>
          </a:xfrm>
        </p:spPr>
        <p:txBody>
          <a:bodyPr/>
          <a:lstStyle/>
          <a:p>
            <a:r>
              <a:rPr lang="it-IT" b="0" dirty="0" err="1" smtClean="0">
                <a:effectLst>
                  <a:outerShdw blurRad="38100" dist="38100" dir="2700000" algn="tl">
                    <a:srgbClr val="000000">
                      <a:alpha val="43137"/>
                    </a:srgbClr>
                  </a:outerShdw>
                </a:effectLst>
              </a:rPr>
              <a:t>Participants</a:t>
            </a:r>
            <a:r>
              <a:rPr lang="it-IT" b="0" dirty="0" smtClean="0">
                <a:effectLst>
                  <a:outerShdw blurRad="38100" dist="38100" dir="2700000" algn="tl">
                    <a:srgbClr val="000000">
                      <a:alpha val="43137"/>
                    </a:srgbClr>
                  </a:outerShdw>
                </a:effectLst>
              </a:rPr>
              <a:t> and </a:t>
            </a:r>
            <a:r>
              <a:rPr lang="it-IT" b="0" dirty="0" err="1" smtClean="0">
                <a:effectLst>
                  <a:outerShdw blurRad="38100" dist="38100" dir="2700000" algn="tl">
                    <a:srgbClr val="000000">
                      <a:alpha val="43137"/>
                    </a:srgbClr>
                  </a:outerShdw>
                </a:effectLst>
              </a:rPr>
              <a:t>Economic</a:t>
            </a:r>
            <a:r>
              <a:rPr lang="it-IT" b="0" dirty="0" smtClean="0">
                <a:effectLst>
                  <a:outerShdw blurRad="38100" dist="38100" dir="2700000" algn="tl">
                    <a:srgbClr val="000000">
                      <a:alpha val="43137"/>
                    </a:srgbClr>
                  </a:outerShdw>
                </a:effectLst>
              </a:rPr>
              <a:t> </a:t>
            </a:r>
            <a:r>
              <a:rPr lang="it-IT" b="0" dirty="0" err="1" smtClean="0">
                <a:effectLst>
                  <a:outerShdw blurRad="38100" dist="38100" dir="2700000" algn="tl">
                    <a:srgbClr val="000000">
                      <a:alpha val="43137"/>
                    </a:srgbClr>
                  </a:outerShdw>
                </a:effectLst>
              </a:rPr>
              <a:t>Dimension</a:t>
            </a:r>
            <a:endParaRPr lang="it-IT" b="0" dirty="0">
              <a:effectLst>
                <a:outerShdw blurRad="38100" dist="38100" dir="2700000" algn="tl">
                  <a:srgbClr val="000000">
                    <a:alpha val="43137"/>
                  </a:srgbClr>
                </a:outerShdw>
              </a:effectLst>
            </a:endParaRPr>
          </a:p>
        </p:txBody>
      </p:sp>
      <p:sp>
        <p:nvSpPr>
          <p:cNvPr id="3" name="Ovale 2"/>
          <p:cNvSpPr/>
          <p:nvPr/>
        </p:nvSpPr>
        <p:spPr>
          <a:xfrm>
            <a:off x="8646110" y="6387267"/>
            <a:ext cx="357188" cy="357187"/>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700" b="0" i="0" u="none" strike="noStrike" kern="0" cap="none" spc="0" normalizeH="0" baseline="0" noProof="0" dirty="0">
              <a:ln>
                <a:noFill/>
              </a:ln>
              <a:solidFill>
                <a:sysClr val="window" lastClr="FFFFFF"/>
              </a:solidFill>
              <a:uLnTx/>
              <a:uFillTx/>
              <a:latin typeface="Calibri"/>
              <a:ea typeface="+mn-ea"/>
              <a:cs typeface="+mn-cs"/>
            </a:endParaRPr>
          </a:p>
        </p:txBody>
      </p:sp>
      <p:sp>
        <p:nvSpPr>
          <p:cNvPr id="4" name="CasellaDiTesto 3"/>
          <p:cNvSpPr txBox="1"/>
          <p:nvPr/>
        </p:nvSpPr>
        <p:spPr>
          <a:xfrm>
            <a:off x="8657443" y="6419932"/>
            <a:ext cx="328937" cy="348813"/>
          </a:xfrm>
          <a:prstGeom prst="rect">
            <a:avLst/>
          </a:prstGeom>
          <a:noFill/>
        </p:spPr>
        <p:txBody>
          <a:bodyPr wrap="none">
            <a:spAutoFit/>
          </a:bodyPr>
          <a:lstStyle/>
          <a:p>
            <a:pPr algn="ctr">
              <a:lnSpc>
                <a:spcPts val="1000"/>
              </a:lnSpc>
              <a:defRPr/>
            </a:pPr>
            <a:r>
              <a:rPr lang="it-IT" sz="1000" b="1" dirty="0" smtClean="0">
                <a:solidFill>
                  <a:schemeClr val="bg1"/>
                </a:solidFill>
                <a:effectLst>
                  <a:outerShdw blurRad="38100" dist="38100" dir="2700000" algn="tl">
                    <a:srgbClr val="000000">
                      <a:alpha val="43137"/>
                    </a:srgbClr>
                  </a:outerShdw>
                </a:effectLst>
                <a:latin typeface="Century Gothic" pitchFamily="34" charset="0"/>
              </a:rPr>
              <a:t>24</a:t>
            </a:r>
          </a:p>
          <a:p>
            <a:pPr algn="ctr">
              <a:lnSpc>
                <a:spcPts val="1000"/>
              </a:lnSpc>
              <a:defRPr/>
            </a:pPr>
            <a:r>
              <a:rPr lang="it-IT" sz="800" dirty="0" smtClean="0">
                <a:solidFill>
                  <a:schemeClr val="bg1"/>
                </a:solidFill>
                <a:latin typeface="Century Gothic" pitchFamily="34" charset="0"/>
              </a:rPr>
              <a:t>43</a:t>
            </a:r>
            <a:endParaRPr lang="it-IT" sz="800" dirty="0">
              <a:solidFill>
                <a:schemeClr val="bg1"/>
              </a:solidFill>
              <a:latin typeface="Century Gothic" pitchFamily="34" charset="0"/>
            </a:endParaRPr>
          </a:p>
        </p:txBody>
      </p:sp>
    </p:spTree>
    <p:extLst>
      <p:ext uri="{BB962C8B-B14F-4D97-AF65-F5344CB8AC3E}">
        <p14:creationId xmlns:p14="http://schemas.microsoft.com/office/powerpoint/2010/main" val="8271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314327" y="137016"/>
            <a:ext cx="6297613" cy="600075"/>
          </a:xfrm>
          <a:prstGeom prst="rect">
            <a:avLst/>
          </a:prstGeom>
        </p:spPr>
        <p:txBody>
          <a:bodyPr/>
          <a:lstStyle/>
          <a:p>
            <a:r>
              <a:rPr lang="it-IT" b="0" dirty="0" err="1" smtClean="0">
                <a:effectLst>
                  <a:outerShdw blurRad="38100" dist="38100" dir="2700000" algn="tl">
                    <a:srgbClr val="000000">
                      <a:alpha val="43137"/>
                    </a:srgbClr>
                  </a:outerShdw>
                </a:effectLst>
              </a:rPr>
              <a:t>Participants</a:t>
            </a:r>
            <a:endParaRPr lang="it-IT" b="0" dirty="0">
              <a:effectLst>
                <a:outerShdw blurRad="38100" dist="38100" dir="2700000" algn="tl">
                  <a:srgbClr val="000000">
                    <a:alpha val="43137"/>
                  </a:srgbClr>
                </a:outerShdw>
              </a:effectLst>
            </a:endParaRPr>
          </a:p>
        </p:txBody>
      </p:sp>
      <p:sp>
        <p:nvSpPr>
          <p:cNvPr id="5" name="Rettangolo 4"/>
          <p:cNvSpPr/>
          <p:nvPr/>
        </p:nvSpPr>
        <p:spPr>
          <a:xfrm>
            <a:off x="832339" y="1952750"/>
            <a:ext cx="8073535" cy="2585323"/>
          </a:xfrm>
          <a:prstGeom prst="rect">
            <a:avLst/>
          </a:prstGeom>
        </p:spPr>
        <p:txBody>
          <a:bodyPr wrap="square">
            <a:spAutoFit/>
          </a:bodyPr>
          <a:lstStyle/>
          <a:p>
            <a:pPr>
              <a:lnSpc>
                <a:spcPct val="150000"/>
              </a:lnSpc>
              <a:buClr>
                <a:schemeClr val="accent6"/>
              </a:buClr>
            </a:pPr>
            <a:r>
              <a:rPr lang="en-US" dirty="0" smtClean="0">
                <a:solidFill>
                  <a:schemeClr val="accent1"/>
                </a:solidFill>
              </a:rPr>
              <a:t>Universities</a:t>
            </a:r>
          </a:p>
          <a:p>
            <a:pPr>
              <a:lnSpc>
                <a:spcPct val="150000"/>
              </a:lnSpc>
              <a:buClr>
                <a:schemeClr val="accent6"/>
              </a:buClr>
            </a:pPr>
            <a:r>
              <a:rPr lang="en-US" dirty="0" smtClean="0">
                <a:solidFill>
                  <a:schemeClr val="accent1"/>
                </a:solidFill>
              </a:rPr>
              <a:t>Research Institutes</a:t>
            </a:r>
          </a:p>
          <a:p>
            <a:pPr>
              <a:lnSpc>
                <a:spcPct val="150000"/>
              </a:lnSpc>
              <a:buClr>
                <a:schemeClr val="accent6"/>
              </a:buClr>
            </a:pPr>
            <a:r>
              <a:rPr lang="en-US" dirty="0" smtClean="0">
                <a:solidFill>
                  <a:schemeClr val="accent1"/>
                </a:solidFill>
              </a:rPr>
              <a:t>Small </a:t>
            </a:r>
            <a:r>
              <a:rPr lang="en-US" dirty="0">
                <a:solidFill>
                  <a:schemeClr val="accent1"/>
                </a:solidFill>
              </a:rPr>
              <a:t>and Medium </a:t>
            </a:r>
            <a:r>
              <a:rPr lang="en-US" dirty="0" smtClean="0">
                <a:solidFill>
                  <a:schemeClr val="accent1"/>
                </a:solidFill>
              </a:rPr>
              <a:t>Enterprises</a:t>
            </a:r>
          </a:p>
          <a:p>
            <a:pPr>
              <a:lnSpc>
                <a:spcPct val="150000"/>
              </a:lnSpc>
              <a:buClr>
                <a:schemeClr val="accent6"/>
              </a:buClr>
            </a:pPr>
            <a:r>
              <a:rPr lang="en-US" dirty="0">
                <a:solidFill>
                  <a:schemeClr val="accent1"/>
                </a:solidFill>
              </a:rPr>
              <a:t>O</a:t>
            </a:r>
            <a:r>
              <a:rPr lang="en-US" dirty="0" smtClean="0">
                <a:solidFill>
                  <a:schemeClr val="accent1"/>
                </a:solidFill>
              </a:rPr>
              <a:t>ne </a:t>
            </a:r>
            <a:r>
              <a:rPr lang="en-US" dirty="0">
                <a:solidFill>
                  <a:schemeClr val="accent1"/>
                </a:solidFill>
              </a:rPr>
              <a:t>of the biggest </a:t>
            </a:r>
            <a:r>
              <a:rPr lang="en-US" dirty="0" smtClean="0">
                <a:solidFill>
                  <a:schemeClr val="accent1"/>
                </a:solidFill>
              </a:rPr>
              <a:t>GPR manufacturers </a:t>
            </a:r>
          </a:p>
          <a:p>
            <a:pPr>
              <a:lnSpc>
                <a:spcPct val="150000"/>
              </a:lnSpc>
              <a:buClr>
                <a:schemeClr val="accent6"/>
              </a:buClr>
            </a:pPr>
            <a:r>
              <a:rPr lang="en-US" dirty="0" smtClean="0">
                <a:solidFill>
                  <a:schemeClr val="accent1"/>
                </a:solidFill>
              </a:rPr>
              <a:t>Public </a:t>
            </a:r>
            <a:r>
              <a:rPr lang="en-US" dirty="0">
                <a:solidFill>
                  <a:schemeClr val="accent1"/>
                </a:solidFill>
              </a:rPr>
              <a:t>Agencies responsible for </a:t>
            </a:r>
            <a:r>
              <a:rPr lang="en-US" dirty="0" smtClean="0">
                <a:solidFill>
                  <a:schemeClr val="accent1"/>
                </a:solidFill>
              </a:rPr>
              <a:t>infrastructure management and maintenance</a:t>
            </a:r>
          </a:p>
          <a:p>
            <a:pPr>
              <a:lnSpc>
                <a:spcPct val="150000"/>
              </a:lnSpc>
              <a:buClr>
                <a:schemeClr val="accent6"/>
              </a:buClr>
            </a:pPr>
            <a:r>
              <a:rPr lang="en-US" dirty="0" smtClean="0">
                <a:solidFill>
                  <a:schemeClr val="accent1"/>
                </a:solidFill>
              </a:rPr>
              <a:t>Other </a:t>
            </a:r>
            <a:r>
              <a:rPr lang="en-US" dirty="0">
                <a:solidFill>
                  <a:schemeClr val="accent1"/>
                </a:solidFill>
              </a:rPr>
              <a:t>end </a:t>
            </a:r>
            <a:r>
              <a:rPr lang="en-US" dirty="0" smtClean="0">
                <a:solidFill>
                  <a:schemeClr val="accent1"/>
                </a:solidFill>
              </a:rPr>
              <a:t>users </a:t>
            </a:r>
            <a:endParaRPr lang="it-IT" dirty="0">
              <a:solidFill>
                <a:schemeClr val="accent1"/>
              </a:solidFill>
            </a:endParaRPr>
          </a:p>
        </p:txBody>
      </p:sp>
      <p:sp>
        <p:nvSpPr>
          <p:cNvPr id="7" name="Ovale 6"/>
          <p:cNvSpPr/>
          <p:nvPr/>
        </p:nvSpPr>
        <p:spPr>
          <a:xfrm>
            <a:off x="695765" y="2190230"/>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8" name="Ovale 7"/>
          <p:cNvSpPr/>
          <p:nvPr/>
        </p:nvSpPr>
        <p:spPr>
          <a:xfrm>
            <a:off x="695765" y="2608015"/>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9" name="Ovale 8"/>
          <p:cNvSpPr/>
          <p:nvPr/>
        </p:nvSpPr>
        <p:spPr>
          <a:xfrm>
            <a:off x="695765" y="3017590"/>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10" name="Ovale 9"/>
          <p:cNvSpPr/>
          <p:nvPr/>
        </p:nvSpPr>
        <p:spPr>
          <a:xfrm>
            <a:off x="695765" y="3443180"/>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12" name="Ovale 11"/>
          <p:cNvSpPr/>
          <p:nvPr/>
        </p:nvSpPr>
        <p:spPr>
          <a:xfrm>
            <a:off x="695765" y="3865315"/>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13" name="Ovale 12"/>
          <p:cNvSpPr/>
          <p:nvPr/>
        </p:nvSpPr>
        <p:spPr>
          <a:xfrm>
            <a:off x="695765" y="4234955"/>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15" name="Rettangolo arrotondato 14"/>
          <p:cNvSpPr/>
          <p:nvPr/>
        </p:nvSpPr>
        <p:spPr bwMode="auto">
          <a:xfrm>
            <a:off x="357758" y="4829492"/>
            <a:ext cx="8548116" cy="1362076"/>
          </a:xfrm>
          <a:prstGeom prst="roundRect">
            <a:avLst>
              <a:gd name="adj" fmla="val 10377"/>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just"/>
            <a:r>
              <a:rPr lang="en-US" sz="1600" dirty="0"/>
              <a:t>     </a:t>
            </a:r>
            <a:r>
              <a:rPr lang="en-US" sz="1600" dirty="0" smtClean="0"/>
              <a:t> The </a:t>
            </a:r>
            <a:r>
              <a:rPr lang="en-US" sz="1600" dirty="0"/>
              <a:t>partnership covers, under a very well integrated approach, all the scientific </a:t>
            </a:r>
            <a:endParaRPr lang="en-US" sz="1600" dirty="0" smtClean="0"/>
          </a:p>
          <a:p>
            <a:pPr algn="just"/>
            <a:r>
              <a:rPr lang="en-US" sz="1600" dirty="0" smtClean="0"/>
              <a:t>      and </a:t>
            </a:r>
            <a:r>
              <a:rPr lang="en-US" sz="1600" dirty="0"/>
              <a:t>technical profiles needed to tackle any possible Action risk and to reach an </a:t>
            </a:r>
            <a:endParaRPr lang="en-US" sz="1600" dirty="0" smtClean="0"/>
          </a:p>
          <a:p>
            <a:pPr algn="just"/>
            <a:r>
              <a:rPr lang="en-US" sz="1600" dirty="0" smtClean="0"/>
              <a:t>      excellent </a:t>
            </a:r>
            <a:r>
              <a:rPr lang="en-US" sz="1600" dirty="0"/>
              <a:t>innovation standard.</a:t>
            </a:r>
          </a:p>
        </p:txBody>
      </p:sp>
      <p:sp>
        <p:nvSpPr>
          <p:cNvPr id="16" name="Ovale 15"/>
          <p:cNvSpPr/>
          <p:nvPr/>
        </p:nvSpPr>
        <p:spPr>
          <a:xfrm>
            <a:off x="578240" y="5218405"/>
            <a:ext cx="108000" cy="108000"/>
          </a:xfrm>
          <a:prstGeom prst="ellipse">
            <a:avLst/>
          </a:prstGeom>
          <a:solidFill>
            <a:schemeClr val="accent3"/>
          </a:solidFill>
          <a:ln w="42500" cap="flat" cmpd="sng" algn="ctr">
            <a:noFill/>
            <a:prstDash val="solid"/>
          </a:ln>
          <a:effectLst>
            <a:glow rad="63500">
              <a:schemeClr val="accent3">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17" name="Segnaposto piè di pagina 3"/>
          <p:cNvSpPr>
            <a:spLocks noGrp="1"/>
          </p:cNvSpPr>
          <p:nvPr>
            <p:ph type="ftr" sz="quarter" idx="3"/>
          </p:nvPr>
        </p:nvSpPr>
        <p:spPr>
          <a:xfrm>
            <a:off x="4919473" y="45720"/>
            <a:ext cx="4297679" cy="531556"/>
          </a:xfrm>
          <a:prstGeom prst="rect">
            <a:avLst/>
          </a:prstGeom>
        </p:spPr>
        <p:txBody>
          <a:bodyPr/>
          <a:lstStyle>
            <a:lvl1pPr algn="l">
              <a:defRPr sz="1100">
                <a:solidFill>
                  <a:schemeClr val="bg1"/>
                </a:solidFill>
                <a:effectLst>
                  <a:outerShdw blurRad="38100" dist="38100" dir="2700000" algn="tl">
                    <a:srgbClr val="000000">
                      <a:alpha val="43137"/>
                    </a:srgbClr>
                  </a:outerShdw>
                </a:effectLst>
              </a:defRPr>
            </a:lvl1pPr>
          </a:lstStyle>
          <a:p>
            <a:r>
              <a:rPr lang="it-IT" i="1" dirty="0" err="1" smtClean="0">
                <a:effectLst/>
                <a:latin typeface="+mj-lt"/>
              </a:rPr>
              <a:t>Civil</a:t>
            </a:r>
            <a:r>
              <a:rPr lang="it-IT" i="1" dirty="0" smtClean="0">
                <a:effectLst/>
                <a:latin typeface="+mj-lt"/>
              </a:rPr>
              <a:t> </a:t>
            </a:r>
            <a:r>
              <a:rPr lang="it-IT" i="1" dirty="0" err="1" smtClean="0">
                <a:effectLst/>
                <a:latin typeface="+mj-lt"/>
              </a:rPr>
              <a:t>Engineering</a:t>
            </a:r>
            <a:r>
              <a:rPr lang="it-IT" i="1" dirty="0" smtClean="0">
                <a:effectLst/>
                <a:latin typeface="+mj-lt"/>
              </a:rPr>
              <a:t> Applications of Ground Penetrating Radar TUD Domain, </a:t>
            </a:r>
            <a:r>
              <a:rPr lang="it-IT" i="1" dirty="0" err="1" smtClean="0">
                <a:effectLst/>
                <a:latin typeface="+mj-lt"/>
              </a:rPr>
              <a:t>Proposer</a:t>
            </a:r>
            <a:r>
              <a:rPr lang="it-IT" i="1" dirty="0" smtClean="0">
                <a:effectLst/>
                <a:latin typeface="+mj-lt"/>
              </a:rPr>
              <a:t>: </a:t>
            </a:r>
            <a:r>
              <a:rPr lang="it-IT" b="1" i="1" dirty="0" smtClean="0">
                <a:effectLst/>
                <a:latin typeface="+mj-lt"/>
              </a:rPr>
              <a:t>Lara </a:t>
            </a:r>
            <a:r>
              <a:rPr lang="it-IT" b="1" i="1" dirty="0" err="1" smtClean="0">
                <a:effectLst/>
                <a:latin typeface="+mj-lt"/>
              </a:rPr>
              <a:t>Pajewski</a:t>
            </a:r>
            <a:endParaRPr lang="de-DE" b="1" i="1" dirty="0">
              <a:effectLst/>
              <a:latin typeface="+mj-lt"/>
            </a:endParaRPr>
          </a:p>
        </p:txBody>
      </p:sp>
      <p:sp>
        <p:nvSpPr>
          <p:cNvPr id="14" name="Ovale 13"/>
          <p:cNvSpPr/>
          <p:nvPr/>
        </p:nvSpPr>
        <p:spPr>
          <a:xfrm>
            <a:off x="8646110" y="6387267"/>
            <a:ext cx="357188" cy="357187"/>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700" b="0" i="0" u="none" strike="noStrike" kern="0" cap="none" spc="0" normalizeH="0" baseline="0" noProof="0" dirty="0">
              <a:ln>
                <a:noFill/>
              </a:ln>
              <a:solidFill>
                <a:sysClr val="window" lastClr="FFFFFF"/>
              </a:solidFill>
              <a:uLnTx/>
              <a:uFillTx/>
              <a:latin typeface="Calibri"/>
              <a:ea typeface="+mn-ea"/>
              <a:cs typeface="+mn-cs"/>
            </a:endParaRPr>
          </a:p>
        </p:txBody>
      </p:sp>
      <p:sp>
        <p:nvSpPr>
          <p:cNvPr id="18" name="CasellaDiTesto 17"/>
          <p:cNvSpPr txBox="1"/>
          <p:nvPr/>
        </p:nvSpPr>
        <p:spPr>
          <a:xfrm>
            <a:off x="8657443" y="6419932"/>
            <a:ext cx="328937" cy="348813"/>
          </a:xfrm>
          <a:prstGeom prst="rect">
            <a:avLst/>
          </a:prstGeom>
          <a:noFill/>
        </p:spPr>
        <p:txBody>
          <a:bodyPr wrap="none">
            <a:spAutoFit/>
          </a:bodyPr>
          <a:lstStyle/>
          <a:p>
            <a:pPr algn="ctr">
              <a:lnSpc>
                <a:spcPts val="1000"/>
              </a:lnSpc>
              <a:defRPr/>
            </a:pPr>
            <a:r>
              <a:rPr lang="it-IT" sz="1000" b="1" dirty="0" smtClean="0">
                <a:solidFill>
                  <a:schemeClr val="bg1"/>
                </a:solidFill>
                <a:effectLst>
                  <a:outerShdw blurRad="38100" dist="38100" dir="2700000" algn="tl">
                    <a:srgbClr val="000000">
                      <a:alpha val="43137"/>
                    </a:srgbClr>
                  </a:outerShdw>
                </a:effectLst>
                <a:latin typeface="Century Gothic" pitchFamily="34" charset="0"/>
              </a:rPr>
              <a:t>25</a:t>
            </a:r>
          </a:p>
          <a:p>
            <a:pPr algn="ctr">
              <a:lnSpc>
                <a:spcPts val="1000"/>
              </a:lnSpc>
              <a:defRPr/>
            </a:pPr>
            <a:r>
              <a:rPr lang="it-IT" sz="800" dirty="0" smtClean="0">
                <a:solidFill>
                  <a:schemeClr val="bg1"/>
                </a:solidFill>
                <a:latin typeface="Century Gothic" pitchFamily="34" charset="0"/>
              </a:rPr>
              <a:t>43</a:t>
            </a:r>
            <a:endParaRPr lang="it-IT" sz="800" dirty="0">
              <a:solidFill>
                <a:schemeClr val="bg1"/>
              </a:solidFill>
              <a:latin typeface="Century Gothic" pitchFamily="34" charset="0"/>
            </a:endParaRPr>
          </a:p>
        </p:txBody>
      </p:sp>
    </p:spTree>
    <p:extLst>
      <p:ext uri="{BB962C8B-B14F-4D97-AF65-F5344CB8AC3E}">
        <p14:creationId xmlns:p14="http://schemas.microsoft.com/office/powerpoint/2010/main" val="226646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314327" y="164649"/>
            <a:ext cx="6297613" cy="600075"/>
          </a:xfrm>
          <a:prstGeom prst="rect">
            <a:avLst/>
          </a:prstGeom>
        </p:spPr>
        <p:txBody>
          <a:bodyPr/>
          <a:lstStyle/>
          <a:p>
            <a:r>
              <a:rPr lang="de-DE" b="0" dirty="0" smtClean="0">
                <a:effectLst>
                  <a:outerShdw blurRad="38100" dist="38100" dir="2700000" algn="tl">
                    <a:srgbClr val="000000">
                      <a:alpha val="43137"/>
                    </a:srgbClr>
                  </a:outerShdw>
                </a:effectLst>
              </a:rPr>
              <a:t>COST </a:t>
            </a:r>
            <a:r>
              <a:rPr lang="de-DE" b="0" dirty="0" err="1" smtClean="0">
                <a:effectLst>
                  <a:outerShdw blurRad="38100" dist="38100" dir="2700000" algn="tl">
                    <a:srgbClr val="000000">
                      <a:alpha val="43137"/>
                    </a:srgbClr>
                  </a:outerShdw>
                </a:effectLst>
              </a:rPr>
              <a:t>Participants</a:t>
            </a:r>
            <a:endParaRPr lang="de-DE" b="0" dirty="0">
              <a:effectLst>
                <a:outerShdw blurRad="38100" dist="38100" dir="2700000" algn="tl">
                  <a:srgbClr val="000000">
                    <a:alpha val="43137"/>
                  </a:srgbClr>
                </a:outerShdw>
              </a:effectLst>
            </a:endParaRPr>
          </a:p>
        </p:txBody>
      </p:sp>
      <p:pic>
        <p:nvPicPr>
          <p:cNvPr id="7" name="Immagine 6"/>
          <p:cNvPicPr>
            <a:picLocks/>
          </p:cNvPicPr>
          <p:nvPr/>
        </p:nvPicPr>
        <p:blipFill>
          <a:blip r:embed="rId3">
            <a:extLst>
              <a:ext uri="{28A0092B-C50C-407E-A947-70E740481C1C}">
                <a14:useLocalDpi xmlns:a14="http://schemas.microsoft.com/office/drawing/2010/main" val="0"/>
              </a:ext>
            </a:extLst>
          </a:blip>
          <a:stretch>
            <a:fillRect/>
          </a:stretch>
        </p:blipFill>
        <p:spPr>
          <a:xfrm>
            <a:off x="401515" y="1784975"/>
            <a:ext cx="5248160" cy="4368175"/>
          </a:xfrm>
          <a:prstGeom prst="rect">
            <a:avLst/>
          </a:prstGeom>
          <a:ln>
            <a:noFill/>
          </a:ln>
          <a:effectLst>
            <a:softEdge rad="112500"/>
          </a:effectLst>
        </p:spPr>
      </p:pic>
      <p:sp>
        <p:nvSpPr>
          <p:cNvPr id="9" name="Rettangolo 8"/>
          <p:cNvSpPr/>
          <p:nvPr/>
        </p:nvSpPr>
        <p:spPr>
          <a:xfrm>
            <a:off x="5260548" y="1519854"/>
            <a:ext cx="3163756" cy="400110"/>
          </a:xfrm>
          <a:prstGeom prst="rect">
            <a:avLst/>
          </a:prstGeom>
        </p:spPr>
        <p:txBody>
          <a:bodyPr wrap="square">
            <a:spAutoFit/>
          </a:bodyPr>
          <a:lstStyle/>
          <a:p>
            <a:pPr algn="ctr"/>
            <a:r>
              <a:rPr lang="en-US" sz="2000" dirty="0">
                <a:solidFill>
                  <a:srgbClr val="FF0000"/>
                </a:solidFill>
                <a:latin typeface="+mj-lt"/>
              </a:rPr>
              <a:t>15 COST </a:t>
            </a:r>
            <a:r>
              <a:rPr lang="en-US" sz="2000" dirty="0" smtClean="0">
                <a:solidFill>
                  <a:srgbClr val="FF0000"/>
                </a:solidFill>
                <a:latin typeface="+mj-lt"/>
              </a:rPr>
              <a:t>Countries</a:t>
            </a:r>
          </a:p>
        </p:txBody>
      </p:sp>
      <p:sp>
        <p:nvSpPr>
          <p:cNvPr id="6" name="Rettangolo arrotondato 5"/>
          <p:cNvSpPr/>
          <p:nvPr/>
        </p:nvSpPr>
        <p:spPr bwMode="auto">
          <a:xfrm>
            <a:off x="5817203" y="1962150"/>
            <a:ext cx="2107597" cy="4038600"/>
          </a:xfrm>
          <a:prstGeom prst="roundRect">
            <a:avLst>
              <a:gd name="adj" fmla="val 3691"/>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285750" indent="-285750" algn="just">
              <a:buFont typeface="Arial" pitchFamily="34" charset="0"/>
              <a:buChar char="•"/>
            </a:pPr>
            <a:r>
              <a:rPr lang="en-US" sz="1600" dirty="0"/>
              <a:t>Austria</a:t>
            </a:r>
          </a:p>
          <a:p>
            <a:pPr marL="285750" indent="-285750" algn="just">
              <a:buFont typeface="Arial" pitchFamily="34" charset="0"/>
              <a:buChar char="•"/>
            </a:pPr>
            <a:r>
              <a:rPr lang="en-US" sz="1600" dirty="0"/>
              <a:t>Belgium</a:t>
            </a:r>
          </a:p>
          <a:p>
            <a:pPr marL="285750" indent="-285750" algn="just">
              <a:buFont typeface="Arial" pitchFamily="34" charset="0"/>
              <a:buChar char="•"/>
            </a:pPr>
            <a:r>
              <a:rPr lang="en-US" sz="1600" dirty="0"/>
              <a:t>Czech Republic</a:t>
            </a:r>
          </a:p>
          <a:p>
            <a:pPr marL="285750" indent="-285750" algn="just">
              <a:buFont typeface="Arial" pitchFamily="34" charset="0"/>
              <a:buChar char="•"/>
            </a:pPr>
            <a:r>
              <a:rPr lang="en-US" sz="1600" dirty="0"/>
              <a:t>Finland</a:t>
            </a:r>
          </a:p>
          <a:p>
            <a:pPr marL="285750" indent="-285750" algn="just">
              <a:buFont typeface="Arial" pitchFamily="34" charset="0"/>
              <a:buChar char="•"/>
            </a:pPr>
            <a:r>
              <a:rPr lang="en-US" sz="1600" dirty="0"/>
              <a:t>France </a:t>
            </a:r>
          </a:p>
          <a:p>
            <a:pPr marL="285750" indent="-285750" algn="just">
              <a:buFont typeface="Arial" pitchFamily="34" charset="0"/>
              <a:buChar char="•"/>
            </a:pPr>
            <a:r>
              <a:rPr lang="en-US" sz="1600" dirty="0"/>
              <a:t>Germany </a:t>
            </a:r>
          </a:p>
          <a:p>
            <a:pPr marL="285750" indent="-285750" algn="just">
              <a:buFont typeface="Arial" pitchFamily="34" charset="0"/>
              <a:buChar char="•"/>
            </a:pPr>
            <a:r>
              <a:rPr lang="en-US" sz="1600" dirty="0"/>
              <a:t>Greece </a:t>
            </a:r>
          </a:p>
          <a:p>
            <a:pPr marL="285750" indent="-285750" algn="just">
              <a:buFont typeface="Arial" pitchFamily="34" charset="0"/>
              <a:buChar char="•"/>
            </a:pPr>
            <a:r>
              <a:rPr lang="en-US" sz="1600" dirty="0"/>
              <a:t>Italy </a:t>
            </a:r>
          </a:p>
          <a:p>
            <a:pPr marL="285750" indent="-285750" algn="just">
              <a:buFont typeface="Arial" pitchFamily="34" charset="0"/>
              <a:buChar char="•"/>
            </a:pPr>
            <a:r>
              <a:rPr lang="en-US" sz="1600" dirty="0"/>
              <a:t>The Netherlands </a:t>
            </a:r>
          </a:p>
          <a:p>
            <a:pPr marL="285750" indent="-285750" algn="just">
              <a:buFont typeface="Arial" pitchFamily="34" charset="0"/>
              <a:buChar char="•"/>
            </a:pPr>
            <a:r>
              <a:rPr lang="en-US" sz="1600" dirty="0"/>
              <a:t>Poland </a:t>
            </a:r>
          </a:p>
          <a:p>
            <a:pPr marL="285750" indent="-285750" algn="just">
              <a:buFont typeface="Arial" pitchFamily="34" charset="0"/>
              <a:buChar char="•"/>
            </a:pPr>
            <a:r>
              <a:rPr lang="en-US" sz="1600" dirty="0"/>
              <a:t>Portugal </a:t>
            </a:r>
          </a:p>
          <a:p>
            <a:pPr marL="285750" indent="-285750" algn="just">
              <a:buFont typeface="Arial" pitchFamily="34" charset="0"/>
              <a:buChar char="•"/>
            </a:pPr>
            <a:r>
              <a:rPr lang="en-US" sz="1600" dirty="0"/>
              <a:t>Spain </a:t>
            </a:r>
          </a:p>
          <a:p>
            <a:pPr marL="285750" indent="-285750" algn="just">
              <a:buFont typeface="Arial" pitchFamily="34" charset="0"/>
              <a:buChar char="•"/>
            </a:pPr>
            <a:r>
              <a:rPr lang="en-US" sz="1600" dirty="0"/>
              <a:t>Switzerland </a:t>
            </a:r>
          </a:p>
          <a:p>
            <a:pPr marL="285750" indent="-285750" algn="just">
              <a:buFont typeface="Arial" pitchFamily="34" charset="0"/>
              <a:buChar char="•"/>
            </a:pPr>
            <a:r>
              <a:rPr lang="en-US" sz="1600" dirty="0"/>
              <a:t>Turkey </a:t>
            </a:r>
          </a:p>
          <a:p>
            <a:pPr marL="285750" indent="-285750" algn="just">
              <a:buFont typeface="Arial" pitchFamily="34" charset="0"/>
              <a:buChar char="•"/>
            </a:pPr>
            <a:r>
              <a:rPr lang="en-US" sz="1600" dirty="0"/>
              <a:t>United Kingdom</a:t>
            </a:r>
          </a:p>
        </p:txBody>
      </p:sp>
      <p:sp>
        <p:nvSpPr>
          <p:cNvPr id="8" name="Segnaposto piè di pagina 3"/>
          <p:cNvSpPr>
            <a:spLocks noGrp="1"/>
          </p:cNvSpPr>
          <p:nvPr>
            <p:ph type="ftr" sz="quarter" idx="3"/>
          </p:nvPr>
        </p:nvSpPr>
        <p:spPr>
          <a:xfrm>
            <a:off x="4919473" y="45720"/>
            <a:ext cx="4297679" cy="531556"/>
          </a:xfrm>
          <a:prstGeom prst="rect">
            <a:avLst/>
          </a:prstGeom>
        </p:spPr>
        <p:txBody>
          <a:bodyPr/>
          <a:lstStyle>
            <a:lvl1pPr algn="l">
              <a:defRPr sz="1100">
                <a:solidFill>
                  <a:schemeClr val="bg1"/>
                </a:solidFill>
                <a:effectLst>
                  <a:outerShdw blurRad="38100" dist="38100" dir="2700000" algn="tl">
                    <a:srgbClr val="000000">
                      <a:alpha val="43137"/>
                    </a:srgbClr>
                  </a:outerShdw>
                </a:effectLst>
              </a:defRPr>
            </a:lvl1pPr>
          </a:lstStyle>
          <a:p>
            <a:r>
              <a:rPr lang="it-IT" i="1" dirty="0" err="1" smtClean="0">
                <a:effectLst/>
                <a:latin typeface="+mj-lt"/>
              </a:rPr>
              <a:t>Civil</a:t>
            </a:r>
            <a:r>
              <a:rPr lang="it-IT" i="1" dirty="0" smtClean="0">
                <a:effectLst/>
                <a:latin typeface="+mj-lt"/>
              </a:rPr>
              <a:t> </a:t>
            </a:r>
            <a:r>
              <a:rPr lang="it-IT" i="1" dirty="0" err="1" smtClean="0">
                <a:effectLst/>
                <a:latin typeface="+mj-lt"/>
              </a:rPr>
              <a:t>Engineering</a:t>
            </a:r>
            <a:r>
              <a:rPr lang="it-IT" i="1" dirty="0" smtClean="0">
                <a:effectLst/>
                <a:latin typeface="+mj-lt"/>
              </a:rPr>
              <a:t> Applications of Ground Penetrating Radar TUD Domain, </a:t>
            </a:r>
            <a:r>
              <a:rPr lang="it-IT" i="1" dirty="0" err="1" smtClean="0">
                <a:effectLst/>
                <a:latin typeface="+mj-lt"/>
              </a:rPr>
              <a:t>Proposer</a:t>
            </a:r>
            <a:r>
              <a:rPr lang="it-IT" i="1" dirty="0" smtClean="0">
                <a:effectLst/>
                <a:latin typeface="+mj-lt"/>
              </a:rPr>
              <a:t>: </a:t>
            </a:r>
            <a:r>
              <a:rPr lang="it-IT" b="1" i="1" dirty="0" smtClean="0">
                <a:effectLst/>
                <a:latin typeface="+mj-lt"/>
              </a:rPr>
              <a:t>Lara </a:t>
            </a:r>
            <a:r>
              <a:rPr lang="it-IT" b="1" i="1" dirty="0" err="1" smtClean="0">
                <a:effectLst/>
                <a:latin typeface="+mj-lt"/>
              </a:rPr>
              <a:t>Pajewski</a:t>
            </a:r>
            <a:endParaRPr lang="de-DE" b="1" i="1" dirty="0">
              <a:effectLst/>
              <a:latin typeface="+mj-lt"/>
            </a:endParaRPr>
          </a:p>
        </p:txBody>
      </p:sp>
      <p:sp>
        <p:nvSpPr>
          <p:cNvPr id="10" name="Ovale 9"/>
          <p:cNvSpPr/>
          <p:nvPr/>
        </p:nvSpPr>
        <p:spPr>
          <a:xfrm>
            <a:off x="2773730" y="4551953"/>
            <a:ext cx="72000" cy="72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800" b="0" i="0" u="none" strike="noStrike" kern="0" cap="none" spc="0" normalizeH="0" baseline="0" noProof="0">
              <a:ln>
                <a:noFill/>
              </a:ln>
              <a:solidFill>
                <a:sysClr val="window" lastClr="FFFFFF"/>
              </a:solidFill>
              <a:uLnTx/>
              <a:uFillTx/>
              <a:latin typeface="Calibri"/>
              <a:ea typeface="+mn-ea"/>
              <a:cs typeface="+mn-cs"/>
            </a:endParaRPr>
          </a:p>
        </p:txBody>
      </p:sp>
      <p:sp>
        <p:nvSpPr>
          <p:cNvPr id="3" name="Rettangolo arrotondato 2"/>
          <p:cNvSpPr/>
          <p:nvPr/>
        </p:nvSpPr>
        <p:spPr bwMode="auto">
          <a:xfrm>
            <a:off x="2434522" y="4505224"/>
            <a:ext cx="497435" cy="241401"/>
          </a:xfrm>
          <a:prstGeom prst="roundRect">
            <a:avLst/>
          </a:prstGeom>
          <a:noFill/>
          <a:ln>
            <a:no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it-IT" sz="800" b="0" u="none" strike="noStrike" cap="none" normalizeH="0" baseline="0" dirty="0" err="1" smtClean="0">
                <a:ln>
                  <a:noFill/>
                </a:ln>
                <a:solidFill>
                  <a:schemeClr val="accent1"/>
                </a:solidFill>
                <a:latin typeface="+mj-lt"/>
              </a:rPr>
              <a:t>Wien</a:t>
            </a:r>
            <a:endParaRPr kumimoji="0" lang="it-IT" sz="800" b="0" u="none" strike="noStrike" cap="none" normalizeH="0" baseline="0" dirty="0" smtClean="0">
              <a:ln>
                <a:noFill/>
              </a:ln>
              <a:solidFill>
                <a:schemeClr val="accent1"/>
              </a:solidFill>
              <a:latin typeface="+mj-lt"/>
            </a:endParaRPr>
          </a:p>
        </p:txBody>
      </p:sp>
      <p:sp>
        <p:nvSpPr>
          <p:cNvPr id="11" name="Ovale 10"/>
          <p:cNvSpPr/>
          <p:nvPr/>
        </p:nvSpPr>
        <p:spPr>
          <a:xfrm>
            <a:off x="1945893" y="4111822"/>
            <a:ext cx="72000" cy="72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800" b="0" i="0" u="none" strike="noStrike" kern="0" cap="none" spc="0" normalizeH="0" baseline="0" noProof="0">
              <a:ln>
                <a:noFill/>
              </a:ln>
              <a:solidFill>
                <a:sysClr val="window" lastClr="FFFFFF"/>
              </a:solidFill>
              <a:uLnTx/>
              <a:uFillTx/>
              <a:latin typeface="Calibri"/>
              <a:ea typeface="+mn-ea"/>
              <a:cs typeface="+mn-cs"/>
            </a:endParaRPr>
          </a:p>
        </p:txBody>
      </p:sp>
      <p:sp>
        <p:nvSpPr>
          <p:cNvPr id="12" name="Rettangolo arrotondato 11"/>
          <p:cNvSpPr/>
          <p:nvPr/>
        </p:nvSpPr>
        <p:spPr bwMode="auto">
          <a:xfrm>
            <a:off x="766993" y="3998193"/>
            <a:ext cx="1375308" cy="241401"/>
          </a:xfrm>
          <a:prstGeom prst="roundRect">
            <a:avLst/>
          </a:prstGeom>
          <a:noFill/>
          <a:ln>
            <a:no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it-IT" sz="800" dirty="0" err="1">
                <a:solidFill>
                  <a:schemeClr val="accent1"/>
                </a:solidFill>
                <a:latin typeface="+mj-lt"/>
              </a:rPr>
              <a:t>Louvain</a:t>
            </a:r>
            <a:r>
              <a:rPr lang="it-IT" sz="800" dirty="0">
                <a:solidFill>
                  <a:schemeClr val="accent1"/>
                </a:solidFill>
                <a:latin typeface="+mj-lt"/>
              </a:rPr>
              <a:t>-la-</a:t>
            </a:r>
            <a:r>
              <a:rPr lang="it-IT" sz="800" dirty="0" err="1">
                <a:solidFill>
                  <a:schemeClr val="accent1"/>
                </a:solidFill>
                <a:latin typeface="+mj-lt"/>
              </a:rPr>
              <a:t>Neuve</a:t>
            </a:r>
            <a:endParaRPr lang="it-IT" sz="800" dirty="0">
              <a:solidFill>
                <a:schemeClr val="accent1"/>
              </a:solidFill>
              <a:latin typeface="+mj-lt"/>
            </a:endParaRPr>
          </a:p>
        </p:txBody>
      </p:sp>
      <p:sp>
        <p:nvSpPr>
          <p:cNvPr id="14" name="Rettangolo arrotondato 13"/>
          <p:cNvSpPr/>
          <p:nvPr/>
        </p:nvSpPr>
        <p:spPr bwMode="auto">
          <a:xfrm>
            <a:off x="1702847" y="3894209"/>
            <a:ext cx="528517" cy="241401"/>
          </a:xfrm>
          <a:prstGeom prst="roundRect">
            <a:avLst/>
          </a:prstGeom>
          <a:noFill/>
          <a:ln>
            <a:no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it-IT" sz="800" dirty="0" smtClean="0">
                <a:solidFill>
                  <a:schemeClr val="accent1"/>
                </a:solidFill>
                <a:latin typeface="+mj-lt"/>
              </a:rPr>
              <a:t>Liege</a:t>
            </a:r>
            <a:endParaRPr lang="it-IT" sz="800" dirty="0">
              <a:solidFill>
                <a:schemeClr val="accent1"/>
              </a:solidFill>
              <a:latin typeface="+mj-lt"/>
            </a:endParaRPr>
          </a:p>
        </p:txBody>
      </p:sp>
      <p:sp>
        <p:nvSpPr>
          <p:cNvPr id="15" name="Rettangolo arrotondato 14"/>
          <p:cNvSpPr/>
          <p:nvPr/>
        </p:nvSpPr>
        <p:spPr bwMode="auto">
          <a:xfrm>
            <a:off x="953270" y="3879119"/>
            <a:ext cx="687654" cy="241401"/>
          </a:xfrm>
          <a:prstGeom prst="roundRect">
            <a:avLst/>
          </a:prstGeom>
          <a:noFill/>
          <a:ln>
            <a:no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it-IT" sz="800" dirty="0" err="1" smtClean="0">
                <a:solidFill>
                  <a:schemeClr val="accent1"/>
                </a:solidFill>
                <a:latin typeface="+mj-lt"/>
              </a:rPr>
              <a:t>Bruxell</a:t>
            </a:r>
            <a:endParaRPr lang="it-IT" sz="800" dirty="0">
              <a:solidFill>
                <a:schemeClr val="accent1"/>
              </a:solidFill>
              <a:latin typeface="+mj-lt"/>
            </a:endParaRPr>
          </a:p>
        </p:txBody>
      </p:sp>
      <p:sp>
        <p:nvSpPr>
          <p:cNvPr id="17" name="Rettangolo arrotondato 16"/>
          <p:cNvSpPr/>
          <p:nvPr/>
        </p:nvSpPr>
        <p:spPr bwMode="auto">
          <a:xfrm>
            <a:off x="1344658" y="3881744"/>
            <a:ext cx="607162" cy="241401"/>
          </a:xfrm>
          <a:prstGeom prst="roundRect">
            <a:avLst/>
          </a:prstGeom>
          <a:noFill/>
          <a:ln>
            <a:no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it-IT" sz="800" dirty="0" err="1" smtClean="0">
                <a:solidFill>
                  <a:schemeClr val="accent1"/>
                </a:solidFill>
                <a:latin typeface="+mj-lt"/>
              </a:rPr>
              <a:t>Ghent</a:t>
            </a:r>
            <a:endParaRPr lang="it-IT" sz="800" dirty="0">
              <a:solidFill>
                <a:schemeClr val="accent1"/>
              </a:solidFill>
              <a:latin typeface="+mj-lt"/>
            </a:endParaRPr>
          </a:p>
        </p:txBody>
      </p:sp>
      <p:sp>
        <p:nvSpPr>
          <p:cNvPr id="18" name="Rettangolo arrotondato 17"/>
          <p:cNvSpPr/>
          <p:nvPr/>
        </p:nvSpPr>
        <p:spPr bwMode="auto">
          <a:xfrm>
            <a:off x="2340702" y="4171361"/>
            <a:ext cx="493777" cy="241401"/>
          </a:xfrm>
          <a:prstGeom prst="roundRect">
            <a:avLst/>
          </a:prstGeom>
          <a:noFill/>
          <a:ln>
            <a:no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it-IT" sz="800" dirty="0" err="1" smtClean="0">
                <a:solidFill>
                  <a:schemeClr val="accent1"/>
                </a:solidFill>
                <a:latin typeface="+mj-lt"/>
              </a:rPr>
              <a:t>Prague</a:t>
            </a:r>
            <a:endParaRPr lang="it-IT" sz="800" dirty="0" smtClean="0">
              <a:solidFill>
                <a:schemeClr val="accent1"/>
              </a:solidFill>
              <a:latin typeface="+mj-lt"/>
            </a:endParaRPr>
          </a:p>
          <a:p>
            <a:pPr algn="ctr"/>
            <a:r>
              <a:rPr lang="it-IT" sz="800" dirty="0">
                <a:solidFill>
                  <a:schemeClr val="accent1"/>
                </a:solidFill>
                <a:latin typeface="+mj-lt"/>
              </a:rPr>
              <a:t> </a:t>
            </a:r>
            <a:r>
              <a:rPr lang="it-IT" sz="800" dirty="0" smtClean="0">
                <a:solidFill>
                  <a:schemeClr val="accent1"/>
                </a:solidFill>
                <a:latin typeface="+mj-lt"/>
              </a:rPr>
              <a:t>                         Brno</a:t>
            </a:r>
            <a:endParaRPr lang="it-IT" sz="800" dirty="0">
              <a:solidFill>
                <a:schemeClr val="accent1"/>
              </a:solidFill>
              <a:latin typeface="+mj-lt"/>
            </a:endParaRPr>
          </a:p>
        </p:txBody>
      </p:sp>
      <p:sp>
        <p:nvSpPr>
          <p:cNvPr id="19" name="Ovale 18"/>
          <p:cNvSpPr/>
          <p:nvPr/>
        </p:nvSpPr>
        <p:spPr>
          <a:xfrm>
            <a:off x="2795605" y="4390377"/>
            <a:ext cx="72000" cy="72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800" b="0" i="0" u="none" strike="noStrike" kern="0" cap="none" spc="0" normalizeH="0" baseline="0" noProof="0">
              <a:ln>
                <a:noFill/>
              </a:ln>
              <a:solidFill>
                <a:sysClr val="window" lastClr="FFFFFF"/>
              </a:solidFill>
              <a:uLnTx/>
              <a:uFillTx/>
              <a:latin typeface="Calibri"/>
              <a:ea typeface="+mn-ea"/>
              <a:cs typeface="+mn-cs"/>
            </a:endParaRPr>
          </a:p>
        </p:txBody>
      </p:sp>
      <p:sp>
        <p:nvSpPr>
          <p:cNvPr id="20" name="Rettangolo arrotondato 19"/>
          <p:cNvSpPr/>
          <p:nvPr/>
        </p:nvSpPr>
        <p:spPr bwMode="auto">
          <a:xfrm>
            <a:off x="3308900" y="2925577"/>
            <a:ext cx="493777" cy="241401"/>
          </a:xfrm>
          <a:prstGeom prst="roundRect">
            <a:avLst/>
          </a:prstGeom>
          <a:noFill/>
          <a:ln>
            <a:no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it-IT" sz="800" dirty="0" err="1" smtClean="0">
                <a:solidFill>
                  <a:schemeClr val="accent1"/>
                </a:solidFill>
                <a:latin typeface="+mj-lt"/>
              </a:rPr>
              <a:t>Aalto</a:t>
            </a:r>
            <a:endParaRPr lang="it-IT" sz="800" dirty="0">
              <a:solidFill>
                <a:schemeClr val="accent1"/>
              </a:solidFill>
              <a:latin typeface="+mj-lt"/>
            </a:endParaRPr>
          </a:p>
        </p:txBody>
      </p:sp>
      <p:sp>
        <p:nvSpPr>
          <p:cNvPr id="21" name="Ovale 20"/>
          <p:cNvSpPr>
            <a:spLocks/>
          </p:cNvSpPr>
          <p:nvPr/>
        </p:nvSpPr>
        <p:spPr>
          <a:xfrm>
            <a:off x="3325745" y="3017968"/>
            <a:ext cx="72000" cy="72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800" b="0" i="0" u="none" strike="noStrike" kern="0" cap="none" spc="0" normalizeH="0" baseline="0" noProof="0">
              <a:ln>
                <a:noFill/>
              </a:ln>
              <a:solidFill>
                <a:sysClr val="window" lastClr="FFFFFF"/>
              </a:solidFill>
              <a:uLnTx/>
              <a:uFillTx/>
              <a:latin typeface="Calibri"/>
              <a:ea typeface="+mn-ea"/>
              <a:cs typeface="+mn-cs"/>
            </a:endParaRPr>
          </a:p>
        </p:txBody>
      </p:sp>
      <p:sp>
        <p:nvSpPr>
          <p:cNvPr id="22" name="Ovale 21"/>
          <p:cNvSpPr/>
          <p:nvPr/>
        </p:nvSpPr>
        <p:spPr>
          <a:xfrm>
            <a:off x="1453645" y="4345368"/>
            <a:ext cx="72000" cy="72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800" b="0" i="0" u="none" strike="noStrike" kern="0" cap="none" spc="0" normalizeH="0" baseline="0" noProof="0">
              <a:ln>
                <a:noFill/>
              </a:ln>
              <a:solidFill>
                <a:sysClr val="window" lastClr="FFFFFF"/>
              </a:solidFill>
              <a:uLnTx/>
              <a:uFillTx/>
              <a:latin typeface="Calibri"/>
              <a:ea typeface="+mn-ea"/>
              <a:cs typeface="+mn-cs"/>
            </a:endParaRPr>
          </a:p>
        </p:txBody>
      </p:sp>
      <p:sp>
        <p:nvSpPr>
          <p:cNvPr id="23" name="Rettangolo arrotondato 22"/>
          <p:cNvSpPr/>
          <p:nvPr/>
        </p:nvSpPr>
        <p:spPr bwMode="auto">
          <a:xfrm>
            <a:off x="662767" y="4182615"/>
            <a:ext cx="970842" cy="241401"/>
          </a:xfrm>
          <a:prstGeom prst="roundRect">
            <a:avLst/>
          </a:prstGeom>
          <a:noFill/>
          <a:ln>
            <a:no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it-IT" sz="800" dirty="0" err="1">
                <a:solidFill>
                  <a:schemeClr val="accent1"/>
                </a:solidFill>
                <a:latin typeface="+mj-lt"/>
              </a:rPr>
              <a:t>Bouguenais</a:t>
            </a:r>
            <a:endParaRPr lang="it-IT" sz="800" dirty="0">
              <a:solidFill>
                <a:schemeClr val="accent1"/>
              </a:solidFill>
              <a:latin typeface="+mj-lt"/>
            </a:endParaRPr>
          </a:p>
        </p:txBody>
      </p:sp>
      <p:sp>
        <p:nvSpPr>
          <p:cNvPr id="25" name="Ovale 24"/>
          <p:cNvSpPr>
            <a:spLocks/>
          </p:cNvSpPr>
          <p:nvPr/>
        </p:nvSpPr>
        <p:spPr>
          <a:xfrm>
            <a:off x="1503834" y="4826141"/>
            <a:ext cx="72000" cy="72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800" b="0" i="0" u="none" strike="noStrike" kern="0" cap="none" spc="0" normalizeH="0" baseline="0" noProof="0">
              <a:ln>
                <a:noFill/>
              </a:ln>
              <a:solidFill>
                <a:sysClr val="window" lastClr="FFFFFF"/>
              </a:solidFill>
              <a:uLnTx/>
              <a:uFillTx/>
              <a:latin typeface="Calibri"/>
              <a:ea typeface="+mn-ea"/>
              <a:cs typeface="+mn-cs"/>
            </a:endParaRPr>
          </a:p>
        </p:txBody>
      </p:sp>
      <p:sp>
        <p:nvSpPr>
          <p:cNvPr id="26" name="Rettangolo arrotondato 25"/>
          <p:cNvSpPr/>
          <p:nvPr/>
        </p:nvSpPr>
        <p:spPr bwMode="auto">
          <a:xfrm>
            <a:off x="980894" y="4835495"/>
            <a:ext cx="820960" cy="188378"/>
          </a:xfrm>
          <a:prstGeom prst="roundRect">
            <a:avLst/>
          </a:prstGeom>
          <a:noFill/>
          <a:ln>
            <a:no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it-IT" sz="800" dirty="0" smtClean="0">
                <a:solidFill>
                  <a:schemeClr val="accent1"/>
                </a:solidFill>
                <a:latin typeface="+mj-lt"/>
              </a:rPr>
              <a:t>Toulouse</a:t>
            </a:r>
            <a:endParaRPr lang="it-IT" sz="800" dirty="0">
              <a:solidFill>
                <a:schemeClr val="accent1"/>
              </a:solidFill>
              <a:latin typeface="+mj-lt"/>
            </a:endParaRPr>
          </a:p>
        </p:txBody>
      </p:sp>
      <p:sp>
        <p:nvSpPr>
          <p:cNvPr id="27" name="Ovale 26"/>
          <p:cNvSpPr/>
          <p:nvPr/>
        </p:nvSpPr>
        <p:spPr>
          <a:xfrm>
            <a:off x="2072958" y="4340762"/>
            <a:ext cx="72000" cy="72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800" b="0" i="0" u="none" strike="noStrike" kern="0" cap="none" spc="0" normalizeH="0" baseline="0" noProof="0">
              <a:ln>
                <a:noFill/>
              </a:ln>
              <a:solidFill>
                <a:sysClr val="window" lastClr="FFFFFF"/>
              </a:solidFill>
              <a:uLnTx/>
              <a:uFillTx/>
              <a:latin typeface="Calibri"/>
              <a:ea typeface="+mn-ea"/>
              <a:cs typeface="+mn-cs"/>
            </a:endParaRPr>
          </a:p>
        </p:txBody>
      </p:sp>
      <p:sp>
        <p:nvSpPr>
          <p:cNvPr id="28" name="Rettangolo arrotondato 27"/>
          <p:cNvSpPr/>
          <p:nvPr/>
        </p:nvSpPr>
        <p:spPr bwMode="auto">
          <a:xfrm>
            <a:off x="1699615" y="4153462"/>
            <a:ext cx="820960" cy="241401"/>
          </a:xfrm>
          <a:prstGeom prst="roundRect">
            <a:avLst/>
          </a:prstGeom>
          <a:noFill/>
          <a:ln>
            <a:no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it-IT" sz="800" dirty="0">
                <a:solidFill>
                  <a:schemeClr val="accent1"/>
                </a:solidFill>
                <a:latin typeface="+mj-lt"/>
              </a:rPr>
              <a:t>Strasbourg</a:t>
            </a:r>
          </a:p>
        </p:txBody>
      </p:sp>
      <p:sp>
        <p:nvSpPr>
          <p:cNvPr id="29" name="Ovale 28"/>
          <p:cNvSpPr>
            <a:spLocks/>
          </p:cNvSpPr>
          <p:nvPr/>
        </p:nvSpPr>
        <p:spPr>
          <a:xfrm>
            <a:off x="1824479" y="4912706"/>
            <a:ext cx="72000" cy="72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800" b="0" i="0" u="none" strike="noStrike" kern="0" cap="none" spc="0" normalizeH="0" baseline="0" noProof="0">
              <a:ln>
                <a:noFill/>
              </a:ln>
              <a:solidFill>
                <a:sysClr val="window" lastClr="FFFFFF"/>
              </a:solidFill>
              <a:uLnTx/>
              <a:uFillTx/>
              <a:latin typeface="Calibri"/>
              <a:ea typeface="+mn-ea"/>
              <a:cs typeface="+mn-cs"/>
            </a:endParaRPr>
          </a:p>
        </p:txBody>
      </p:sp>
      <p:sp>
        <p:nvSpPr>
          <p:cNvPr id="30" name="Rettangolo arrotondato 29"/>
          <p:cNvSpPr/>
          <p:nvPr/>
        </p:nvSpPr>
        <p:spPr bwMode="auto">
          <a:xfrm>
            <a:off x="1479994" y="4718454"/>
            <a:ext cx="593124" cy="241401"/>
          </a:xfrm>
          <a:prstGeom prst="roundRect">
            <a:avLst/>
          </a:prstGeom>
          <a:noFill/>
          <a:ln>
            <a:no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it-IT" sz="800" dirty="0" smtClean="0">
                <a:solidFill>
                  <a:schemeClr val="accent1"/>
                </a:solidFill>
                <a:latin typeface="+mj-lt"/>
              </a:rPr>
              <a:t>Arles</a:t>
            </a:r>
            <a:endParaRPr lang="it-IT" sz="800" dirty="0">
              <a:solidFill>
                <a:schemeClr val="accent1"/>
              </a:solidFill>
              <a:latin typeface="+mj-lt"/>
            </a:endParaRPr>
          </a:p>
        </p:txBody>
      </p:sp>
      <p:sp>
        <p:nvSpPr>
          <p:cNvPr id="31" name="Rettangolo arrotondato 30"/>
          <p:cNvSpPr/>
          <p:nvPr/>
        </p:nvSpPr>
        <p:spPr bwMode="auto">
          <a:xfrm>
            <a:off x="856539" y="4295922"/>
            <a:ext cx="820960" cy="241401"/>
          </a:xfrm>
          <a:prstGeom prst="roundRect">
            <a:avLst/>
          </a:prstGeom>
          <a:noFill/>
          <a:ln>
            <a:no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it-IT" sz="800" dirty="0" smtClean="0">
                <a:solidFill>
                  <a:schemeClr val="accent1"/>
                </a:solidFill>
                <a:latin typeface="+mj-lt"/>
              </a:rPr>
              <a:t>Rouen</a:t>
            </a:r>
            <a:endParaRPr lang="it-IT" sz="800" dirty="0">
              <a:solidFill>
                <a:schemeClr val="accent1"/>
              </a:solidFill>
              <a:latin typeface="+mj-lt"/>
            </a:endParaRPr>
          </a:p>
        </p:txBody>
      </p:sp>
      <p:sp>
        <p:nvSpPr>
          <p:cNvPr id="33" name="Ovale 32"/>
          <p:cNvSpPr/>
          <p:nvPr/>
        </p:nvSpPr>
        <p:spPr>
          <a:xfrm>
            <a:off x="1715770" y="4366098"/>
            <a:ext cx="72000" cy="72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800" b="0" i="0" u="none" strike="noStrike" kern="0" cap="none" spc="0" normalizeH="0" baseline="0" noProof="0">
              <a:ln>
                <a:noFill/>
              </a:ln>
              <a:solidFill>
                <a:sysClr val="window" lastClr="FFFFFF"/>
              </a:solidFill>
              <a:uLnTx/>
              <a:uFillTx/>
              <a:latin typeface="Calibri"/>
              <a:ea typeface="+mn-ea"/>
              <a:cs typeface="+mn-cs"/>
            </a:endParaRPr>
          </a:p>
        </p:txBody>
      </p:sp>
      <p:sp>
        <p:nvSpPr>
          <p:cNvPr id="34" name="Rettangolo arrotondato 33"/>
          <p:cNvSpPr/>
          <p:nvPr/>
        </p:nvSpPr>
        <p:spPr bwMode="auto">
          <a:xfrm>
            <a:off x="1451596" y="4186686"/>
            <a:ext cx="485421" cy="241401"/>
          </a:xfrm>
          <a:prstGeom prst="roundRect">
            <a:avLst/>
          </a:prstGeom>
          <a:noFill/>
          <a:ln>
            <a:no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it-IT" sz="800" dirty="0" smtClean="0">
                <a:solidFill>
                  <a:schemeClr val="accent1"/>
                </a:solidFill>
                <a:latin typeface="+mj-lt"/>
              </a:rPr>
              <a:t>Paris</a:t>
            </a:r>
            <a:endParaRPr lang="it-IT" sz="800" dirty="0">
              <a:solidFill>
                <a:schemeClr val="accent1"/>
              </a:solidFill>
              <a:latin typeface="+mj-lt"/>
            </a:endParaRPr>
          </a:p>
        </p:txBody>
      </p:sp>
      <p:sp>
        <p:nvSpPr>
          <p:cNvPr id="35" name="Ovale 34"/>
          <p:cNvSpPr>
            <a:spLocks/>
          </p:cNvSpPr>
          <p:nvPr/>
        </p:nvSpPr>
        <p:spPr>
          <a:xfrm>
            <a:off x="1448311" y="4659783"/>
            <a:ext cx="72000" cy="72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800" b="0" i="0" u="none" strike="noStrike" kern="0" cap="none" spc="0" normalizeH="0" baseline="0" noProof="0">
              <a:ln>
                <a:noFill/>
              </a:ln>
              <a:solidFill>
                <a:sysClr val="window" lastClr="FFFFFF"/>
              </a:solidFill>
              <a:uLnTx/>
              <a:uFillTx/>
              <a:latin typeface="Calibri"/>
              <a:ea typeface="+mn-ea"/>
              <a:cs typeface="+mn-cs"/>
            </a:endParaRPr>
          </a:p>
        </p:txBody>
      </p:sp>
      <p:sp>
        <p:nvSpPr>
          <p:cNvPr id="36" name="Rettangolo arrotondato 35"/>
          <p:cNvSpPr/>
          <p:nvPr/>
        </p:nvSpPr>
        <p:spPr bwMode="auto">
          <a:xfrm>
            <a:off x="813665" y="4672550"/>
            <a:ext cx="820960" cy="165515"/>
          </a:xfrm>
          <a:prstGeom prst="roundRect">
            <a:avLst/>
          </a:prstGeom>
          <a:noFill/>
          <a:ln>
            <a:no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it-IT" sz="800" dirty="0" smtClean="0">
                <a:solidFill>
                  <a:schemeClr val="accent1"/>
                </a:solidFill>
                <a:latin typeface="+mj-lt"/>
              </a:rPr>
              <a:t>Bordeaux</a:t>
            </a:r>
            <a:endParaRPr lang="it-IT" sz="800" dirty="0">
              <a:solidFill>
                <a:schemeClr val="accent1"/>
              </a:solidFill>
              <a:latin typeface="+mj-lt"/>
            </a:endParaRPr>
          </a:p>
        </p:txBody>
      </p:sp>
      <p:sp>
        <p:nvSpPr>
          <p:cNvPr id="37" name="Ovale 36"/>
          <p:cNvSpPr/>
          <p:nvPr/>
        </p:nvSpPr>
        <p:spPr>
          <a:xfrm>
            <a:off x="2525458" y="4032655"/>
            <a:ext cx="72000" cy="72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800" b="0" i="0" u="none" strike="noStrike" kern="0" cap="none" spc="0" normalizeH="0" baseline="0" noProof="0">
              <a:ln>
                <a:noFill/>
              </a:ln>
              <a:solidFill>
                <a:sysClr val="window" lastClr="FFFFFF"/>
              </a:solidFill>
              <a:uLnTx/>
              <a:uFillTx/>
              <a:latin typeface="Calibri"/>
              <a:ea typeface="+mn-ea"/>
              <a:cs typeface="+mn-cs"/>
            </a:endParaRPr>
          </a:p>
        </p:txBody>
      </p:sp>
      <p:sp>
        <p:nvSpPr>
          <p:cNvPr id="38" name="Rettangolo arrotondato 37"/>
          <p:cNvSpPr/>
          <p:nvPr/>
        </p:nvSpPr>
        <p:spPr bwMode="auto">
          <a:xfrm>
            <a:off x="2523563" y="3943571"/>
            <a:ext cx="493777" cy="241401"/>
          </a:xfrm>
          <a:prstGeom prst="roundRect">
            <a:avLst/>
          </a:prstGeom>
          <a:noFill/>
          <a:ln>
            <a:no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it-IT" sz="800" dirty="0" err="1" smtClean="0">
                <a:solidFill>
                  <a:schemeClr val="accent1"/>
                </a:solidFill>
                <a:latin typeface="+mj-lt"/>
              </a:rPr>
              <a:t>Berlin</a:t>
            </a:r>
            <a:endParaRPr lang="it-IT" sz="800" dirty="0">
              <a:solidFill>
                <a:schemeClr val="accent1"/>
              </a:solidFill>
              <a:latin typeface="+mj-lt"/>
            </a:endParaRPr>
          </a:p>
        </p:txBody>
      </p:sp>
      <p:sp>
        <p:nvSpPr>
          <p:cNvPr id="39" name="Rettangolo arrotondato 38"/>
          <p:cNvSpPr/>
          <p:nvPr/>
        </p:nvSpPr>
        <p:spPr bwMode="auto">
          <a:xfrm>
            <a:off x="3448955" y="5404210"/>
            <a:ext cx="635214" cy="241401"/>
          </a:xfrm>
          <a:prstGeom prst="roundRect">
            <a:avLst/>
          </a:prstGeom>
          <a:noFill/>
          <a:ln>
            <a:no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it-IT" sz="800" dirty="0" err="1" smtClean="0">
                <a:solidFill>
                  <a:schemeClr val="accent1"/>
                </a:solidFill>
                <a:latin typeface="+mj-lt"/>
              </a:rPr>
              <a:t>Athens</a:t>
            </a:r>
            <a:endParaRPr lang="it-IT" sz="800" dirty="0">
              <a:solidFill>
                <a:schemeClr val="accent1"/>
              </a:solidFill>
              <a:latin typeface="+mj-lt"/>
            </a:endParaRPr>
          </a:p>
        </p:txBody>
      </p:sp>
      <p:sp>
        <p:nvSpPr>
          <p:cNvPr id="40" name="Ovale 39"/>
          <p:cNvSpPr>
            <a:spLocks/>
          </p:cNvSpPr>
          <p:nvPr/>
        </p:nvSpPr>
        <p:spPr>
          <a:xfrm>
            <a:off x="3478145" y="5496601"/>
            <a:ext cx="72000" cy="72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800" b="0" i="0" u="none" strike="noStrike" kern="0" cap="none" spc="0" normalizeH="0" baseline="0" noProof="0">
              <a:ln>
                <a:noFill/>
              </a:ln>
              <a:solidFill>
                <a:sysClr val="window" lastClr="FFFFFF"/>
              </a:solidFill>
              <a:uLnTx/>
              <a:uFillTx/>
              <a:latin typeface="Calibri"/>
              <a:ea typeface="+mn-ea"/>
              <a:cs typeface="+mn-cs"/>
            </a:endParaRPr>
          </a:p>
        </p:txBody>
      </p:sp>
      <p:sp>
        <p:nvSpPr>
          <p:cNvPr id="41" name="Ovale 40"/>
          <p:cNvSpPr>
            <a:spLocks/>
          </p:cNvSpPr>
          <p:nvPr/>
        </p:nvSpPr>
        <p:spPr>
          <a:xfrm>
            <a:off x="3536974" y="5966070"/>
            <a:ext cx="72000" cy="72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800" b="0" i="0" u="none" strike="noStrike" kern="0" cap="none" spc="0" normalizeH="0" baseline="0" noProof="0">
              <a:ln>
                <a:noFill/>
              </a:ln>
              <a:solidFill>
                <a:sysClr val="window" lastClr="FFFFFF"/>
              </a:solidFill>
              <a:uLnTx/>
              <a:uFillTx/>
              <a:latin typeface="Calibri"/>
              <a:ea typeface="+mn-ea"/>
              <a:cs typeface="+mn-cs"/>
            </a:endParaRPr>
          </a:p>
        </p:txBody>
      </p:sp>
      <p:sp>
        <p:nvSpPr>
          <p:cNvPr id="42" name="Rettangolo arrotondato 41"/>
          <p:cNvSpPr/>
          <p:nvPr/>
        </p:nvSpPr>
        <p:spPr bwMode="auto">
          <a:xfrm>
            <a:off x="3482030" y="5881944"/>
            <a:ext cx="635214" cy="241401"/>
          </a:xfrm>
          <a:prstGeom prst="roundRect">
            <a:avLst/>
          </a:prstGeom>
          <a:noFill/>
          <a:ln>
            <a:no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it-IT" sz="800" dirty="0" smtClean="0">
                <a:solidFill>
                  <a:schemeClr val="accent1"/>
                </a:solidFill>
                <a:latin typeface="+mj-lt"/>
              </a:rPr>
              <a:t>Crete</a:t>
            </a:r>
            <a:endParaRPr lang="it-IT" sz="800" dirty="0">
              <a:solidFill>
                <a:schemeClr val="accent1"/>
              </a:solidFill>
              <a:latin typeface="+mj-lt"/>
            </a:endParaRPr>
          </a:p>
        </p:txBody>
      </p:sp>
      <p:sp>
        <p:nvSpPr>
          <p:cNvPr id="43" name="Ovale 42"/>
          <p:cNvSpPr>
            <a:spLocks/>
          </p:cNvSpPr>
          <p:nvPr/>
        </p:nvSpPr>
        <p:spPr>
          <a:xfrm>
            <a:off x="2319360" y="5071622"/>
            <a:ext cx="72000" cy="72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800" b="0" i="0" u="none" strike="noStrike" kern="0" cap="none" spc="0" normalizeH="0" baseline="0" noProof="0">
              <a:ln>
                <a:noFill/>
              </a:ln>
              <a:solidFill>
                <a:sysClr val="window" lastClr="FFFFFF"/>
              </a:solidFill>
              <a:uLnTx/>
              <a:uFillTx/>
              <a:latin typeface="Calibri"/>
              <a:ea typeface="+mn-ea"/>
              <a:cs typeface="+mn-cs"/>
            </a:endParaRPr>
          </a:p>
        </p:txBody>
      </p:sp>
      <p:sp>
        <p:nvSpPr>
          <p:cNvPr id="44" name="Rettangolo arrotondato 43"/>
          <p:cNvSpPr/>
          <p:nvPr/>
        </p:nvSpPr>
        <p:spPr bwMode="auto">
          <a:xfrm>
            <a:off x="1964110" y="4991157"/>
            <a:ext cx="479964" cy="241401"/>
          </a:xfrm>
          <a:prstGeom prst="roundRect">
            <a:avLst/>
          </a:prstGeom>
          <a:noFill/>
          <a:ln>
            <a:no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it-IT" sz="800" dirty="0" smtClean="0">
                <a:solidFill>
                  <a:schemeClr val="accent1"/>
                </a:solidFill>
                <a:latin typeface="+mj-lt"/>
              </a:rPr>
              <a:t>Pisa</a:t>
            </a:r>
            <a:endParaRPr lang="it-IT" sz="800" dirty="0">
              <a:solidFill>
                <a:schemeClr val="accent1"/>
              </a:solidFill>
              <a:latin typeface="+mj-lt"/>
            </a:endParaRPr>
          </a:p>
        </p:txBody>
      </p:sp>
      <p:sp>
        <p:nvSpPr>
          <p:cNvPr id="45" name="Ovale 44"/>
          <p:cNvSpPr>
            <a:spLocks/>
          </p:cNvSpPr>
          <p:nvPr/>
        </p:nvSpPr>
        <p:spPr>
          <a:xfrm>
            <a:off x="2173419" y="4905940"/>
            <a:ext cx="72000" cy="72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800" b="0" i="0" u="none" strike="noStrike" kern="0" cap="none" spc="0" normalizeH="0" baseline="0" noProof="0">
              <a:ln>
                <a:noFill/>
              </a:ln>
              <a:solidFill>
                <a:sysClr val="window" lastClr="FFFFFF"/>
              </a:solidFill>
              <a:uLnTx/>
              <a:uFillTx/>
              <a:latin typeface="Calibri"/>
              <a:ea typeface="+mn-ea"/>
              <a:cs typeface="+mn-cs"/>
            </a:endParaRPr>
          </a:p>
        </p:txBody>
      </p:sp>
      <p:sp>
        <p:nvSpPr>
          <p:cNvPr id="46" name="Rettangolo arrotondato 45"/>
          <p:cNvSpPr/>
          <p:nvPr/>
        </p:nvSpPr>
        <p:spPr bwMode="auto">
          <a:xfrm>
            <a:off x="1863112" y="4718775"/>
            <a:ext cx="820960" cy="241401"/>
          </a:xfrm>
          <a:prstGeom prst="roundRect">
            <a:avLst/>
          </a:prstGeom>
          <a:noFill/>
          <a:ln>
            <a:no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it-IT" sz="800" dirty="0" smtClean="0">
                <a:solidFill>
                  <a:schemeClr val="accent1"/>
                </a:solidFill>
                <a:latin typeface="+mj-lt"/>
              </a:rPr>
              <a:t>Genova</a:t>
            </a:r>
            <a:endParaRPr lang="it-IT" sz="800" dirty="0">
              <a:solidFill>
                <a:schemeClr val="accent1"/>
              </a:solidFill>
              <a:latin typeface="+mj-lt"/>
            </a:endParaRPr>
          </a:p>
        </p:txBody>
      </p:sp>
      <p:sp>
        <p:nvSpPr>
          <p:cNvPr id="47" name="Ovale 46"/>
          <p:cNvSpPr>
            <a:spLocks/>
          </p:cNvSpPr>
          <p:nvPr/>
        </p:nvSpPr>
        <p:spPr>
          <a:xfrm>
            <a:off x="2435754" y="5221880"/>
            <a:ext cx="72000" cy="72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800" b="0" i="0" u="none" strike="noStrike" kern="0" cap="none" spc="0" normalizeH="0" baseline="0" noProof="0">
              <a:ln>
                <a:noFill/>
              </a:ln>
              <a:solidFill>
                <a:sysClr val="window" lastClr="FFFFFF"/>
              </a:solidFill>
              <a:uLnTx/>
              <a:uFillTx/>
              <a:latin typeface="Calibri"/>
              <a:ea typeface="+mn-ea"/>
              <a:cs typeface="+mn-cs"/>
            </a:endParaRPr>
          </a:p>
        </p:txBody>
      </p:sp>
      <p:sp>
        <p:nvSpPr>
          <p:cNvPr id="48" name="Rettangolo arrotondato 47"/>
          <p:cNvSpPr/>
          <p:nvPr/>
        </p:nvSpPr>
        <p:spPr bwMode="auto">
          <a:xfrm>
            <a:off x="2429085" y="5047636"/>
            <a:ext cx="820960" cy="407930"/>
          </a:xfrm>
          <a:prstGeom prst="roundRect">
            <a:avLst/>
          </a:prstGeom>
          <a:noFill/>
          <a:ln>
            <a:no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r>
              <a:rPr lang="it-IT" sz="800" dirty="0" smtClean="0">
                <a:solidFill>
                  <a:schemeClr val="accent1"/>
                </a:solidFill>
                <a:latin typeface="+mj-lt"/>
              </a:rPr>
              <a:t>Rieti</a:t>
            </a:r>
          </a:p>
          <a:p>
            <a:r>
              <a:rPr lang="it-IT" sz="800" dirty="0" smtClean="0">
                <a:solidFill>
                  <a:schemeClr val="accent1"/>
                </a:solidFill>
                <a:latin typeface="+mj-lt"/>
              </a:rPr>
              <a:t>Rome</a:t>
            </a:r>
          </a:p>
          <a:p>
            <a:r>
              <a:rPr lang="it-IT" sz="800" dirty="0" smtClean="0">
                <a:solidFill>
                  <a:schemeClr val="accent1"/>
                </a:solidFill>
                <a:latin typeface="+mj-lt"/>
              </a:rPr>
              <a:t>    </a:t>
            </a:r>
            <a:r>
              <a:rPr lang="it-IT" sz="800" dirty="0" err="1" smtClean="0">
                <a:solidFill>
                  <a:schemeClr val="accent1"/>
                </a:solidFill>
                <a:latin typeface="+mj-lt"/>
              </a:rPr>
              <a:t>Naples</a:t>
            </a:r>
            <a:endParaRPr lang="it-IT" sz="800" dirty="0">
              <a:solidFill>
                <a:schemeClr val="accent1"/>
              </a:solidFill>
              <a:latin typeface="+mj-lt"/>
            </a:endParaRPr>
          </a:p>
        </p:txBody>
      </p:sp>
      <p:sp>
        <p:nvSpPr>
          <p:cNvPr id="49" name="Ovale 48"/>
          <p:cNvSpPr/>
          <p:nvPr/>
        </p:nvSpPr>
        <p:spPr>
          <a:xfrm>
            <a:off x="2107147" y="3927535"/>
            <a:ext cx="72000" cy="72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800" b="0" i="0" u="none" strike="noStrike" kern="0" cap="none" spc="0" normalizeH="0" baseline="0" noProof="0">
              <a:ln>
                <a:noFill/>
              </a:ln>
              <a:solidFill>
                <a:sysClr val="window" lastClr="FFFFFF"/>
              </a:solidFill>
              <a:uLnTx/>
              <a:uFillTx/>
              <a:latin typeface="Calibri"/>
              <a:ea typeface="+mn-ea"/>
              <a:cs typeface="+mn-cs"/>
            </a:endParaRPr>
          </a:p>
        </p:txBody>
      </p:sp>
      <p:sp>
        <p:nvSpPr>
          <p:cNvPr id="50" name="Rettangolo arrotondato 49"/>
          <p:cNvSpPr/>
          <p:nvPr/>
        </p:nvSpPr>
        <p:spPr bwMode="auto">
          <a:xfrm>
            <a:off x="2211456" y="3785755"/>
            <a:ext cx="493777" cy="241401"/>
          </a:xfrm>
          <a:prstGeom prst="roundRect">
            <a:avLst/>
          </a:prstGeom>
          <a:noFill/>
          <a:ln>
            <a:no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it-IT" sz="800" dirty="0" err="1">
                <a:solidFill>
                  <a:schemeClr val="accent1"/>
                </a:solidFill>
                <a:latin typeface="+mj-lt"/>
              </a:rPr>
              <a:t>Stevinweg</a:t>
            </a:r>
            <a:endParaRPr lang="it-IT" sz="800" dirty="0">
              <a:solidFill>
                <a:schemeClr val="accent1"/>
              </a:solidFill>
              <a:latin typeface="+mj-lt"/>
            </a:endParaRPr>
          </a:p>
        </p:txBody>
      </p:sp>
      <p:sp>
        <p:nvSpPr>
          <p:cNvPr id="51" name="Ovale 50"/>
          <p:cNvSpPr>
            <a:spLocks/>
          </p:cNvSpPr>
          <p:nvPr/>
        </p:nvSpPr>
        <p:spPr>
          <a:xfrm>
            <a:off x="3144691" y="4046070"/>
            <a:ext cx="72000" cy="72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800" b="0" i="0" u="none" strike="noStrike" kern="0" cap="none" spc="0" normalizeH="0" baseline="0" noProof="0">
              <a:ln>
                <a:noFill/>
              </a:ln>
              <a:solidFill>
                <a:sysClr val="window" lastClr="FFFFFF"/>
              </a:solidFill>
              <a:uLnTx/>
              <a:uFillTx/>
              <a:latin typeface="Calibri"/>
              <a:ea typeface="+mn-ea"/>
              <a:cs typeface="+mn-cs"/>
            </a:endParaRPr>
          </a:p>
        </p:txBody>
      </p:sp>
      <p:sp>
        <p:nvSpPr>
          <p:cNvPr id="52" name="Rettangolo arrotondato 51"/>
          <p:cNvSpPr/>
          <p:nvPr/>
        </p:nvSpPr>
        <p:spPr bwMode="auto">
          <a:xfrm>
            <a:off x="3201316" y="3942356"/>
            <a:ext cx="493777" cy="241401"/>
          </a:xfrm>
          <a:prstGeom prst="roundRect">
            <a:avLst/>
          </a:prstGeom>
          <a:noFill/>
          <a:ln>
            <a:no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it-IT" sz="800" dirty="0" err="1" smtClean="0">
                <a:solidFill>
                  <a:schemeClr val="accent1"/>
                </a:solidFill>
                <a:latin typeface="+mj-lt"/>
              </a:rPr>
              <a:t>Warsaw</a:t>
            </a:r>
            <a:endParaRPr lang="it-IT" sz="800" dirty="0">
              <a:solidFill>
                <a:schemeClr val="accent1"/>
              </a:solidFill>
              <a:latin typeface="+mj-lt"/>
            </a:endParaRPr>
          </a:p>
        </p:txBody>
      </p:sp>
      <p:sp>
        <p:nvSpPr>
          <p:cNvPr id="55" name="Ovale 54"/>
          <p:cNvSpPr>
            <a:spLocks/>
          </p:cNvSpPr>
          <p:nvPr/>
        </p:nvSpPr>
        <p:spPr>
          <a:xfrm>
            <a:off x="3123734" y="4331283"/>
            <a:ext cx="72000" cy="72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800" b="0" i="0" u="none" strike="noStrike" kern="0" cap="none" spc="0" normalizeH="0" baseline="0" noProof="0">
              <a:ln>
                <a:noFill/>
              </a:ln>
              <a:solidFill>
                <a:sysClr val="window" lastClr="FFFFFF"/>
              </a:solidFill>
              <a:uLnTx/>
              <a:uFillTx/>
              <a:latin typeface="Calibri"/>
              <a:ea typeface="+mn-ea"/>
              <a:cs typeface="+mn-cs"/>
            </a:endParaRPr>
          </a:p>
        </p:txBody>
      </p:sp>
      <p:sp>
        <p:nvSpPr>
          <p:cNvPr id="56" name="Rettangolo arrotondato 55"/>
          <p:cNvSpPr/>
          <p:nvPr/>
        </p:nvSpPr>
        <p:spPr bwMode="auto">
          <a:xfrm>
            <a:off x="3105060" y="4182997"/>
            <a:ext cx="635214" cy="241401"/>
          </a:xfrm>
          <a:prstGeom prst="roundRect">
            <a:avLst/>
          </a:prstGeom>
          <a:noFill/>
          <a:ln>
            <a:no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it-IT" sz="800" dirty="0" smtClean="0">
                <a:solidFill>
                  <a:schemeClr val="accent1"/>
                </a:solidFill>
                <a:latin typeface="+mj-lt"/>
              </a:rPr>
              <a:t>Kielce</a:t>
            </a:r>
          </a:p>
          <a:p>
            <a:pPr algn="ctr"/>
            <a:r>
              <a:rPr lang="it-IT" sz="800" dirty="0" err="1" smtClean="0">
                <a:solidFill>
                  <a:schemeClr val="accent1"/>
                </a:solidFill>
                <a:latin typeface="+mj-lt"/>
              </a:rPr>
              <a:t>Cracow</a:t>
            </a:r>
            <a:endParaRPr lang="it-IT" sz="800" dirty="0">
              <a:solidFill>
                <a:schemeClr val="accent1"/>
              </a:solidFill>
              <a:latin typeface="+mj-lt"/>
            </a:endParaRPr>
          </a:p>
        </p:txBody>
      </p:sp>
      <p:sp>
        <p:nvSpPr>
          <p:cNvPr id="57" name="Ovale 56"/>
          <p:cNvSpPr>
            <a:spLocks/>
          </p:cNvSpPr>
          <p:nvPr/>
        </p:nvSpPr>
        <p:spPr>
          <a:xfrm>
            <a:off x="609724" y="4951872"/>
            <a:ext cx="72000" cy="72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800" b="0" i="0" u="none" strike="noStrike" kern="0" cap="none" spc="0" normalizeH="0" baseline="0" noProof="0">
              <a:ln>
                <a:noFill/>
              </a:ln>
              <a:solidFill>
                <a:sysClr val="window" lastClr="FFFFFF"/>
              </a:solidFill>
              <a:uLnTx/>
              <a:uFillTx/>
              <a:latin typeface="Calibri"/>
              <a:ea typeface="+mn-ea"/>
              <a:cs typeface="+mn-cs"/>
            </a:endParaRPr>
          </a:p>
        </p:txBody>
      </p:sp>
      <p:sp>
        <p:nvSpPr>
          <p:cNvPr id="58" name="Rettangolo 57"/>
          <p:cNvSpPr/>
          <p:nvPr/>
        </p:nvSpPr>
        <p:spPr>
          <a:xfrm>
            <a:off x="423078" y="5007629"/>
            <a:ext cx="732893" cy="215444"/>
          </a:xfrm>
          <a:prstGeom prst="rect">
            <a:avLst/>
          </a:prstGeom>
        </p:spPr>
        <p:txBody>
          <a:bodyPr wrap="none">
            <a:spAutoFit/>
          </a:bodyPr>
          <a:lstStyle/>
          <a:p>
            <a:r>
              <a:rPr lang="it-IT" sz="800" dirty="0">
                <a:solidFill>
                  <a:schemeClr val="accent1"/>
                </a:solidFill>
                <a:latin typeface="+mn-lt"/>
              </a:rPr>
              <a:t>Guimarães</a:t>
            </a:r>
          </a:p>
        </p:txBody>
      </p:sp>
      <p:sp>
        <p:nvSpPr>
          <p:cNvPr id="59" name="Ovale 58"/>
          <p:cNvSpPr>
            <a:spLocks/>
          </p:cNvSpPr>
          <p:nvPr/>
        </p:nvSpPr>
        <p:spPr>
          <a:xfrm>
            <a:off x="1287288" y="5251601"/>
            <a:ext cx="72000" cy="72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800" b="0" i="0" u="none" strike="noStrike" kern="0" cap="none" spc="0" normalizeH="0" baseline="0" noProof="0">
              <a:ln>
                <a:noFill/>
              </a:ln>
              <a:solidFill>
                <a:sysClr val="window" lastClr="FFFFFF"/>
              </a:solidFill>
              <a:uLnTx/>
              <a:uFillTx/>
              <a:latin typeface="Calibri"/>
              <a:ea typeface="+mn-ea"/>
              <a:cs typeface="+mn-cs"/>
            </a:endParaRPr>
          </a:p>
        </p:txBody>
      </p:sp>
      <p:sp>
        <p:nvSpPr>
          <p:cNvPr id="60" name="Rettangolo 59"/>
          <p:cNvSpPr/>
          <p:nvPr/>
        </p:nvSpPr>
        <p:spPr>
          <a:xfrm>
            <a:off x="1359288" y="5058543"/>
            <a:ext cx="699230" cy="338554"/>
          </a:xfrm>
          <a:prstGeom prst="rect">
            <a:avLst/>
          </a:prstGeom>
        </p:spPr>
        <p:txBody>
          <a:bodyPr wrap="none">
            <a:spAutoFit/>
          </a:bodyPr>
          <a:lstStyle/>
          <a:p>
            <a:r>
              <a:rPr lang="it-IT" sz="800" dirty="0" err="1" smtClean="0">
                <a:solidFill>
                  <a:schemeClr val="accent1"/>
                </a:solidFill>
                <a:latin typeface="+mn-lt"/>
              </a:rPr>
              <a:t>Barcelona</a:t>
            </a:r>
            <a:endParaRPr lang="it-IT" sz="800" dirty="0" smtClean="0">
              <a:solidFill>
                <a:schemeClr val="accent1"/>
              </a:solidFill>
              <a:latin typeface="+mn-lt"/>
            </a:endParaRPr>
          </a:p>
          <a:p>
            <a:r>
              <a:rPr lang="it-IT" sz="800" dirty="0" smtClean="0">
                <a:solidFill>
                  <a:schemeClr val="accent1"/>
                </a:solidFill>
                <a:latin typeface="+mn-lt"/>
              </a:rPr>
              <a:t>Valencia</a:t>
            </a:r>
            <a:endParaRPr lang="it-IT" sz="800" dirty="0">
              <a:solidFill>
                <a:schemeClr val="accent1"/>
              </a:solidFill>
              <a:latin typeface="+mn-lt"/>
            </a:endParaRPr>
          </a:p>
        </p:txBody>
      </p:sp>
      <p:sp>
        <p:nvSpPr>
          <p:cNvPr id="61" name="Ovale 60"/>
          <p:cNvSpPr>
            <a:spLocks/>
          </p:cNvSpPr>
          <p:nvPr/>
        </p:nvSpPr>
        <p:spPr>
          <a:xfrm>
            <a:off x="667691" y="4724330"/>
            <a:ext cx="72000" cy="72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800" b="0" i="0" u="none" strike="noStrike" kern="0" cap="none" spc="0" normalizeH="0" baseline="0" noProof="0">
              <a:ln>
                <a:noFill/>
              </a:ln>
              <a:solidFill>
                <a:sysClr val="window" lastClr="FFFFFF"/>
              </a:solidFill>
              <a:uLnTx/>
              <a:uFillTx/>
              <a:latin typeface="Calibri"/>
              <a:ea typeface="+mn-ea"/>
              <a:cs typeface="+mn-cs"/>
            </a:endParaRPr>
          </a:p>
        </p:txBody>
      </p:sp>
      <p:sp>
        <p:nvSpPr>
          <p:cNvPr id="62" name="Rettangolo 61"/>
          <p:cNvSpPr/>
          <p:nvPr/>
        </p:nvSpPr>
        <p:spPr>
          <a:xfrm>
            <a:off x="411996" y="4503456"/>
            <a:ext cx="772969" cy="215444"/>
          </a:xfrm>
          <a:prstGeom prst="rect">
            <a:avLst/>
          </a:prstGeom>
        </p:spPr>
        <p:txBody>
          <a:bodyPr wrap="none">
            <a:spAutoFit/>
          </a:bodyPr>
          <a:lstStyle/>
          <a:p>
            <a:r>
              <a:rPr lang="it-IT" sz="800" dirty="0" err="1">
                <a:solidFill>
                  <a:schemeClr val="accent1"/>
                </a:solidFill>
                <a:latin typeface="+mn-lt"/>
              </a:rPr>
              <a:t>Pontevedra</a:t>
            </a:r>
            <a:endParaRPr lang="it-IT" sz="800" dirty="0">
              <a:solidFill>
                <a:schemeClr val="accent1"/>
              </a:solidFill>
              <a:latin typeface="+mn-lt"/>
            </a:endParaRPr>
          </a:p>
        </p:txBody>
      </p:sp>
      <p:sp>
        <p:nvSpPr>
          <p:cNvPr id="63" name="Ovale 62"/>
          <p:cNvSpPr/>
          <p:nvPr/>
        </p:nvSpPr>
        <p:spPr>
          <a:xfrm>
            <a:off x="2204092" y="4684152"/>
            <a:ext cx="72000" cy="72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800" b="0" i="0" u="none" strike="noStrike" kern="0" cap="none" spc="0" normalizeH="0" baseline="0" noProof="0">
              <a:ln>
                <a:noFill/>
              </a:ln>
              <a:solidFill>
                <a:sysClr val="window" lastClr="FFFFFF"/>
              </a:solidFill>
              <a:uLnTx/>
              <a:uFillTx/>
              <a:latin typeface="Calibri"/>
              <a:ea typeface="+mn-ea"/>
              <a:cs typeface="+mn-cs"/>
            </a:endParaRPr>
          </a:p>
        </p:txBody>
      </p:sp>
      <p:sp>
        <p:nvSpPr>
          <p:cNvPr id="64" name="Rettangolo arrotondato 63"/>
          <p:cNvSpPr/>
          <p:nvPr/>
        </p:nvSpPr>
        <p:spPr bwMode="auto">
          <a:xfrm>
            <a:off x="1788432" y="4512262"/>
            <a:ext cx="485421" cy="241401"/>
          </a:xfrm>
          <a:prstGeom prst="roundRect">
            <a:avLst/>
          </a:prstGeom>
          <a:noFill/>
          <a:ln>
            <a:no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algn="r"/>
            <a:r>
              <a:rPr lang="it-IT" sz="800" dirty="0" err="1" smtClean="0">
                <a:solidFill>
                  <a:schemeClr val="accent1"/>
                </a:solidFill>
                <a:latin typeface="+mj-lt"/>
              </a:rPr>
              <a:t>Duebendorf</a:t>
            </a:r>
            <a:endParaRPr lang="it-IT" sz="800" dirty="0" smtClean="0">
              <a:solidFill>
                <a:schemeClr val="accent1"/>
              </a:solidFill>
              <a:latin typeface="+mj-lt"/>
            </a:endParaRPr>
          </a:p>
          <a:p>
            <a:pPr algn="r"/>
            <a:r>
              <a:rPr lang="it-IT" sz="800" dirty="0" smtClean="0">
                <a:solidFill>
                  <a:schemeClr val="accent1"/>
                </a:solidFill>
                <a:latin typeface="+mj-lt"/>
              </a:rPr>
              <a:t>Lugano</a:t>
            </a:r>
            <a:endParaRPr lang="it-IT" sz="800" dirty="0">
              <a:solidFill>
                <a:schemeClr val="accent1"/>
              </a:solidFill>
              <a:latin typeface="+mj-lt"/>
            </a:endParaRPr>
          </a:p>
        </p:txBody>
      </p:sp>
      <p:sp>
        <p:nvSpPr>
          <p:cNvPr id="65" name="Ovale 64"/>
          <p:cNvSpPr>
            <a:spLocks/>
          </p:cNvSpPr>
          <p:nvPr/>
        </p:nvSpPr>
        <p:spPr>
          <a:xfrm>
            <a:off x="4099025" y="5652727"/>
            <a:ext cx="72000" cy="72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800" b="0" i="0" u="none" strike="noStrike" kern="0" cap="none" spc="0" normalizeH="0" baseline="0" noProof="0">
              <a:ln>
                <a:noFill/>
              </a:ln>
              <a:solidFill>
                <a:sysClr val="window" lastClr="FFFFFF"/>
              </a:solidFill>
              <a:uLnTx/>
              <a:uFillTx/>
              <a:latin typeface="Calibri"/>
              <a:ea typeface="+mn-ea"/>
              <a:cs typeface="+mn-cs"/>
            </a:endParaRPr>
          </a:p>
        </p:txBody>
      </p:sp>
      <p:sp>
        <p:nvSpPr>
          <p:cNvPr id="66" name="Rettangolo arrotondato 65"/>
          <p:cNvSpPr/>
          <p:nvPr/>
        </p:nvSpPr>
        <p:spPr bwMode="auto">
          <a:xfrm>
            <a:off x="4073341" y="5568601"/>
            <a:ext cx="635214" cy="241401"/>
          </a:xfrm>
          <a:prstGeom prst="roundRect">
            <a:avLst/>
          </a:prstGeom>
          <a:noFill/>
          <a:ln>
            <a:no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it-IT" sz="800" dirty="0" smtClean="0">
                <a:solidFill>
                  <a:schemeClr val="accent1"/>
                </a:solidFill>
                <a:latin typeface="+mj-lt"/>
              </a:rPr>
              <a:t>Ankara</a:t>
            </a:r>
            <a:endParaRPr lang="it-IT" sz="800" dirty="0">
              <a:solidFill>
                <a:schemeClr val="accent1"/>
              </a:solidFill>
              <a:latin typeface="+mj-lt"/>
            </a:endParaRPr>
          </a:p>
        </p:txBody>
      </p:sp>
      <p:sp>
        <p:nvSpPr>
          <p:cNvPr id="67" name="Ovale 66"/>
          <p:cNvSpPr/>
          <p:nvPr/>
        </p:nvSpPr>
        <p:spPr>
          <a:xfrm>
            <a:off x="1604924" y="3436206"/>
            <a:ext cx="72000" cy="72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800" b="0" i="0" u="none" strike="noStrike" kern="0" cap="none" spc="0" normalizeH="0" baseline="0" noProof="0">
              <a:ln>
                <a:noFill/>
              </a:ln>
              <a:solidFill>
                <a:sysClr val="window" lastClr="FFFFFF"/>
              </a:solidFill>
              <a:uLnTx/>
              <a:uFillTx/>
              <a:latin typeface="Calibri"/>
              <a:ea typeface="+mn-ea"/>
              <a:cs typeface="+mn-cs"/>
            </a:endParaRPr>
          </a:p>
        </p:txBody>
      </p:sp>
      <p:sp>
        <p:nvSpPr>
          <p:cNvPr id="68" name="Rettangolo arrotondato 67"/>
          <p:cNvSpPr/>
          <p:nvPr/>
        </p:nvSpPr>
        <p:spPr bwMode="auto">
          <a:xfrm>
            <a:off x="1520312" y="3421000"/>
            <a:ext cx="583302" cy="241401"/>
          </a:xfrm>
          <a:prstGeom prst="roundRect">
            <a:avLst/>
          </a:prstGeom>
          <a:noFill/>
          <a:ln>
            <a:no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r>
              <a:rPr lang="it-IT" sz="800" dirty="0" smtClean="0">
                <a:solidFill>
                  <a:schemeClr val="accent1"/>
                </a:solidFill>
                <a:latin typeface="+mj-lt"/>
              </a:rPr>
              <a:t>   </a:t>
            </a:r>
            <a:r>
              <a:rPr lang="it-IT" sz="800" dirty="0" err="1" smtClean="0">
                <a:solidFill>
                  <a:schemeClr val="accent1"/>
                </a:solidFill>
                <a:latin typeface="+mj-lt"/>
              </a:rPr>
              <a:t>Edinburgh</a:t>
            </a:r>
            <a:endParaRPr lang="it-IT" sz="800" dirty="0" smtClean="0">
              <a:solidFill>
                <a:schemeClr val="accent1"/>
              </a:solidFill>
              <a:latin typeface="+mj-lt"/>
            </a:endParaRPr>
          </a:p>
          <a:p>
            <a:r>
              <a:rPr lang="it-IT" sz="800" dirty="0" smtClean="0">
                <a:solidFill>
                  <a:schemeClr val="accent1"/>
                </a:solidFill>
                <a:latin typeface="+mj-lt"/>
              </a:rPr>
              <a:t> </a:t>
            </a:r>
          </a:p>
          <a:p>
            <a:r>
              <a:rPr lang="it-IT" sz="800" dirty="0" smtClean="0">
                <a:solidFill>
                  <a:schemeClr val="accent1"/>
                </a:solidFill>
                <a:latin typeface="+mj-lt"/>
              </a:rPr>
              <a:t> </a:t>
            </a:r>
            <a:r>
              <a:rPr lang="it-IT" sz="800" dirty="0" err="1" smtClean="0">
                <a:solidFill>
                  <a:schemeClr val="accent1"/>
                </a:solidFill>
                <a:latin typeface="+mj-lt"/>
              </a:rPr>
              <a:t>Keele</a:t>
            </a:r>
            <a:endParaRPr lang="it-IT" sz="800" dirty="0">
              <a:solidFill>
                <a:schemeClr val="accent1"/>
              </a:solidFill>
              <a:latin typeface="+mj-lt"/>
            </a:endParaRPr>
          </a:p>
        </p:txBody>
      </p:sp>
      <p:sp>
        <p:nvSpPr>
          <p:cNvPr id="69" name="Ovale 68"/>
          <p:cNvSpPr/>
          <p:nvPr/>
        </p:nvSpPr>
        <p:spPr>
          <a:xfrm>
            <a:off x="1654914" y="3859261"/>
            <a:ext cx="72000" cy="72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800" b="0" i="0" u="none" strike="noStrike" kern="0" cap="none" spc="0" normalizeH="0" baseline="0" noProof="0">
              <a:ln>
                <a:noFill/>
              </a:ln>
              <a:solidFill>
                <a:sysClr val="window" lastClr="FFFFFF"/>
              </a:solidFill>
              <a:uLnTx/>
              <a:uFillTx/>
              <a:latin typeface="Calibri"/>
              <a:ea typeface="+mn-ea"/>
              <a:cs typeface="+mn-cs"/>
            </a:endParaRPr>
          </a:p>
        </p:txBody>
      </p:sp>
      <p:sp>
        <p:nvSpPr>
          <p:cNvPr id="70" name="Rettangolo arrotondato 69"/>
          <p:cNvSpPr/>
          <p:nvPr/>
        </p:nvSpPr>
        <p:spPr bwMode="auto">
          <a:xfrm>
            <a:off x="1009650" y="3613774"/>
            <a:ext cx="977577" cy="241401"/>
          </a:xfrm>
          <a:prstGeom prst="roundRect">
            <a:avLst/>
          </a:prstGeom>
          <a:noFill/>
          <a:ln>
            <a:noFill/>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r>
              <a:rPr lang="it-IT" sz="800" dirty="0" smtClean="0">
                <a:solidFill>
                  <a:schemeClr val="accent1"/>
                </a:solidFill>
                <a:latin typeface="+mj-lt"/>
              </a:rPr>
              <a:t>  </a:t>
            </a:r>
            <a:r>
              <a:rPr lang="it-IT" sz="800" dirty="0" err="1" smtClean="0">
                <a:solidFill>
                  <a:schemeClr val="accent1"/>
                </a:solidFill>
                <a:latin typeface="+mj-lt"/>
              </a:rPr>
              <a:t>Powys</a:t>
            </a:r>
            <a:endParaRPr lang="it-IT" sz="800" dirty="0" smtClean="0">
              <a:solidFill>
                <a:schemeClr val="accent1"/>
              </a:solidFill>
              <a:latin typeface="+mj-lt"/>
            </a:endParaRPr>
          </a:p>
          <a:p>
            <a:r>
              <a:rPr lang="it-IT" sz="800" dirty="0" smtClean="0">
                <a:solidFill>
                  <a:schemeClr val="accent1"/>
                </a:solidFill>
                <a:latin typeface="+mj-lt"/>
              </a:rPr>
              <a:t>                 Chatham </a:t>
            </a:r>
            <a:r>
              <a:rPr lang="it-IT" sz="800" dirty="0">
                <a:solidFill>
                  <a:schemeClr val="accent1"/>
                </a:solidFill>
                <a:latin typeface="+mj-lt"/>
              </a:rPr>
              <a:t>Maritime</a:t>
            </a:r>
          </a:p>
        </p:txBody>
      </p:sp>
      <p:sp>
        <p:nvSpPr>
          <p:cNvPr id="71" name="Ovale 70"/>
          <p:cNvSpPr/>
          <p:nvPr/>
        </p:nvSpPr>
        <p:spPr>
          <a:xfrm>
            <a:off x="8646110" y="6387267"/>
            <a:ext cx="357188" cy="357187"/>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700" b="0" i="0" u="none" strike="noStrike" kern="0" cap="none" spc="0" normalizeH="0" baseline="0" noProof="0" dirty="0">
              <a:ln>
                <a:noFill/>
              </a:ln>
              <a:solidFill>
                <a:sysClr val="window" lastClr="FFFFFF"/>
              </a:solidFill>
              <a:uLnTx/>
              <a:uFillTx/>
              <a:latin typeface="Calibri"/>
              <a:ea typeface="+mn-ea"/>
              <a:cs typeface="+mn-cs"/>
            </a:endParaRPr>
          </a:p>
        </p:txBody>
      </p:sp>
      <p:sp>
        <p:nvSpPr>
          <p:cNvPr id="72" name="CasellaDiTesto 71"/>
          <p:cNvSpPr txBox="1"/>
          <p:nvPr/>
        </p:nvSpPr>
        <p:spPr>
          <a:xfrm>
            <a:off x="8657443" y="6419932"/>
            <a:ext cx="328937" cy="348813"/>
          </a:xfrm>
          <a:prstGeom prst="rect">
            <a:avLst/>
          </a:prstGeom>
          <a:noFill/>
        </p:spPr>
        <p:txBody>
          <a:bodyPr wrap="none">
            <a:spAutoFit/>
          </a:bodyPr>
          <a:lstStyle/>
          <a:p>
            <a:pPr algn="ctr">
              <a:lnSpc>
                <a:spcPts val="1000"/>
              </a:lnSpc>
              <a:defRPr/>
            </a:pPr>
            <a:r>
              <a:rPr lang="it-IT" sz="1000" b="1" dirty="0" smtClean="0">
                <a:solidFill>
                  <a:schemeClr val="bg1"/>
                </a:solidFill>
                <a:effectLst>
                  <a:outerShdw blurRad="38100" dist="38100" dir="2700000" algn="tl">
                    <a:srgbClr val="000000">
                      <a:alpha val="43137"/>
                    </a:srgbClr>
                  </a:outerShdw>
                </a:effectLst>
                <a:latin typeface="Century Gothic" pitchFamily="34" charset="0"/>
              </a:rPr>
              <a:t>26</a:t>
            </a:r>
          </a:p>
          <a:p>
            <a:pPr algn="ctr">
              <a:lnSpc>
                <a:spcPts val="1000"/>
              </a:lnSpc>
              <a:defRPr/>
            </a:pPr>
            <a:r>
              <a:rPr lang="it-IT" sz="800" dirty="0" smtClean="0">
                <a:solidFill>
                  <a:schemeClr val="bg1"/>
                </a:solidFill>
                <a:latin typeface="Century Gothic" pitchFamily="34" charset="0"/>
              </a:rPr>
              <a:t>43</a:t>
            </a:r>
            <a:endParaRPr lang="it-IT" sz="800" dirty="0">
              <a:solidFill>
                <a:schemeClr val="bg1"/>
              </a:solidFill>
              <a:latin typeface="Century Gothic" pitchFamily="34" charset="0"/>
            </a:endParaRPr>
          </a:p>
        </p:txBody>
      </p:sp>
      <p:sp>
        <p:nvSpPr>
          <p:cNvPr id="73" name="Ovale 72"/>
          <p:cNvSpPr>
            <a:spLocks/>
          </p:cNvSpPr>
          <p:nvPr/>
        </p:nvSpPr>
        <p:spPr>
          <a:xfrm>
            <a:off x="2552154" y="5340417"/>
            <a:ext cx="72000" cy="72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800" b="0" i="0" u="none" strike="noStrike" kern="0" cap="none" spc="0" normalizeH="0" baseline="0" noProof="0">
              <a:ln>
                <a:noFill/>
              </a:ln>
              <a:solidFill>
                <a:sysClr val="window" lastClr="FFFFFF"/>
              </a:solidFill>
              <a:uLnTx/>
              <a:uFillTx/>
              <a:latin typeface="Calibri"/>
              <a:ea typeface="+mn-ea"/>
              <a:cs typeface="+mn-cs"/>
            </a:endParaRPr>
          </a:p>
        </p:txBody>
      </p:sp>
      <p:sp>
        <p:nvSpPr>
          <p:cNvPr id="74" name="Ovale 73"/>
          <p:cNvSpPr>
            <a:spLocks/>
          </p:cNvSpPr>
          <p:nvPr/>
        </p:nvSpPr>
        <p:spPr>
          <a:xfrm>
            <a:off x="2443374" y="5103770"/>
            <a:ext cx="72000" cy="72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800" b="0" i="0" u="none" strike="noStrike" kern="0" cap="none" spc="0" normalizeH="0" baseline="0" noProof="0">
              <a:ln>
                <a:noFill/>
              </a:ln>
              <a:solidFill>
                <a:sysClr val="window" lastClr="FFFFFF"/>
              </a:solidFill>
              <a:uLnTx/>
              <a:uFillTx/>
              <a:latin typeface="Calibri"/>
              <a:ea typeface="+mn-ea"/>
              <a:cs typeface="+mn-cs"/>
            </a:endParaRPr>
          </a:p>
        </p:txBody>
      </p:sp>
      <p:sp>
        <p:nvSpPr>
          <p:cNvPr id="75" name="Ovale 74"/>
          <p:cNvSpPr>
            <a:spLocks/>
          </p:cNvSpPr>
          <p:nvPr/>
        </p:nvSpPr>
        <p:spPr>
          <a:xfrm>
            <a:off x="1359288" y="5164875"/>
            <a:ext cx="72000" cy="72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800" b="0" i="0" u="none" strike="noStrike" kern="0" cap="none" spc="0" normalizeH="0" baseline="0" noProof="0">
              <a:ln>
                <a:noFill/>
              </a:ln>
              <a:solidFill>
                <a:sysClr val="window" lastClr="FFFFFF"/>
              </a:solidFill>
              <a:uLnTx/>
              <a:uFillTx/>
              <a:latin typeface="Calibri"/>
              <a:ea typeface="+mn-ea"/>
              <a:cs typeface="+mn-cs"/>
            </a:endParaRPr>
          </a:p>
        </p:txBody>
      </p:sp>
      <p:sp>
        <p:nvSpPr>
          <p:cNvPr id="77" name="Ovale 76"/>
          <p:cNvSpPr/>
          <p:nvPr/>
        </p:nvSpPr>
        <p:spPr>
          <a:xfrm>
            <a:off x="1503769" y="3747020"/>
            <a:ext cx="72000" cy="72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800" b="0" i="0" u="none" strike="noStrike" kern="0" cap="none" spc="0" normalizeH="0" baseline="0" noProof="0">
              <a:ln>
                <a:noFill/>
              </a:ln>
              <a:solidFill>
                <a:sysClr val="window" lastClr="FFFFFF"/>
              </a:solidFill>
              <a:uLnTx/>
              <a:uFillTx/>
              <a:latin typeface="Calibri"/>
              <a:ea typeface="+mn-ea"/>
              <a:cs typeface="+mn-cs"/>
            </a:endParaRPr>
          </a:p>
        </p:txBody>
      </p:sp>
      <p:sp>
        <p:nvSpPr>
          <p:cNvPr id="78" name="Ovale 77"/>
          <p:cNvSpPr/>
          <p:nvPr/>
        </p:nvSpPr>
        <p:spPr>
          <a:xfrm>
            <a:off x="1561609" y="3662401"/>
            <a:ext cx="72000" cy="72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800" b="0" i="0" u="none" strike="noStrike" kern="0" cap="none" spc="0" normalizeH="0" baseline="0" noProof="0">
              <a:ln>
                <a:noFill/>
              </a:ln>
              <a:solidFill>
                <a:sysClr val="window" lastClr="FFFFFF"/>
              </a:solidFill>
              <a:uLnTx/>
              <a:uFillTx/>
              <a:latin typeface="Calibri"/>
              <a:ea typeface="+mn-ea"/>
              <a:cs typeface="+mn-cs"/>
            </a:endParaRPr>
          </a:p>
        </p:txBody>
      </p:sp>
      <p:sp>
        <p:nvSpPr>
          <p:cNvPr id="79" name="Ovale 78"/>
          <p:cNvSpPr/>
          <p:nvPr/>
        </p:nvSpPr>
        <p:spPr>
          <a:xfrm>
            <a:off x="2041927" y="4164905"/>
            <a:ext cx="72000" cy="72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800" b="0" i="0" u="none" strike="noStrike" kern="0" cap="none" spc="0" normalizeH="0" baseline="0" noProof="0">
              <a:ln>
                <a:noFill/>
              </a:ln>
              <a:solidFill>
                <a:sysClr val="window" lastClr="FFFFFF"/>
              </a:solidFill>
              <a:uLnTx/>
              <a:uFillTx/>
              <a:latin typeface="Calibri"/>
              <a:ea typeface="+mn-ea"/>
              <a:cs typeface="+mn-cs"/>
            </a:endParaRPr>
          </a:p>
        </p:txBody>
      </p:sp>
      <p:sp>
        <p:nvSpPr>
          <p:cNvPr id="80" name="Ovale 79"/>
          <p:cNvSpPr/>
          <p:nvPr/>
        </p:nvSpPr>
        <p:spPr>
          <a:xfrm>
            <a:off x="1915413" y="4100392"/>
            <a:ext cx="72000" cy="72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800" b="0" i="0" u="none" strike="noStrike" kern="0" cap="none" spc="0" normalizeH="0" baseline="0" noProof="0">
              <a:ln>
                <a:noFill/>
              </a:ln>
              <a:solidFill>
                <a:sysClr val="window" lastClr="FFFFFF"/>
              </a:solidFill>
              <a:uLnTx/>
              <a:uFillTx/>
              <a:latin typeface="Calibri"/>
              <a:ea typeface="+mn-ea"/>
              <a:cs typeface="+mn-cs"/>
            </a:endParaRPr>
          </a:p>
        </p:txBody>
      </p:sp>
      <p:sp>
        <p:nvSpPr>
          <p:cNvPr id="81" name="Ovale 80"/>
          <p:cNvSpPr/>
          <p:nvPr/>
        </p:nvSpPr>
        <p:spPr>
          <a:xfrm>
            <a:off x="2687702" y="4285605"/>
            <a:ext cx="72000" cy="72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800" b="0" i="0" u="none" strike="noStrike" kern="0" cap="none" spc="0" normalizeH="0" baseline="0" noProof="0">
              <a:ln>
                <a:noFill/>
              </a:ln>
              <a:solidFill>
                <a:sysClr val="window" lastClr="FFFFFF"/>
              </a:solidFill>
              <a:uLnTx/>
              <a:uFillTx/>
              <a:latin typeface="Calibri"/>
              <a:ea typeface="+mn-ea"/>
              <a:cs typeface="+mn-cs"/>
            </a:endParaRPr>
          </a:p>
        </p:txBody>
      </p:sp>
      <p:sp>
        <p:nvSpPr>
          <p:cNvPr id="82" name="Ovale 81"/>
          <p:cNvSpPr>
            <a:spLocks/>
          </p:cNvSpPr>
          <p:nvPr/>
        </p:nvSpPr>
        <p:spPr>
          <a:xfrm>
            <a:off x="3163741" y="4200337"/>
            <a:ext cx="72000" cy="72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800" b="0" i="0" u="none" strike="noStrike" kern="0" cap="none" spc="0" normalizeH="0" baseline="0" noProof="0">
              <a:ln>
                <a:noFill/>
              </a:ln>
              <a:solidFill>
                <a:sysClr val="window" lastClr="FFFFFF"/>
              </a:solidFill>
              <a:uLnTx/>
              <a:uFillTx/>
              <a:latin typeface="Calibri"/>
              <a:ea typeface="+mn-ea"/>
              <a:cs typeface="+mn-cs"/>
            </a:endParaRPr>
          </a:p>
        </p:txBody>
      </p:sp>
      <p:sp>
        <p:nvSpPr>
          <p:cNvPr id="83" name="Ovale 82"/>
          <p:cNvSpPr/>
          <p:nvPr/>
        </p:nvSpPr>
        <p:spPr>
          <a:xfrm>
            <a:off x="2219332" y="4573662"/>
            <a:ext cx="72000" cy="72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800" b="0" i="0" u="none" strike="noStrike" kern="0" cap="none" spc="0" normalizeH="0" baseline="0" noProof="0">
              <a:ln>
                <a:noFill/>
              </a:ln>
              <a:solidFill>
                <a:sysClr val="window" lastClr="FFFFFF"/>
              </a:solidFill>
              <a:uLnTx/>
              <a:uFillTx/>
              <a:latin typeface="Calibri"/>
              <a:ea typeface="+mn-ea"/>
              <a:cs typeface="+mn-cs"/>
            </a:endParaRPr>
          </a:p>
        </p:txBody>
      </p:sp>
    </p:spTree>
    <p:extLst>
      <p:ext uri="{BB962C8B-B14F-4D97-AF65-F5344CB8AC3E}">
        <p14:creationId xmlns:p14="http://schemas.microsoft.com/office/powerpoint/2010/main" val="176409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243991" y="211021"/>
            <a:ext cx="6297613" cy="600075"/>
          </a:xfrm>
          <a:prstGeom prst="rect">
            <a:avLst/>
          </a:prstGeom>
        </p:spPr>
        <p:txBody>
          <a:bodyPr/>
          <a:lstStyle/>
          <a:p>
            <a:r>
              <a:rPr lang="de-DE" b="0" dirty="0" smtClean="0">
                <a:effectLst>
                  <a:outerShdw blurRad="38100" dist="38100" dir="2700000" algn="tl">
                    <a:srgbClr val="000000">
                      <a:alpha val="43137"/>
                    </a:srgbClr>
                  </a:outerShdw>
                </a:effectLst>
              </a:rPr>
              <a:t>Non-COST </a:t>
            </a:r>
            <a:r>
              <a:rPr lang="de-DE" b="0" dirty="0" err="1" smtClean="0">
                <a:effectLst>
                  <a:outerShdw blurRad="38100" dist="38100" dir="2700000" algn="tl">
                    <a:srgbClr val="000000">
                      <a:alpha val="43137"/>
                    </a:srgbClr>
                  </a:outerShdw>
                </a:effectLst>
              </a:rPr>
              <a:t>Participants</a:t>
            </a:r>
            <a:endParaRPr lang="de-DE" b="0" dirty="0">
              <a:effectLst>
                <a:outerShdw blurRad="38100" dist="38100" dir="2700000" algn="tl">
                  <a:srgbClr val="000000">
                    <a:alpha val="43137"/>
                  </a:srgbClr>
                </a:outerShdw>
              </a:effectLst>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871" y="1648832"/>
            <a:ext cx="2746855" cy="1929686"/>
          </a:xfrm>
          <a:prstGeom prst="rect">
            <a:avLst/>
          </a:prstGeom>
          <a:ln>
            <a:noFill/>
          </a:ln>
          <a:effectLst>
            <a:softEdge rad="112500"/>
          </a:effectLst>
        </p:spPr>
      </p:pic>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71" y="4189403"/>
            <a:ext cx="2724399" cy="1925647"/>
          </a:xfrm>
          <a:prstGeom prst="rect">
            <a:avLst/>
          </a:prstGeom>
          <a:ln>
            <a:noFill/>
          </a:ln>
          <a:effectLst>
            <a:softEdge rad="112500"/>
          </a:effectLst>
        </p:spPr>
      </p:pic>
      <p:sp>
        <p:nvSpPr>
          <p:cNvPr id="2" name="Rettangolo 1"/>
          <p:cNvSpPr/>
          <p:nvPr/>
        </p:nvSpPr>
        <p:spPr>
          <a:xfrm>
            <a:off x="3420207" y="3616618"/>
            <a:ext cx="5438043" cy="3785652"/>
          </a:xfrm>
          <a:prstGeom prst="rect">
            <a:avLst/>
          </a:prstGeom>
        </p:spPr>
        <p:txBody>
          <a:bodyPr wrap="square">
            <a:spAutoFit/>
          </a:bodyPr>
          <a:lstStyle/>
          <a:p>
            <a:pPr marL="342900" indent="-342900" algn="just">
              <a:buClr>
                <a:schemeClr val="accent1"/>
              </a:buClr>
              <a:buSzPct val="185000"/>
              <a:buFont typeface="Arial" pitchFamily="34" charset="0"/>
              <a:buChar char="•"/>
            </a:pPr>
            <a:r>
              <a:rPr lang="en-US" sz="1600" dirty="0">
                <a:solidFill>
                  <a:schemeClr val="accent1"/>
                </a:solidFill>
                <a:latin typeface="+mj-lt"/>
              </a:rPr>
              <a:t>University of Mississippi, </a:t>
            </a:r>
            <a:r>
              <a:rPr lang="en-US" sz="1600" dirty="0" smtClean="0">
                <a:solidFill>
                  <a:schemeClr val="accent1"/>
                </a:solidFill>
                <a:latin typeface="+mj-lt"/>
              </a:rPr>
              <a:t>Dept. </a:t>
            </a:r>
            <a:r>
              <a:rPr lang="en-US" sz="1600" dirty="0">
                <a:solidFill>
                  <a:schemeClr val="accent1"/>
                </a:solidFill>
                <a:latin typeface="+mj-lt"/>
              </a:rPr>
              <a:t>of Electrical </a:t>
            </a:r>
            <a:r>
              <a:rPr lang="en-US" sz="1600" dirty="0" smtClean="0">
                <a:solidFill>
                  <a:schemeClr val="accent1"/>
                </a:solidFill>
                <a:latin typeface="+mj-lt"/>
              </a:rPr>
              <a:t>Engineering, </a:t>
            </a:r>
            <a:r>
              <a:rPr lang="en-US" sz="1600" dirty="0">
                <a:solidFill>
                  <a:schemeClr val="accent1"/>
                </a:solidFill>
                <a:latin typeface="+mj-lt"/>
              </a:rPr>
              <a:t>Mississippi, </a:t>
            </a:r>
            <a:r>
              <a:rPr lang="en-US" sz="1600" dirty="0" smtClean="0">
                <a:solidFill>
                  <a:schemeClr val="accent1"/>
                </a:solidFill>
                <a:latin typeface="+mj-lt"/>
              </a:rPr>
              <a:t>MS</a:t>
            </a:r>
          </a:p>
          <a:p>
            <a:pPr marL="342900" indent="-342900" algn="just">
              <a:buClr>
                <a:schemeClr val="accent1"/>
              </a:buClr>
              <a:buSzPct val="185000"/>
              <a:buFont typeface="Arial" pitchFamily="34" charset="0"/>
              <a:buChar char="•"/>
            </a:pPr>
            <a:r>
              <a:rPr lang="en-US" sz="1600" dirty="0" smtClean="0">
                <a:solidFill>
                  <a:schemeClr val="accent1"/>
                </a:solidFill>
                <a:latin typeface="+mj-lt"/>
              </a:rPr>
              <a:t>Washington </a:t>
            </a:r>
            <a:r>
              <a:rPr lang="en-US" sz="1600" dirty="0">
                <a:solidFill>
                  <a:schemeClr val="accent1"/>
                </a:solidFill>
                <a:latin typeface="+mj-lt"/>
              </a:rPr>
              <a:t>State </a:t>
            </a:r>
            <a:r>
              <a:rPr lang="en-US" sz="1600" dirty="0" smtClean="0">
                <a:solidFill>
                  <a:schemeClr val="accent1"/>
                </a:solidFill>
                <a:latin typeface="+mj-lt"/>
              </a:rPr>
              <a:t>Dept. of </a:t>
            </a:r>
            <a:r>
              <a:rPr lang="en-US" sz="1600" dirty="0">
                <a:solidFill>
                  <a:schemeClr val="accent1"/>
                </a:solidFill>
                <a:latin typeface="+mj-lt"/>
              </a:rPr>
              <a:t>Transportation, Olympia, WA </a:t>
            </a:r>
            <a:endParaRPr lang="it-IT" sz="1600" dirty="0">
              <a:solidFill>
                <a:schemeClr val="accent1"/>
              </a:solidFill>
              <a:latin typeface="+mj-lt"/>
            </a:endParaRPr>
          </a:p>
          <a:p>
            <a:pPr marL="342900" indent="-342900" algn="just">
              <a:buClr>
                <a:schemeClr val="accent1"/>
              </a:buClr>
              <a:buSzPct val="185000"/>
              <a:buFont typeface="Arial" pitchFamily="34" charset="0"/>
              <a:buChar char="•"/>
            </a:pPr>
            <a:r>
              <a:rPr lang="en-US" sz="1600" dirty="0" smtClean="0">
                <a:solidFill>
                  <a:schemeClr val="accent1"/>
                </a:solidFill>
                <a:latin typeface="+mj-lt"/>
              </a:rPr>
              <a:t>University </a:t>
            </a:r>
            <a:r>
              <a:rPr lang="en-US" sz="1600" dirty="0">
                <a:solidFill>
                  <a:schemeClr val="accent1"/>
                </a:solidFill>
                <a:latin typeface="+mj-lt"/>
              </a:rPr>
              <a:t>of Texas, </a:t>
            </a:r>
            <a:r>
              <a:rPr lang="en-US" sz="1600" dirty="0" smtClean="0">
                <a:solidFill>
                  <a:schemeClr val="accent1"/>
                </a:solidFill>
                <a:latin typeface="+mj-lt"/>
              </a:rPr>
              <a:t>Dept. of </a:t>
            </a:r>
            <a:r>
              <a:rPr lang="en-US" sz="1600" dirty="0">
                <a:solidFill>
                  <a:schemeClr val="accent1"/>
                </a:solidFill>
                <a:latin typeface="+mj-lt"/>
              </a:rPr>
              <a:t>Civil and Environmental Engineering, </a:t>
            </a:r>
            <a:r>
              <a:rPr lang="en-US" sz="1600" dirty="0" smtClean="0">
                <a:solidFill>
                  <a:schemeClr val="accent1"/>
                </a:solidFill>
                <a:latin typeface="+mj-lt"/>
              </a:rPr>
              <a:t>San </a:t>
            </a:r>
            <a:r>
              <a:rPr lang="en-US" sz="1600" dirty="0">
                <a:solidFill>
                  <a:schemeClr val="accent1"/>
                </a:solidFill>
                <a:latin typeface="+mj-lt"/>
              </a:rPr>
              <a:t>Antonio, </a:t>
            </a:r>
            <a:r>
              <a:rPr lang="en-US" sz="1600" dirty="0" smtClean="0">
                <a:solidFill>
                  <a:schemeClr val="accent1"/>
                </a:solidFill>
                <a:latin typeface="+mj-lt"/>
              </a:rPr>
              <a:t>TX</a:t>
            </a:r>
          </a:p>
          <a:p>
            <a:pPr marL="342900" indent="-342900" algn="just">
              <a:buClr>
                <a:schemeClr val="accent1"/>
              </a:buClr>
              <a:buSzPct val="185000"/>
              <a:buFont typeface="Arial" pitchFamily="34" charset="0"/>
              <a:buChar char="•"/>
            </a:pPr>
            <a:r>
              <a:rPr lang="en-US" sz="1600" dirty="0">
                <a:solidFill>
                  <a:schemeClr val="accent1"/>
                </a:solidFill>
                <a:latin typeface="+mj-lt"/>
              </a:rPr>
              <a:t>Hampton University, </a:t>
            </a:r>
            <a:r>
              <a:rPr lang="en-US" sz="1600" dirty="0" smtClean="0">
                <a:solidFill>
                  <a:schemeClr val="accent1"/>
                </a:solidFill>
                <a:latin typeface="+mj-lt"/>
              </a:rPr>
              <a:t>Dept. of </a:t>
            </a:r>
            <a:r>
              <a:rPr lang="en-US" sz="1600" dirty="0">
                <a:solidFill>
                  <a:schemeClr val="accent1"/>
                </a:solidFill>
                <a:latin typeface="+mj-lt"/>
              </a:rPr>
              <a:t>Electrical </a:t>
            </a:r>
            <a:r>
              <a:rPr lang="en-US" sz="1600" dirty="0" smtClean="0">
                <a:solidFill>
                  <a:schemeClr val="accent1"/>
                </a:solidFill>
                <a:latin typeface="+mj-lt"/>
              </a:rPr>
              <a:t>Engineering, Hampton</a:t>
            </a:r>
            <a:r>
              <a:rPr lang="en-US" sz="1600" dirty="0">
                <a:solidFill>
                  <a:schemeClr val="accent1"/>
                </a:solidFill>
                <a:latin typeface="+mj-lt"/>
              </a:rPr>
              <a:t>, </a:t>
            </a:r>
            <a:r>
              <a:rPr lang="en-US" sz="1600" dirty="0" smtClean="0">
                <a:solidFill>
                  <a:schemeClr val="accent1"/>
                </a:solidFill>
                <a:latin typeface="+mj-lt"/>
              </a:rPr>
              <a:t>VA</a:t>
            </a:r>
          </a:p>
          <a:p>
            <a:pPr marL="342900" indent="-342900" algn="just">
              <a:buClr>
                <a:schemeClr val="accent1"/>
              </a:buClr>
              <a:buSzPct val="185000"/>
              <a:buFont typeface="Arial" pitchFamily="34" charset="0"/>
              <a:buChar char="•"/>
            </a:pPr>
            <a:r>
              <a:rPr lang="en-US" sz="1600" dirty="0">
                <a:solidFill>
                  <a:schemeClr val="accent1"/>
                </a:solidFill>
                <a:latin typeface="+mj-lt"/>
              </a:rPr>
              <a:t>University of New Mexico, Civil Engineering Dept., Albuquerque, New Mexico</a:t>
            </a:r>
          </a:p>
          <a:p>
            <a:pPr marL="342900" indent="-342900" algn="just">
              <a:buClr>
                <a:schemeClr val="accent1"/>
              </a:buClr>
              <a:buSzPct val="185000"/>
              <a:buFont typeface="Arial" pitchFamily="34" charset="0"/>
              <a:buChar char="•"/>
            </a:pPr>
            <a:r>
              <a:rPr lang="en-US" sz="1600" dirty="0">
                <a:solidFill>
                  <a:schemeClr val="accent1"/>
                </a:solidFill>
                <a:latin typeface="+mj-lt"/>
              </a:rPr>
              <a:t>National Transportation Center, West Virginia University, Morgantown, WV</a:t>
            </a:r>
          </a:p>
          <a:p>
            <a:pPr marL="342900" indent="-342900" algn="just">
              <a:buClr>
                <a:schemeClr val="accent1"/>
              </a:buClr>
              <a:buSzPct val="185000"/>
              <a:buFont typeface="Arial" pitchFamily="34" charset="0"/>
              <a:buChar char="•"/>
            </a:pPr>
            <a:endParaRPr lang="en-US" sz="1600" dirty="0" smtClean="0">
              <a:solidFill>
                <a:schemeClr val="accent1"/>
              </a:solidFill>
              <a:latin typeface="+mj-lt"/>
            </a:endParaRPr>
          </a:p>
          <a:p>
            <a:pPr algn="just">
              <a:buClr>
                <a:schemeClr val="accent6"/>
              </a:buClr>
            </a:pPr>
            <a:endParaRPr lang="en-US" sz="1600" dirty="0" smtClean="0">
              <a:solidFill>
                <a:schemeClr val="accent1"/>
              </a:solidFill>
              <a:latin typeface="+mj-lt"/>
            </a:endParaRPr>
          </a:p>
          <a:p>
            <a:pPr algn="just">
              <a:buClr>
                <a:schemeClr val="accent6"/>
              </a:buClr>
            </a:pPr>
            <a:endParaRPr lang="en-US" sz="1600" dirty="0">
              <a:solidFill>
                <a:schemeClr val="accent1"/>
              </a:solidFill>
              <a:latin typeface="+mj-lt"/>
            </a:endParaRPr>
          </a:p>
        </p:txBody>
      </p:sp>
      <p:sp>
        <p:nvSpPr>
          <p:cNvPr id="4" name="Rettangolo 3"/>
          <p:cNvSpPr/>
          <p:nvPr/>
        </p:nvSpPr>
        <p:spPr>
          <a:xfrm>
            <a:off x="3516920" y="1814172"/>
            <a:ext cx="5236555" cy="1200329"/>
          </a:xfrm>
          <a:prstGeom prst="rect">
            <a:avLst/>
          </a:prstGeom>
        </p:spPr>
        <p:txBody>
          <a:bodyPr wrap="square">
            <a:spAutoFit/>
          </a:bodyPr>
          <a:lstStyle/>
          <a:p>
            <a:pPr algn="just">
              <a:buClr>
                <a:schemeClr val="accent6"/>
              </a:buClr>
            </a:pPr>
            <a:endParaRPr lang="en-US" sz="1600" dirty="0">
              <a:solidFill>
                <a:schemeClr val="accent1"/>
              </a:solidFill>
              <a:latin typeface="+mj-lt"/>
            </a:endParaRPr>
          </a:p>
          <a:p>
            <a:pPr marL="285750" indent="-285750" algn="just">
              <a:buClr>
                <a:schemeClr val="accent1"/>
              </a:buClr>
              <a:buSzPct val="185000"/>
              <a:buFont typeface="Arial" pitchFamily="34" charset="0"/>
              <a:buChar char="•"/>
            </a:pPr>
            <a:r>
              <a:rPr lang="en-US" sz="1600" dirty="0">
                <a:solidFill>
                  <a:schemeClr val="accent1"/>
                </a:solidFill>
                <a:latin typeface="+mj-lt"/>
              </a:rPr>
              <a:t>Radar Portal Systems Pty Ltd (Brisbane</a:t>
            </a:r>
            <a:r>
              <a:rPr lang="en-US" sz="1600" dirty="0" smtClean="0">
                <a:solidFill>
                  <a:schemeClr val="accent1"/>
                </a:solidFill>
                <a:latin typeface="+mj-lt"/>
              </a:rPr>
              <a:t>)</a:t>
            </a:r>
          </a:p>
          <a:p>
            <a:pPr marL="171450" indent="-171450" algn="just">
              <a:buClr>
                <a:schemeClr val="accent1"/>
              </a:buClr>
              <a:buSzPct val="185000"/>
              <a:buFont typeface="Arial" pitchFamily="34" charset="0"/>
              <a:buChar char="•"/>
            </a:pPr>
            <a:endParaRPr lang="en-US" sz="800" dirty="0">
              <a:solidFill>
                <a:schemeClr val="accent1"/>
              </a:solidFill>
              <a:latin typeface="+mj-lt"/>
            </a:endParaRPr>
          </a:p>
          <a:p>
            <a:pPr marL="285750" indent="-285750" algn="just">
              <a:buClr>
                <a:schemeClr val="accent1"/>
              </a:buClr>
              <a:buSzPct val="185000"/>
              <a:buFont typeface="Arial" pitchFamily="34" charset="0"/>
              <a:buChar char="•"/>
            </a:pPr>
            <a:r>
              <a:rPr lang="en-US" sz="1600" dirty="0">
                <a:solidFill>
                  <a:schemeClr val="accent1"/>
                </a:solidFill>
                <a:latin typeface="+mj-lt"/>
              </a:rPr>
              <a:t>University of Queensland, Department of Main Roads, Structures Division (Brisbane)</a:t>
            </a:r>
            <a:endParaRPr lang="it-IT" sz="1600" dirty="0">
              <a:solidFill>
                <a:schemeClr val="accent1"/>
              </a:solidFill>
              <a:latin typeface="+mj-lt"/>
            </a:endParaRPr>
          </a:p>
        </p:txBody>
      </p:sp>
      <p:sp>
        <p:nvSpPr>
          <p:cNvPr id="9" name="Segnaposto piè di pagina 3"/>
          <p:cNvSpPr>
            <a:spLocks noGrp="1"/>
          </p:cNvSpPr>
          <p:nvPr>
            <p:ph type="ftr" sz="quarter" idx="3"/>
          </p:nvPr>
        </p:nvSpPr>
        <p:spPr>
          <a:xfrm>
            <a:off x="4919473" y="45720"/>
            <a:ext cx="4297679" cy="531556"/>
          </a:xfrm>
          <a:prstGeom prst="rect">
            <a:avLst/>
          </a:prstGeom>
        </p:spPr>
        <p:txBody>
          <a:bodyPr/>
          <a:lstStyle>
            <a:lvl1pPr algn="l">
              <a:defRPr sz="1100">
                <a:solidFill>
                  <a:schemeClr val="bg1"/>
                </a:solidFill>
                <a:effectLst>
                  <a:outerShdw blurRad="38100" dist="38100" dir="2700000" algn="tl">
                    <a:srgbClr val="000000">
                      <a:alpha val="43137"/>
                    </a:srgbClr>
                  </a:outerShdw>
                </a:effectLst>
              </a:defRPr>
            </a:lvl1pPr>
          </a:lstStyle>
          <a:p>
            <a:r>
              <a:rPr lang="it-IT" i="1" dirty="0" err="1" smtClean="0">
                <a:effectLst/>
                <a:latin typeface="+mj-lt"/>
              </a:rPr>
              <a:t>Civil</a:t>
            </a:r>
            <a:r>
              <a:rPr lang="it-IT" i="1" dirty="0" smtClean="0">
                <a:effectLst/>
                <a:latin typeface="+mj-lt"/>
              </a:rPr>
              <a:t> </a:t>
            </a:r>
            <a:r>
              <a:rPr lang="it-IT" i="1" dirty="0" err="1" smtClean="0">
                <a:effectLst/>
                <a:latin typeface="+mj-lt"/>
              </a:rPr>
              <a:t>Engineering</a:t>
            </a:r>
            <a:r>
              <a:rPr lang="it-IT" i="1" dirty="0" smtClean="0">
                <a:effectLst/>
                <a:latin typeface="+mj-lt"/>
              </a:rPr>
              <a:t> Applications of Ground Penetrating Radar TUD Domain, </a:t>
            </a:r>
            <a:r>
              <a:rPr lang="it-IT" i="1" dirty="0" err="1" smtClean="0">
                <a:effectLst/>
                <a:latin typeface="+mj-lt"/>
              </a:rPr>
              <a:t>Proposer</a:t>
            </a:r>
            <a:r>
              <a:rPr lang="it-IT" i="1" dirty="0" smtClean="0">
                <a:effectLst/>
                <a:latin typeface="+mj-lt"/>
              </a:rPr>
              <a:t>: </a:t>
            </a:r>
            <a:r>
              <a:rPr lang="it-IT" b="1" i="1" dirty="0" smtClean="0">
                <a:effectLst/>
                <a:latin typeface="+mj-lt"/>
              </a:rPr>
              <a:t>Lara </a:t>
            </a:r>
            <a:r>
              <a:rPr lang="it-IT" b="1" i="1" dirty="0" err="1" smtClean="0">
                <a:effectLst/>
                <a:latin typeface="+mj-lt"/>
              </a:rPr>
              <a:t>Pajewski</a:t>
            </a:r>
            <a:endParaRPr lang="de-DE" b="1" i="1" dirty="0">
              <a:effectLst/>
              <a:latin typeface="+mj-lt"/>
            </a:endParaRPr>
          </a:p>
        </p:txBody>
      </p:sp>
      <p:sp>
        <p:nvSpPr>
          <p:cNvPr id="10" name="Ovale 9"/>
          <p:cNvSpPr/>
          <p:nvPr/>
        </p:nvSpPr>
        <p:spPr>
          <a:xfrm>
            <a:off x="8646110" y="6387267"/>
            <a:ext cx="357188" cy="357187"/>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700" b="0" i="0" u="none" strike="noStrike" kern="0" cap="none" spc="0" normalizeH="0" baseline="0" noProof="0" dirty="0">
              <a:ln>
                <a:noFill/>
              </a:ln>
              <a:solidFill>
                <a:sysClr val="window" lastClr="FFFFFF"/>
              </a:solidFill>
              <a:uLnTx/>
              <a:uFillTx/>
              <a:latin typeface="Calibri"/>
              <a:ea typeface="+mn-ea"/>
              <a:cs typeface="+mn-cs"/>
            </a:endParaRPr>
          </a:p>
        </p:txBody>
      </p:sp>
      <p:sp>
        <p:nvSpPr>
          <p:cNvPr id="11" name="CasellaDiTesto 10"/>
          <p:cNvSpPr txBox="1"/>
          <p:nvPr/>
        </p:nvSpPr>
        <p:spPr>
          <a:xfrm>
            <a:off x="8657443" y="6419932"/>
            <a:ext cx="328937" cy="348813"/>
          </a:xfrm>
          <a:prstGeom prst="rect">
            <a:avLst/>
          </a:prstGeom>
          <a:noFill/>
        </p:spPr>
        <p:txBody>
          <a:bodyPr wrap="none">
            <a:spAutoFit/>
          </a:bodyPr>
          <a:lstStyle/>
          <a:p>
            <a:pPr algn="ctr">
              <a:lnSpc>
                <a:spcPts val="1000"/>
              </a:lnSpc>
              <a:defRPr/>
            </a:pPr>
            <a:r>
              <a:rPr lang="it-IT" sz="1000" b="1" dirty="0" smtClean="0">
                <a:solidFill>
                  <a:schemeClr val="bg1"/>
                </a:solidFill>
                <a:effectLst>
                  <a:outerShdw blurRad="38100" dist="38100" dir="2700000" algn="tl">
                    <a:srgbClr val="000000">
                      <a:alpha val="43137"/>
                    </a:srgbClr>
                  </a:outerShdw>
                </a:effectLst>
                <a:latin typeface="Century Gothic" pitchFamily="34" charset="0"/>
              </a:rPr>
              <a:t>27</a:t>
            </a:r>
          </a:p>
          <a:p>
            <a:pPr algn="ctr">
              <a:lnSpc>
                <a:spcPts val="1000"/>
              </a:lnSpc>
              <a:defRPr/>
            </a:pPr>
            <a:r>
              <a:rPr lang="it-IT" sz="800" dirty="0" smtClean="0">
                <a:solidFill>
                  <a:schemeClr val="bg1"/>
                </a:solidFill>
                <a:latin typeface="Century Gothic" pitchFamily="34" charset="0"/>
              </a:rPr>
              <a:t>43</a:t>
            </a:r>
            <a:endParaRPr lang="it-IT" sz="800" dirty="0">
              <a:solidFill>
                <a:schemeClr val="bg1"/>
              </a:solidFill>
              <a:latin typeface="Century Gothic" pitchFamily="34" charset="0"/>
            </a:endParaRPr>
          </a:p>
        </p:txBody>
      </p:sp>
    </p:spTree>
    <p:extLst>
      <p:ext uri="{BB962C8B-B14F-4D97-AF65-F5344CB8AC3E}">
        <p14:creationId xmlns:p14="http://schemas.microsoft.com/office/powerpoint/2010/main" val="426876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314327" y="164649"/>
            <a:ext cx="6297613" cy="600075"/>
          </a:xfrm>
          <a:prstGeom prst="rect">
            <a:avLst/>
          </a:prstGeom>
        </p:spPr>
        <p:txBody>
          <a:bodyPr/>
          <a:lstStyle/>
          <a:p>
            <a:r>
              <a:rPr lang="de-DE" b="0" dirty="0" err="1" smtClean="0"/>
              <a:t>Economic</a:t>
            </a:r>
            <a:r>
              <a:rPr lang="de-DE" b="0" dirty="0" smtClean="0"/>
              <a:t> Dimension</a:t>
            </a:r>
            <a:endParaRPr lang="de-DE" b="0" dirty="0"/>
          </a:p>
        </p:txBody>
      </p:sp>
      <p:sp>
        <p:nvSpPr>
          <p:cNvPr id="3" name="Segnaposto contenuto 2"/>
          <p:cNvSpPr>
            <a:spLocks noGrp="1"/>
          </p:cNvSpPr>
          <p:nvPr>
            <p:ph idx="4294967295"/>
          </p:nvPr>
        </p:nvSpPr>
        <p:spPr>
          <a:xfrm>
            <a:off x="415068" y="1923928"/>
            <a:ext cx="8092118" cy="2600447"/>
          </a:xfrm>
          <a:prstGeom prst="rect">
            <a:avLst/>
          </a:prstGeom>
        </p:spPr>
        <p:txBody>
          <a:bodyPr/>
          <a:lstStyle/>
          <a:p>
            <a:pPr marL="261938" indent="-261938" algn="just">
              <a:buNone/>
            </a:pPr>
            <a:r>
              <a:rPr lang="en-US" dirty="0" smtClean="0">
                <a:solidFill>
                  <a:schemeClr val="accent1"/>
                </a:solidFill>
              </a:rPr>
              <a:t>    </a:t>
            </a:r>
            <a:r>
              <a:rPr lang="en-US" sz="1800" dirty="0" smtClean="0">
                <a:solidFill>
                  <a:schemeClr val="accent1"/>
                </a:solidFill>
              </a:rPr>
              <a:t>On </a:t>
            </a:r>
            <a:r>
              <a:rPr lang="en-US" sz="1800" dirty="0">
                <a:solidFill>
                  <a:schemeClr val="accent1"/>
                </a:solidFill>
              </a:rPr>
              <a:t>the basis of national estimates, the economic dimension of the activities to be carried </a:t>
            </a:r>
            <a:r>
              <a:rPr lang="en-US" sz="1800" dirty="0" smtClean="0">
                <a:solidFill>
                  <a:schemeClr val="accent1"/>
                </a:solidFill>
              </a:rPr>
              <a:t>out under </a:t>
            </a:r>
            <a:r>
              <a:rPr lang="en-US" sz="1800" dirty="0">
                <a:solidFill>
                  <a:schemeClr val="accent1"/>
                </a:solidFill>
              </a:rPr>
              <a:t>the Action has been estimated </a:t>
            </a:r>
            <a:r>
              <a:rPr lang="en-US" sz="1800" dirty="0" smtClean="0">
                <a:solidFill>
                  <a:schemeClr val="accent1"/>
                </a:solidFill>
              </a:rPr>
              <a:t>at </a:t>
            </a:r>
            <a:r>
              <a:rPr lang="en-US" sz="1800" b="1" dirty="0" smtClean="0">
                <a:solidFill>
                  <a:schemeClr val="accent1"/>
                </a:solidFill>
              </a:rPr>
              <a:t>60 </a:t>
            </a:r>
            <a:r>
              <a:rPr lang="en-US" sz="1800" b="1" dirty="0">
                <a:solidFill>
                  <a:schemeClr val="accent1"/>
                </a:solidFill>
              </a:rPr>
              <a:t>Million € </a:t>
            </a:r>
            <a:r>
              <a:rPr lang="en-US" sz="1800" dirty="0">
                <a:solidFill>
                  <a:schemeClr val="accent1"/>
                </a:solidFill>
              </a:rPr>
              <a:t>for the total duration of the Action.</a:t>
            </a:r>
            <a:endParaRPr lang="it-IT" sz="1800" dirty="0">
              <a:solidFill>
                <a:schemeClr val="accent1"/>
              </a:solidFill>
            </a:endParaRPr>
          </a:p>
          <a:p>
            <a:pPr marL="261938" indent="-261938" algn="just">
              <a:buNone/>
            </a:pPr>
            <a:endParaRPr lang="it-IT" sz="1800" dirty="0">
              <a:solidFill>
                <a:schemeClr val="accent1"/>
              </a:solidFill>
            </a:endParaRPr>
          </a:p>
          <a:p>
            <a:pPr marL="261938" indent="-261938" algn="just">
              <a:buNone/>
            </a:pPr>
            <a:r>
              <a:rPr lang="en-US" sz="1800" dirty="0" smtClean="0">
                <a:solidFill>
                  <a:schemeClr val="accent1"/>
                </a:solidFill>
              </a:rPr>
              <a:t>    This </a:t>
            </a:r>
            <a:r>
              <a:rPr lang="en-US" sz="1800" dirty="0">
                <a:solidFill>
                  <a:schemeClr val="accent1"/>
                </a:solidFill>
              </a:rPr>
              <a:t>estimate is valid under the assumption that all the Countries mentioned above but no other Countries will participate in the Action. Any departure from this will change the total cost accordingly</a:t>
            </a:r>
            <a:r>
              <a:rPr lang="en-US" sz="1800" dirty="0" smtClean="0">
                <a:solidFill>
                  <a:schemeClr val="accent1"/>
                </a:solidFill>
              </a:rPr>
              <a:t>.</a:t>
            </a:r>
          </a:p>
          <a:p>
            <a:pPr algn="just"/>
            <a:endParaRPr lang="en-US" dirty="0" smtClean="0">
              <a:solidFill>
                <a:schemeClr val="accent1"/>
              </a:solidFill>
            </a:endParaRPr>
          </a:p>
          <a:p>
            <a:pPr algn="just"/>
            <a:endParaRPr lang="en-US" dirty="0">
              <a:solidFill>
                <a:schemeClr val="accent1"/>
              </a:solidFill>
            </a:endParaRPr>
          </a:p>
          <a:p>
            <a:pPr algn="just"/>
            <a:endParaRPr lang="en-US" dirty="0" smtClean="0">
              <a:solidFill>
                <a:schemeClr val="accent1"/>
              </a:solidFill>
            </a:endParaRPr>
          </a:p>
          <a:p>
            <a:pPr algn="just"/>
            <a:endParaRPr lang="it-IT" dirty="0">
              <a:solidFill>
                <a:schemeClr val="accent1"/>
              </a:solidFill>
            </a:endParaRPr>
          </a:p>
          <a:p>
            <a:pPr algn="just"/>
            <a:endParaRPr lang="it-IT" dirty="0">
              <a:solidFill>
                <a:schemeClr val="accent1"/>
              </a:solidFill>
            </a:endParaRPr>
          </a:p>
        </p:txBody>
      </p:sp>
      <p:sp>
        <p:nvSpPr>
          <p:cNvPr id="6" name="Ovale 5"/>
          <p:cNvSpPr/>
          <p:nvPr/>
        </p:nvSpPr>
        <p:spPr>
          <a:xfrm>
            <a:off x="578240" y="2085455"/>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7" name="Ovale 6"/>
          <p:cNvSpPr/>
          <p:nvPr/>
        </p:nvSpPr>
        <p:spPr>
          <a:xfrm>
            <a:off x="575530" y="3409430"/>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8" name="Rettangolo arrotondato 7"/>
          <p:cNvSpPr/>
          <p:nvPr/>
        </p:nvSpPr>
        <p:spPr bwMode="auto">
          <a:xfrm>
            <a:off x="872108" y="4810124"/>
            <a:ext cx="7309867" cy="1152843"/>
          </a:xfrm>
          <a:prstGeom prst="roundRect">
            <a:avLst>
              <a:gd name="adj" fmla="val 10377"/>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just"/>
            <a:r>
              <a:rPr lang="en-US" sz="2000" dirty="0" smtClean="0"/>
              <a:t>   The </a:t>
            </a:r>
            <a:r>
              <a:rPr lang="en-US" sz="2000" dirty="0"/>
              <a:t>research will be carried out in and financed by the </a:t>
            </a:r>
            <a:endParaRPr lang="en-US" sz="2000" dirty="0" smtClean="0"/>
          </a:p>
          <a:p>
            <a:pPr algn="just"/>
            <a:r>
              <a:rPr lang="en-US" sz="2000" dirty="0" smtClean="0"/>
              <a:t>   participating Countries</a:t>
            </a:r>
            <a:r>
              <a:rPr lang="en-US" sz="2000" dirty="0"/>
              <a:t>, </a:t>
            </a:r>
            <a:r>
              <a:rPr lang="en-US" sz="2000" dirty="0" smtClean="0"/>
              <a:t>while </a:t>
            </a:r>
            <a:r>
              <a:rPr lang="en-US" sz="2000" dirty="0"/>
              <a:t>COST will provide </a:t>
            </a:r>
            <a:endParaRPr lang="en-US" sz="2000" dirty="0" smtClean="0"/>
          </a:p>
          <a:p>
            <a:pPr algn="just"/>
            <a:r>
              <a:rPr lang="en-US" sz="2000" dirty="0" smtClean="0"/>
              <a:t>   the </a:t>
            </a:r>
            <a:r>
              <a:rPr lang="en-US" sz="2000" dirty="0"/>
              <a:t>necessary coordination. </a:t>
            </a:r>
          </a:p>
        </p:txBody>
      </p:sp>
      <p:sp>
        <p:nvSpPr>
          <p:cNvPr id="9" name="Ovale 8"/>
          <p:cNvSpPr/>
          <p:nvPr/>
        </p:nvSpPr>
        <p:spPr>
          <a:xfrm>
            <a:off x="1006865" y="5021554"/>
            <a:ext cx="108000" cy="108000"/>
          </a:xfrm>
          <a:prstGeom prst="ellipse">
            <a:avLst/>
          </a:prstGeom>
          <a:solidFill>
            <a:schemeClr val="accent3"/>
          </a:solidFill>
          <a:ln w="42500" cap="flat" cmpd="sng" algn="ctr">
            <a:noFill/>
            <a:prstDash val="solid"/>
          </a:ln>
          <a:effectLst>
            <a:glow rad="63500">
              <a:schemeClr val="accent3">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10" name="Segnaposto piè di pagina 3"/>
          <p:cNvSpPr>
            <a:spLocks noGrp="1"/>
          </p:cNvSpPr>
          <p:nvPr>
            <p:ph type="ftr" sz="quarter" idx="3"/>
          </p:nvPr>
        </p:nvSpPr>
        <p:spPr>
          <a:xfrm>
            <a:off x="4919473" y="45720"/>
            <a:ext cx="4297679" cy="531556"/>
          </a:xfrm>
          <a:prstGeom prst="rect">
            <a:avLst/>
          </a:prstGeom>
        </p:spPr>
        <p:txBody>
          <a:bodyPr/>
          <a:lstStyle>
            <a:lvl1pPr algn="l">
              <a:defRPr sz="1100">
                <a:solidFill>
                  <a:schemeClr val="bg1"/>
                </a:solidFill>
                <a:effectLst>
                  <a:outerShdw blurRad="38100" dist="38100" dir="2700000" algn="tl">
                    <a:srgbClr val="000000">
                      <a:alpha val="43137"/>
                    </a:srgbClr>
                  </a:outerShdw>
                </a:effectLst>
              </a:defRPr>
            </a:lvl1pPr>
          </a:lstStyle>
          <a:p>
            <a:r>
              <a:rPr lang="it-IT" i="1" dirty="0" err="1" smtClean="0">
                <a:effectLst/>
                <a:latin typeface="+mj-lt"/>
              </a:rPr>
              <a:t>Civil</a:t>
            </a:r>
            <a:r>
              <a:rPr lang="it-IT" i="1" dirty="0" smtClean="0">
                <a:effectLst/>
                <a:latin typeface="+mj-lt"/>
              </a:rPr>
              <a:t> </a:t>
            </a:r>
            <a:r>
              <a:rPr lang="it-IT" i="1" dirty="0" err="1" smtClean="0">
                <a:effectLst/>
                <a:latin typeface="+mj-lt"/>
              </a:rPr>
              <a:t>Engineering</a:t>
            </a:r>
            <a:r>
              <a:rPr lang="it-IT" i="1" dirty="0" smtClean="0">
                <a:effectLst/>
                <a:latin typeface="+mj-lt"/>
              </a:rPr>
              <a:t> Applications of Ground Penetrating Radar TUD Domain, </a:t>
            </a:r>
            <a:r>
              <a:rPr lang="it-IT" i="1" dirty="0" err="1" smtClean="0">
                <a:effectLst/>
                <a:latin typeface="+mj-lt"/>
              </a:rPr>
              <a:t>Proposer</a:t>
            </a:r>
            <a:r>
              <a:rPr lang="it-IT" i="1" dirty="0" smtClean="0">
                <a:effectLst/>
                <a:latin typeface="+mj-lt"/>
              </a:rPr>
              <a:t>: </a:t>
            </a:r>
            <a:r>
              <a:rPr lang="it-IT" b="1" i="1" dirty="0" smtClean="0">
                <a:effectLst/>
                <a:latin typeface="+mj-lt"/>
              </a:rPr>
              <a:t>Lara </a:t>
            </a:r>
            <a:r>
              <a:rPr lang="it-IT" b="1" i="1" dirty="0" err="1" smtClean="0">
                <a:effectLst/>
                <a:latin typeface="+mj-lt"/>
              </a:rPr>
              <a:t>Pajewski</a:t>
            </a:r>
            <a:endParaRPr lang="de-DE" b="1" i="1" dirty="0">
              <a:effectLst/>
              <a:latin typeface="+mj-lt"/>
            </a:endParaRPr>
          </a:p>
        </p:txBody>
      </p:sp>
      <p:sp>
        <p:nvSpPr>
          <p:cNvPr id="11" name="Ovale 10"/>
          <p:cNvSpPr/>
          <p:nvPr/>
        </p:nvSpPr>
        <p:spPr>
          <a:xfrm>
            <a:off x="8646110" y="6387267"/>
            <a:ext cx="357188" cy="357187"/>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700" b="0" i="0" u="none" strike="noStrike" kern="0" cap="none" spc="0" normalizeH="0" baseline="0" noProof="0" dirty="0">
              <a:ln>
                <a:noFill/>
              </a:ln>
              <a:solidFill>
                <a:sysClr val="window" lastClr="FFFFFF"/>
              </a:solidFill>
              <a:uLnTx/>
              <a:uFillTx/>
              <a:latin typeface="Calibri"/>
              <a:ea typeface="+mn-ea"/>
              <a:cs typeface="+mn-cs"/>
            </a:endParaRPr>
          </a:p>
        </p:txBody>
      </p:sp>
      <p:sp>
        <p:nvSpPr>
          <p:cNvPr id="12" name="CasellaDiTesto 11"/>
          <p:cNvSpPr txBox="1"/>
          <p:nvPr/>
        </p:nvSpPr>
        <p:spPr>
          <a:xfrm>
            <a:off x="8657443" y="6419932"/>
            <a:ext cx="328937" cy="348813"/>
          </a:xfrm>
          <a:prstGeom prst="rect">
            <a:avLst/>
          </a:prstGeom>
          <a:noFill/>
        </p:spPr>
        <p:txBody>
          <a:bodyPr wrap="none">
            <a:spAutoFit/>
          </a:bodyPr>
          <a:lstStyle/>
          <a:p>
            <a:pPr algn="ctr">
              <a:lnSpc>
                <a:spcPts val="1000"/>
              </a:lnSpc>
              <a:defRPr/>
            </a:pPr>
            <a:r>
              <a:rPr lang="it-IT" sz="1000" b="1" dirty="0" smtClean="0">
                <a:solidFill>
                  <a:schemeClr val="bg1"/>
                </a:solidFill>
                <a:effectLst>
                  <a:outerShdw blurRad="38100" dist="38100" dir="2700000" algn="tl">
                    <a:srgbClr val="000000">
                      <a:alpha val="43137"/>
                    </a:srgbClr>
                  </a:outerShdw>
                </a:effectLst>
                <a:latin typeface="Century Gothic" pitchFamily="34" charset="0"/>
              </a:rPr>
              <a:t>28</a:t>
            </a:r>
          </a:p>
          <a:p>
            <a:pPr algn="ctr">
              <a:lnSpc>
                <a:spcPts val="1000"/>
              </a:lnSpc>
              <a:defRPr/>
            </a:pPr>
            <a:r>
              <a:rPr lang="it-IT" sz="800" dirty="0" smtClean="0">
                <a:solidFill>
                  <a:schemeClr val="bg1"/>
                </a:solidFill>
                <a:latin typeface="Century Gothic" pitchFamily="34" charset="0"/>
              </a:rPr>
              <a:t>43</a:t>
            </a:r>
            <a:endParaRPr lang="it-IT" sz="800" dirty="0">
              <a:solidFill>
                <a:schemeClr val="bg1"/>
              </a:solidFill>
              <a:latin typeface="Century Gothic" pitchFamily="34" charset="0"/>
            </a:endParaRPr>
          </a:p>
        </p:txBody>
      </p:sp>
    </p:spTree>
    <p:extLst>
      <p:ext uri="{BB962C8B-B14F-4D97-AF65-F5344CB8AC3E}">
        <p14:creationId xmlns:p14="http://schemas.microsoft.com/office/powerpoint/2010/main" val="256572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314327" y="173356"/>
            <a:ext cx="6297613" cy="600075"/>
          </a:xfrm>
          <a:prstGeom prst="rect">
            <a:avLst/>
          </a:prstGeom>
        </p:spPr>
        <p:txBody>
          <a:bodyPr/>
          <a:lstStyle/>
          <a:p>
            <a:r>
              <a:rPr lang="it-IT" b="0" dirty="0" err="1" smtClean="0">
                <a:effectLst>
                  <a:outerShdw blurRad="38100" dist="38100" dir="2700000" algn="tl">
                    <a:srgbClr val="000000">
                      <a:alpha val="43137"/>
                    </a:srgbClr>
                  </a:outerShdw>
                </a:effectLst>
              </a:rPr>
              <a:t>Ongoing</a:t>
            </a:r>
            <a:r>
              <a:rPr lang="it-IT" b="0" dirty="0" smtClean="0">
                <a:effectLst>
                  <a:outerShdw blurRad="38100" dist="38100" dir="2700000" algn="tl">
                    <a:srgbClr val="000000">
                      <a:alpha val="43137"/>
                    </a:srgbClr>
                  </a:outerShdw>
                </a:effectLst>
              </a:rPr>
              <a:t> </a:t>
            </a:r>
            <a:r>
              <a:rPr lang="it-IT" b="0" dirty="0" err="1" smtClean="0">
                <a:effectLst>
                  <a:outerShdw blurRad="38100" dist="38100" dir="2700000" algn="tl">
                    <a:srgbClr val="000000">
                      <a:alpha val="43137"/>
                    </a:srgbClr>
                  </a:outerShdw>
                </a:effectLst>
              </a:rPr>
              <a:t>Projects</a:t>
            </a:r>
            <a:endParaRPr lang="it-IT" b="0" dirty="0">
              <a:effectLst>
                <a:outerShdw blurRad="38100" dist="38100" dir="2700000" algn="tl">
                  <a:srgbClr val="000000">
                    <a:alpha val="43137"/>
                  </a:srgbClr>
                </a:outerShdw>
              </a:effectLst>
            </a:endParaRPr>
          </a:p>
        </p:txBody>
      </p:sp>
      <p:sp>
        <p:nvSpPr>
          <p:cNvPr id="3" name="Segnaposto contenuto 2"/>
          <p:cNvSpPr>
            <a:spLocks noGrp="1"/>
          </p:cNvSpPr>
          <p:nvPr>
            <p:ph idx="4294967295"/>
          </p:nvPr>
        </p:nvSpPr>
        <p:spPr>
          <a:xfrm>
            <a:off x="37492" y="1520104"/>
            <a:ext cx="9106508" cy="593508"/>
          </a:xfrm>
          <a:prstGeom prst="rect">
            <a:avLst/>
          </a:prstGeom>
        </p:spPr>
        <p:txBody>
          <a:bodyPr/>
          <a:lstStyle/>
          <a:p>
            <a:pPr marL="0" indent="0" algn="just">
              <a:buNone/>
            </a:pPr>
            <a:r>
              <a:rPr lang="it-IT" sz="1800" dirty="0" err="1" smtClean="0">
                <a:solidFill>
                  <a:schemeClr val="accent1"/>
                </a:solidFill>
              </a:rPr>
              <a:t>Current</a:t>
            </a:r>
            <a:r>
              <a:rPr lang="it-IT" sz="1800" dirty="0" smtClean="0">
                <a:solidFill>
                  <a:schemeClr val="accent1"/>
                </a:solidFill>
              </a:rPr>
              <a:t> </a:t>
            </a:r>
            <a:r>
              <a:rPr lang="it-IT" sz="1800" dirty="0" err="1" smtClean="0">
                <a:solidFill>
                  <a:schemeClr val="accent1"/>
                </a:solidFill>
              </a:rPr>
              <a:t>projects</a:t>
            </a:r>
            <a:r>
              <a:rPr lang="it-IT" sz="1800" dirty="0" smtClean="0">
                <a:solidFill>
                  <a:schemeClr val="accent1"/>
                </a:solidFill>
              </a:rPr>
              <a:t> in the </a:t>
            </a:r>
            <a:r>
              <a:rPr lang="en-US" sz="1800" b="1" dirty="0" smtClean="0">
                <a:solidFill>
                  <a:schemeClr val="accent1"/>
                </a:solidFill>
              </a:rPr>
              <a:t>7th </a:t>
            </a:r>
            <a:r>
              <a:rPr lang="en-US" sz="1800" b="1" dirty="0">
                <a:solidFill>
                  <a:schemeClr val="accent1"/>
                </a:solidFill>
              </a:rPr>
              <a:t>EU Framework </a:t>
            </a:r>
            <a:r>
              <a:rPr lang="en-US" sz="1800" b="1" dirty="0" smtClean="0">
                <a:solidFill>
                  <a:schemeClr val="accent1"/>
                </a:solidFill>
              </a:rPr>
              <a:t>Programme</a:t>
            </a:r>
            <a:r>
              <a:rPr lang="en-US" sz="1800" dirty="0" smtClean="0">
                <a:solidFill>
                  <a:schemeClr val="accent1"/>
                </a:solidFill>
              </a:rPr>
              <a:t> involving Action’s partners: </a:t>
            </a:r>
          </a:p>
          <a:p>
            <a:pPr algn="just"/>
            <a:endParaRPr lang="it-IT" sz="500" dirty="0"/>
          </a:p>
        </p:txBody>
      </p:sp>
      <p:sp>
        <p:nvSpPr>
          <p:cNvPr id="4" name="Segnaposto piè di pagina 3"/>
          <p:cNvSpPr>
            <a:spLocks noGrp="1"/>
          </p:cNvSpPr>
          <p:nvPr>
            <p:ph type="ftr" sz="quarter" idx="3"/>
          </p:nvPr>
        </p:nvSpPr>
        <p:spPr>
          <a:xfrm>
            <a:off x="4919473" y="45720"/>
            <a:ext cx="4297679" cy="531556"/>
          </a:xfrm>
          <a:prstGeom prst="rect">
            <a:avLst/>
          </a:prstGeom>
        </p:spPr>
        <p:txBody>
          <a:bodyPr/>
          <a:lstStyle>
            <a:lvl1pPr algn="l">
              <a:defRPr sz="1100">
                <a:solidFill>
                  <a:schemeClr val="bg1"/>
                </a:solidFill>
                <a:effectLst>
                  <a:outerShdw blurRad="38100" dist="38100" dir="2700000" algn="tl">
                    <a:srgbClr val="000000">
                      <a:alpha val="43137"/>
                    </a:srgbClr>
                  </a:outerShdw>
                </a:effectLst>
              </a:defRPr>
            </a:lvl1pPr>
          </a:lstStyle>
          <a:p>
            <a:r>
              <a:rPr lang="it-IT" i="1" dirty="0" err="1" smtClean="0">
                <a:effectLst/>
                <a:latin typeface="+mj-lt"/>
              </a:rPr>
              <a:t>Civil</a:t>
            </a:r>
            <a:r>
              <a:rPr lang="it-IT" i="1" dirty="0" smtClean="0">
                <a:effectLst/>
                <a:latin typeface="+mj-lt"/>
              </a:rPr>
              <a:t> </a:t>
            </a:r>
            <a:r>
              <a:rPr lang="it-IT" i="1" dirty="0" err="1" smtClean="0">
                <a:effectLst/>
                <a:latin typeface="+mj-lt"/>
              </a:rPr>
              <a:t>Engineering</a:t>
            </a:r>
            <a:r>
              <a:rPr lang="it-IT" i="1" dirty="0" smtClean="0">
                <a:effectLst/>
                <a:latin typeface="+mj-lt"/>
              </a:rPr>
              <a:t> Applications of Ground Penetrating Radar TUD Domain, </a:t>
            </a:r>
            <a:r>
              <a:rPr lang="it-IT" i="1" dirty="0" err="1" smtClean="0">
                <a:effectLst/>
                <a:latin typeface="+mj-lt"/>
              </a:rPr>
              <a:t>Proposer</a:t>
            </a:r>
            <a:r>
              <a:rPr lang="it-IT" i="1" dirty="0" smtClean="0">
                <a:effectLst/>
                <a:latin typeface="+mj-lt"/>
              </a:rPr>
              <a:t>: </a:t>
            </a:r>
            <a:r>
              <a:rPr lang="it-IT" b="1" i="1" dirty="0" smtClean="0">
                <a:effectLst/>
                <a:latin typeface="+mj-lt"/>
              </a:rPr>
              <a:t>Lara </a:t>
            </a:r>
            <a:r>
              <a:rPr lang="it-IT" b="1" i="1" dirty="0" err="1" smtClean="0">
                <a:effectLst/>
                <a:latin typeface="+mj-lt"/>
              </a:rPr>
              <a:t>Pajewski</a:t>
            </a:r>
            <a:endParaRPr lang="de-DE" b="1" i="1" dirty="0">
              <a:effectLst/>
              <a:latin typeface="+mj-lt"/>
            </a:endParaRPr>
          </a:p>
        </p:txBody>
      </p:sp>
      <p:sp>
        <p:nvSpPr>
          <p:cNvPr id="5" name="Ovale 4"/>
          <p:cNvSpPr/>
          <p:nvPr/>
        </p:nvSpPr>
        <p:spPr>
          <a:xfrm>
            <a:off x="8646110" y="6387267"/>
            <a:ext cx="357188" cy="357187"/>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700" b="0" i="0" u="none" strike="noStrike" kern="0" cap="none" spc="0" normalizeH="0" baseline="0" noProof="0" dirty="0">
              <a:ln>
                <a:noFill/>
              </a:ln>
              <a:solidFill>
                <a:sysClr val="window" lastClr="FFFFFF"/>
              </a:solidFill>
              <a:uLnTx/>
              <a:uFillTx/>
              <a:latin typeface="Calibri"/>
              <a:ea typeface="+mn-ea"/>
              <a:cs typeface="+mn-cs"/>
            </a:endParaRPr>
          </a:p>
        </p:txBody>
      </p:sp>
      <p:sp>
        <p:nvSpPr>
          <p:cNvPr id="6" name="CasellaDiTesto 5"/>
          <p:cNvSpPr txBox="1"/>
          <p:nvPr/>
        </p:nvSpPr>
        <p:spPr>
          <a:xfrm>
            <a:off x="8657443" y="6419932"/>
            <a:ext cx="328937" cy="348813"/>
          </a:xfrm>
          <a:prstGeom prst="rect">
            <a:avLst/>
          </a:prstGeom>
          <a:noFill/>
        </p:spPr>
        <p:txBody>
          <a:bodyPr wrap="none">
            <a:spAutoFit/>
          </a:bodyPr>
          <a:lstStyle/>
          <a:p>
            <a:pPr algn="ctr">
              <a:lnSpc>
                <a:spcPts val="1000"/>
              </a:lnSpc>
              <a:defRPr/>
            </a:pPr>
            <a:r>
              <a:rPr lang="it-IT" sz="1000" b="1" dirty="0" smtClean="0">
                <a:solidFill>
                  <a:schemeClr val="bg1"/>
                </a:solidFill>
                <a:effectLst>
                  <a:outerShdw blurRad="38100" dist="38100" dir="2700000" algn="tl">
                    <a:srgbClr val="000000">
                      <a:alpha val="43137"/>
                    </a:srgbClr>
                  </a:outerShdw>
                </a:effectLst>
                <a:latin typeface="Century Gothic" pitchFamily="34" charset="0"/>
              </a:rPr>
              <a:t>29</a:t>
            </a:r>
          </a:p>
          <a:p>
            <a:pPr algn="ctr">
              <a:lnSpc>
                <a:spcPts val="1000"/>
              </a:lnSpc>
              <a:defRPr/>
            </a:pPr>
            <a:r>
              <a:rPr lang="it-IT" sz="800" dirty="0" smtClean="0">
                <a:solidFill>
                  <a:schemeClr val="bg1"/>
                </a:solidFill>
                <a:latin typeface="Century Gothic" pitchFamily="34" charset="0"/>
              </a:rPr>
              <a:t>43</a:t>
            </a:r>
            <a:endParaRPr lang="it-IT" sz="800" dirty="0">
              <a:solidFill>
                <a:schemeClr val="bg1"/>
              </a:solidFill>
              <a:latin typeface="Century Gothic" pitchFamily="34" charset="0"/>
            </a:endParaRPr>
          </a:p>
        </p:txBody>
      </p:sp>
      <p:sp>
        <p:nvSpPr>
          <p:cNvPr id="8" name="Rettangolo 7"/>
          <p:cNvSpPr/>
          <p:nvPr/>
        </p:nvSpPr>
        <p:spPr>
          <a:xfrm>
            <a:off x="-29979" y="1990397"/>
            <a:ext cx="8851890" cy="4832092"/>
          </a:xfrm>
          <a:prstGeom prst="rect">
            <a:avLst/>
          </a:prstGeom>
        </p:spPr>
        <p:txBody>
          <a:bodyPr wrap="square">
            <a:spAutoFit/>
          </a:bodyPr>
          <a:lstStyle/>
          <a:p>
            <a:pPr marL="468312" lvl="0" indent="-285750" algn="just" eaLnBrk="1" hangingPunct="1">
              <a:spcBef>
                <a:spcPct val="40000"/>
              </a:spcBef>
              <a:buClr>
                <a:srgbClr val="1C4C74"/>
              </a:buClr>
              <a:buSzPct val="185000"/>
              <a:buFont typeface="Arial" pitchFamily="34" charset="0"/>
              <a:buChar char="•"/>
              <a:tabLst>
                <a:tab pos="8783638" algn="l"/>
              </a:tabLst>
            </a:pPr>
            <a:r>
              <a:rPr lang="en-US" sz="1400" kern="0" dirty="0">
                <a:solidFill>
                  <a:srgbClr val="1C4C74"/>
                </a:solidFill>
                <a:latin typeface="Century Gothic"/>
              </a:rPr>
              <a:t>“</a:t>
            </a:r>
            <a:r>
              <a:rPr lang="en-US" sz="1400" b="1" kern="0" dirty="0">
                <a:solidFill>
                  <a:srgbClr val="1C4C74"/>
                </a:solidFill>
                <a:latin typeface="Century Gothic"/>
              </a:rPr>
              <a:t>Smart condition monitoring and prompt NDT assessment of large concrete bridge structures</a:t>
            </a:r>
            <a:r>
              <a:rPr lang="en-US" sz="1400" kern="0" dirty="0">
                <a:solidFill>
                  <a:srgbClr val="1C4C74"/>
                </a:solidFill>
                <a:latin typeface="Century Gothic"/>
              </a:rPr>
              <a:t>”, Cambridge University, United Kingdom, Nov. 2011 – Oct. 2013</a:t>
            </a:r>
          </a:p>
          <a:p>
            <a:pPr marL="468312" lvl="0" indent="-285750" algn="just" eaLnBrk="1" hangingPunct="1">
              <a:spcBef>
                <a:spcPct val="40000"/>
              </a:spcBef>
              <a:buClr>
                <a:srgbClr val="1C4C74"/>
              </a:buClr>
              <a:buSzPct val="185000"/>
              <a:buFont typeface="Arial" pitchFamily="34" charset="0"/>
              <a:buChar char="•"/>
              <a:tabLst>
                <a:tab pos="8783638" algn="l"/>
              </a:tabLst>
            </a:pPr>
            <a:r>
              <a:rPr lang="en-US" sz="1400" kern="0" dirty="0" smtClean="0">
                <a:solidFill>
                  <a:srgbClr val="1C4C74"/>
                </a:solidFill>
                <a:latin typeface="Century Gothic"/>
              </a:rPr>
              <a:t>“</a:t>
            </a:r>
            <a:r>
              <a:rPr lang="en-US" sz="1400" b="1" kern="0" dirty="0">
                <a:solidFill>
                  <a:srgbClr val="1C4C74"/>
                </a:solidFill>
                <a:latin typeface="Century Gothic"/>
              </a:rPr>
              <a:t>Radiography of the past. Integrated non-destructive approaches to understand and valorize complex archeological sites</a:t>
            </a:r>
            <a:r>
              <a:rPr lang="en-US" sz="1400" kern="0" dirty="0">
                <a:solidFill>
                  <a:srgbClr val="1C4C74"/>
                </a:solidFill>
                <a:latin typeface="Century Gothic"/>
              </a:rPr>
              <a:t>”, Univ. </a:t>
            </a:r>
            <a:r>
              <a:rPr lang="en-US" sz="1400" kern="0" dirty="0" err="1">
                <a:solidFill>
                  <a:srgbClr val="1C4C74"/>
                </a:solidFill>
                <a:latin typeface="Century Gothic"/>
              </a:rPr>
              <a:t>Evora</a:t>
            </a:r>
            <a:r>
              <a:rPr lang="en-US" sz="1400" kern="0" dirty="0">
                <a:solidFill>
                  <a:srgbClr val="1C4C74"/>
                </a:solidFill>
                <a:latin typeface="Century Gothic"/>
              </a:rPr>
              <a:t>, Portugal, Apr. 2009 – Mar. 2013</a:t>
            </a:r>
          </a:p>
          <a:p>
            <a:pPr marL="468312" lvl="0" indent="-285750" algn="just" eaLnBrk="1" hangingPunct="1">
              <a:spcBef>
                <a:spcPct val="40000"/>
              </a:spcBef>
              <a:buClr>
                <a:srgbClr val="1C4C74"/>
              </a:buClr>
              <a:buSzPct val="185000"/>
              <a:buFont typeface="Arial" pitchFamily="34" charset="0"/>
              <a:buChar char="•"/>
              <a:tabLst>
                <a:tab pos="8783638" algn="l"/>
              </a:tabLst>
            </a:pPr>
            <a:r>
              <a:rPr lang="en-US" sz="1400" kern="0" dirty="0" smtClean="0">
                <a:solidFill>
                  <a:srgbClr val="1C4C74"/>
                </a:solidFill>
                <a:latin typeface="Century Gothic"/>
              </a:rPr>
              <a:t>“</a:t>
            </a:r>
            <a:r>
              <a:rPr lang="en-US" sz="1400" b="1" kern="0" dirty="0">
                <a:solidFill>
                  <a:srgbClr val="1C4C74"/>
                </a:solidFill>
                <a:latin typeface="Century Gothic"/>
              </a:rPr>
              <a:t>SMART RAIL: Smart Maintenance and analysis of transport infrastructure</a:t>
            </a:r>
            <a:r>
              <a:rPr lang="en-US" sz="1400" kern="0" dirty="0">
                <a:solidFill>
                  <a:srgbClr val="1C4C74"/>
                </a:solidFill>
                <a:latin typeface="Century Gothic"/>
              </a:rPr>
              <a:t>”, Univ. College Dublin, National Univ. Dublin, Ireland, 2011 – 2014</a:t>
            </a:r>
          </a:p>
          <a:p>
            <a:pPr marL="468312" lvl="0" indent="-285750" algn="just" eaLnBrk="1" hangingPunct="1">
              <a:spcBef>
                <a:spcPct val="40000"/>
              </a:spcBef>
              <a:buClr>
                <a:srgbClr val="1C4C74"/>
              </a:buClr>
              <a:buSzPct val="185000"/>
              <a:buFont typeface="Arial" pitchFamily="34" charset="0"/>
              <a:buChar char="•"/>
              <a:tabLst>
                <a:tab pos="8783638" algn="l"/>
              </a:tabLst>
            </a:pPr>
            <a:r>
              <a:rPr lang="en-US" sz="1400" kern="0" dirty="0" smtClean="0">
                <a:solidFill>
                  <a:srgbClr val="1C4C74"/>
                </a:solidFill>
                <a:latin typeface="Century Gothic"/>
              </a:rPr>
              <a:t>“</a:t>
            </a:r>
            <a:r>
              <a:rPr lang="en-US" sz="1400" b="1" kern="0" dirty="0">
                <a:solidFill>
                  <a:srgbClr val="1C4C74"/>
                </a:solidFill>
                <a:latin typeface="Century Gothic"/>
              </a:rPr>
              <a:t>Tomorrow's Road Infrastructure Monitoring and Management</a:t>
            </a:r>
            <a:r>
              <a:rPr lang="en-US" sz="1400" kern="0" dirty="0">
                <a:solidFill>
                  <a:srgbClr val="1C4C74"/>
                </a:solidFill>
                <a:latin typeface="Century Gothic"/>
              </a:rPr>
              <a:t>”, Staten Van-</a:t>
            </a:r>
            <a:r>
              <a:rPr lang="en-US" sz="1400" kern="0" dirty="0" err="1">
                <a:solidFill>
                  <a:srgbClr val="1C4C74"/>
                </a:solidFill>
                <a:latin typeface="Century Gothic"/>
              </a:rPr>
              <a:t>Och</a:t>
            </a:r>
            <a:r>
              <a:rPr lang="en-US" sz="1400" kern="0" dirty="0">
                <a:solidFill>
                  <a:srgbClr val="1C4C74"/>
                </a:solidFill>
                <a:latin typeface="Century Gothic"/>
              </a:rPr>
              <a:t> </a:t>
            </a:r>
            <a:r>
              <a:rPr lang="en-US" sz="1400" kern="0" dirty="0" err="1">
                <a:solidFill>
                  <a:srgbClr val="1C4C74"/>
                </a:solidFill>
                <a:latin typeface="Century Gothic"/>
              </a:rPr>
              <a:t>Trasporforkningsinstitute</a:t>
            </a:r>
            <a:r>
              <a:rPr lang="en-US" sz="1400" kern="0" dirty="0">
                <a:solidFill>
                  <a:srgbClr val="1C4C74"/>
                </a:solidFill>
                <a:latin typeface="Century Gothic"/>
              </a:rPr>
              <a:t>, Sweden, Dec. 2011 – Nov. 2014</a:t>
            </a:r>
          </a:p>
          <a:p>
            <a:pPr marL="468312" lvl="0" indent="-285750" algn="just" eaLnBrk="1" hangingPunct="1">
              <a:spcBef>
                <a:spcPct val="40000"/>
              </a:spcBef>
              <a:buClr>
                <a:srgbClr val="1C4C74"/>
              </a:buClr>
              <a:buSzPct val="185000"/>
              <a:buFont typeface="Arial" pitchFamily="34" charset="0"/>
              <a:buChar char="•"/>
              <a:tabLst>
                <a:tab pos="8783638" algn="l"/>
              </a:tabLst>
            </a:pPr>
            <a:r>
              <a:rPr lang="en-US" sz="1400" kern="0" dirty="0" smtClean="0">
                <a:solidFill>
                  <a:srgbClr val="1C4C74"/>
                </a:solidFill>
                <a:latin typeface="Century Gothic"/>
              </a:rPr>
              <a:t>“</a:t>
            </a:r>
            <a:r>
              <a:rPr lang="en-US" sz="1400" b="1" kern="0" dirty="0" err="1">
                <a:solidFill>
                  <a:srgbClr val="1C4C74"/>
                </a:solidFill>
                <a:latin typeface="Century Gothic"/>
              </a:rPr>
              <a:t>NEw</a:t>
            </a:r>
            <a:r>
              <a:rPr lang="en-US" sz="1400" b="1" kern="0" dirty="0">
                <a:solidFill>
                  <a:srgbClr val="1C4C74"/>
                </a:solidFill>
                <a:latin typeface="Century Gothic"/>
              </a:rPr>
              <a:t> Technologies for </a:t>
            </a:r>
            <a:r>
              <a:rPr lang="en-US" sz="1400" b="1" kern="0" dirty="0" err="1">
                <a:solidFill>
                  <a:srgbClr val="1C4C74"/>
                </a:solidFill>
                <a:latin typeface="Century Gothic"/>
              </a:rPr>
              <a:t>TUNNeling</a:t>
            </a:r>
            <a:r>
              <a:rPr lang="en-US" sz="1400" b="1" kern="0" dirty="0">
                <a:solidFill>
                  <a:srgbClr val="1C4C74"/>
                </a:solidFill>
                <a:latin typeface="Century Gothic"/>
              </a:rPr>
              <a:t> and underground works</a:t>
            </a:r>
            <a:r>
              <a:rPr lang="en-US" sz="1400" kern="0" dirty="0">
                <a:solidFill>
                  <a:srgbClr val="1C4C74"/>
                </a:solidFill>
                <a:latin typeface="Century Gothic"/>
              </a:rPr>
              <a:t>”, </a:t>
            </a:r>
            <a:r>
              <a:rPr lang="en-US" sz="1400" kern="0" dirty="0" err="1">
                <a:solidFill>
                  <a:srgbClr val="1C4C74"/>
                </a:solidFill>
                <a:latin typeface="Century Gothic"/>
              </a:rPr>
              <a:t>Ecole</a:t>
            </a:r>
            <a:r>
              <a:rPr lang="en-US" sz="1400" kern="0" dirty="0">
                <a:solidFill>
                  <a:srgbClr val="1C4C74"/>
                </a:solidFill>
                <a:latin typeface="Century Gothic"/>
              </a:rPr>
              <a:t> Central de Lyon, France, ends in 2017</a:t>
            </a:r>
          </a:p>
          <a:p>
            <a:pPr marL="468312" lvl="0" indent="-285750" algn="just" eaLnBrk="1" hangingPunct="1">
              <a:spcBef>
                <a:spcPct val="40000"/>
              </a:spcBef>
              <a:buClr>
                <a:srgbClr val="1C4C74"/>
              </a:buClr>
              <a:buSzPct val="185000"/>
              <a:buFont typeface="Arial" pitchFamily="34" charset="0"/>
              <a:buChar char="•"/>
              <a:tabLst>
                <a:tab pos="8783638" algn="l"/>
              </a:tabLst>
            </a:pPr>
            <a:r>
              <a:rPr lang="en-US" sz="1400" kern="0" dirty="0" smtClean="0">
                <a:solidFill>
                  <a:srgbClr val="1C4C74"/>
                </a:solidFill>
                <a:latin typeface="Century Gothic"/>
              </a:rPr>
              <a:t>“</a:t>
            </a:r>
            <a:r>
              <a:rPr lang="en-US" sz="1400" b="1" kern="0" dirty="0">
                <a:solidFill>
                  <a:srgbClr val="1C4C74"/>
                </a:solidFill>
                <a:latin typeface="Century Gothic"/>
              </a:rPr>
              <a:t>SOIL Contamination: Advanced integrated </a:t>
            </a:r>
            <a:r>
              <a:rPr lang="en-US" sz="1400" b="1" kern="0" dirty="0" err="1">
                <a:solidFill>
                  <a:srgbClr val="1C4C74"/>
                </a:solidFill>
                <a:latin typeface="Century Gothic"/>
              </a:rPr>
              <a:t>characterisation</a:t>
            </a:r>
            <a:r>
              <a:rPr lang="en-US" sz="1400" b="1" kern="0" dirty="0">
                <a:solidFill>
                  <a:srgbClr val="1C4C74"/>
                </a:solidFill>
                <a:latin typeface="Century Gothic"/>
              </a:rPr>
              <a:t> and time-lapse Monitoring</a:t>
            </a:r>
            <a:r>
              <a:rPr lang="en-US" sz="1400" kern="0" dirty="0">
                <a:solidFill>
                  <a:srgbClr val="1C4C74"/>
                </a:solidFill>
                <a:latin typeface="Century Gothic"/>
              </a:rPr>
              <a:t>”, Norwegian Institute for Agricultural and Environmental Research, Norway, June 2008–Nov. 2012</a:t>
            </a:r>
          </a:p>
          <a:p>
            <a:pPr marL="468312" lvl="0" indent="-285750" algn="just" eaLnBrk="1" hangingPunct="1">
              <a:spcBef>
                <a:spcPct val="40000"/>
              </a:spcBef>
              <a:buClr>
                <a:srgbClr val="1C4C74"/>
              </a:buClr>
              <a:buSzPct val="185000"/>
              <a:buFont typeface="Arial" pitchFamily="34" charset="0"/>
              <a:buChar char="•"/>
              <a:tabLst>
                <a:tab pos="8783638" algn="l"/>
              </a:tabLst>
            </a:pPr>
            <a:r>
              <a:rPr lang="en-US" sz="1400" kern="0" dirty="0" smtClean="0">
                <a:solidFill>
                  <a:srgbClr val="1C4C74"/>
                </a:solidFill>
                <a:latin typeface="Century Gothic"/>
              </a:rPr>
              <a:t>MCA </a:t>
            </a:r>
            <a:r>
              <a:rPr lang="en-US" sz="1400" kern="0" dirty="0">
                <a:solidFill>
                  <a:srgbClr val="1C4C74"/>
                </a:solidFill>
                <a:latin typeface="Century Gothic"/>
              </a:rPr>
              <a:t>– IRSES on “</a:t>
            </a:r>
            <a:r>
              <a:rPr lang="en-US" sz="1400" b="1" kern="0" dirty="0">
                <a:solidFill>
                  <a:srgbClr val="1C4C74"/>
                </a:solidFill>
                <a:latin typeface="Century Gothic"/>
              </a:rPr>
              <a:t>Active and passive </a:t>
            </a:r>
            <a:r>
              <a:rPr lang="en-US" sz="1400" b="1" kern="0" dirty="0" err="1">
                <a:solidFill>
                  <a:srgbClr val="1C4C74"/>
                </a:solidFill>
                <a:latin typeface="Century Gothic"/>
              </a:rPr>
              <a:t>MIcrowaves</a:t>
            </a:r>
            <a:r>
              <a:rPr lang="en-US" sz="1400" b="1" kern="0" dirty="0">
                <a:solidFill>
                  <a:srgbClr val="1C4C74"/>
                </a:solidFill>
                <a:latin typeface="Century Gothic"/>
              </a:rPr>
              <a:t> for Security and Subsurface imaging</a:t>
            </a:r>
            <a:r>
              <a:rPr lang="en-US" sz="1400" kern="0" dirty="0">
                <a:solidFill>
                  <a:srgbClr val="1C4C74"/>
                </a:solidFill>
                <a:latin typeface="Century Gothic"/>
              </a:rPr>
              <a:t>”, CNR, Italy, Oct. 2011 – Sept. 2014</a:t>
            </a:r>
          </a:p>
          <a:p>
            <a:pPr marL="468312" lvl="0" indent="-285750" algn="just" eaLnBrk="1" hangingPunct="1">
              <a:spcBef>
                <a:spcPct val="40000"/>
              </a:spcBef>
              <a:buClr>
                <a:srgbClr val="1C4C74"/>
              </a:buClr>
              <a:buSzPct val="185000"/>
              <a:buFont typeface="Arial" pitchFamily="34" charset="0"/>
              <a:buChar char="•"/>
              <a:tabLst>
                <a:tab pos="8783638" algn="l"/>
              </a:tabLst>
            </a:pPr>
            <a:r>
              <a:rPr lang="en-US" sz="1400" kern="0" dirty="0" smtClean="0">
                <a:solidFill>
                  <a:srgbClr val="1C4C74"/>
                </a:solidFill>
                <a:latin typeface="Century Gothic"/>
              </a:rPr>
              <a:t>MCA </a:t>
            </a:r>
            <a:r>
              <a:rPr lang="en-US" sz="1400" kern="0" dirty="0">
                <a:solidFill>
                  <a:srgbClr val="1C4C74"/>
                </a:solidFill>
                <a:latin typeface="Century Gothic"/>
              </a:rPr>
              <a:t>on “</a:t>
            </a:r>
            <a:r>
              <a:rPr lang="en-US" sz="1400" b="1" kern="0" dirty="0" err="1">
                <a:solidFill>
                  <a:srgbClr val="1C4C74"/>
                </a:solidFill>
                <a:latin typeface="Century Gothic"/>
              </a:rPr>
              <a:t>COMPressive</a:t>
            </a:r>
            <a:r>
              <a:rPr lang="en-US" sz="1400" b="1" kern="0" dirty="0">
                <a:solidFill>
                  <a:srgbClr val="1C4C74"/>
                </a:solidFill>
                <a:latin typeface="Century Gothic"/>
              </a:rPr>
              <a:t> data acquisition and </a:t>
            </a:r>
            <a:r>
              <a:rPr lang="en-US" sz="1400" b="1" kern="0" dirty="0" err="1">
                <a:solidFill>
                  <a:srgbClr val="1C4C74"/>
                </a:solidFill>
                <a:latin typeface="Century Gothic"/>
              </a:rPr>
              <a:t>SENSing</a:t>
            </a:r>
            <a:r>
              <a:rPr lang="en-US" sz="1400" b="1" kern="0" dirty="0">
                <a:solidFill>
                  <a:srgbClr val="1C4C74"/>
                </a:solidFill>
                <a:latin typeface="Century Gothic"/>
              </a:rPr>
              <a:t> techniques for sensing applications</a:t>
            </a:r>
            <a:r>
              <a:rPr lang="en-US" sz="1400" kern="0" dirty="0">
                <a:solidFill>
                  <a:srgbClr val="1C4C74"/>
                </a:solidFill>
                <a:latin typeface="Century Gothic"/>
              </a:rPr>
              <a:t>”, TOBB University, Turkey, April 2010 - March </a:t>
            </a:r>
            <a:r>
              <a:rPr lang="en-US" sz="1400" kern="0" dirty="0" smtClean="0">
                <a:solidFill>
                  <a:srgbClr val="1C4C74"/>
                </a:solidFill>
                <a:latin typeface="Century Gothic"/>
              </a:rPr>
              <a:t>2013</a:t>
            </a:r>
          </a:p>
          <a:p>
            <a:pPr marL="468312" lvl="0" indent="-285750" algn="just" eaLnBrk="1" hangingPunct="1">
              <a:spcBef>
                <a:spcPct val="40000"/>
              </a:spcBef>
              <a:buClr>
                <a:srgbClr val="1C4C74"/>
              </a:buClr>
              <a:buSzPct val="185000"/>
              <a:buFont typeface="Arial" pitchFamily="34" charset="0"/>
              <a:buChar char="•"/>
              <a:tabLst>
                <a:tab pos="8783638" algn="l"/>
              </a:tabLst>
            </a:pPr>
            <a:r>
              <a:rPr lang="en-US" sz="1400" kern="0" dirty="0" smtClean="0">
                <a:solidFill>
                  <a:srgbClr val="1C4C74"/>
                </a:solidFill>
                <a:latin typeface="Century Gothic"/>
              </a:rPr>
              <a:t>Security Project “</a:t>
            </a:r>
            <a:r>
              <a:rPr lang="en-US" sz="1400" b="1" kern="0" dirty="0" smtClean="0">
                <a:solidFill>
                  <a:srgbClr val="1C4C74"/>
                </a:solidFill>
                <a:latin typeface="Century Gothic"/>
              </a:rPr>
              <a:t>Tiramisu-Toolbox </a:t>
            </a:r>
            <a:r>
              <a:rPr lang="en-US" sz="1400" b="1" kern="0" dirty="0">
                <a:solidFill>
                  <a:srgbClr val="1C4C74"/>
                </a:solidFill>
                <a:latin typeface="Century Gothic"/>
              </a:rPr>
              <a:t>Implementation for Removal of Anti-personnel </a:t>
            </a:r>
            <a:r>
              <a:rPr lang="en-US" sz="1400" b="1" kern="0" dirty="0" smtClean="0">
                <a:solidFill>
                  <a:srgbClr val="1C4C74"/>
                </a:solidFill>
                <a:latin typeface="Century Gothic"/>
              </a:rPr>
              <a:t>Mines</a:t>
            </a:r>
            <a:r>
              <a:rPr lang="en-US" sz="1400" b="1" kern="0" dirty="0">
                <a:solidFill>
                  <a:srgbClr val="1C4C74"/>
                </a:solidFill>
                <a:latin typeface="Century Gothic"/>
              </a:rPr>
              <a:t>, </a:t>
            </a:r>
            <a:r>
              <a:rPr lang="en-US" sz="1400" b="1" kern="0" dirty="0" err="1">
                <a:solidFill>
                  <a:srgbClr val="1C4C74"/>
                </a:solidFill>
                <a:latin typeface="Century Gothic"/>
              </a:rPr>
              <a:t>Submunitions</a:t>
            </a:r>
            <a:r>
              <a:rPr lang="en-US" sz="1400" b="1" kern="0" dirty="0">
                <a:solidFill>
                  <a:srgbClr val="1C4C74"/>
                </a:solidFill>
                <a:latin typeface="Century Gothic"/>
              </a:rPr>
              <a:t> and UXO</a:t>
            </a:r>
            <a:r>
              <a:rPr lang="en-US" sz="1400" kern="0" dirty="0" smtClean="0">
                <a:solidFill>
                  <a:srgbClr val="1C4C74"/>
                </a:solidFill>
                <a:latin typeface="Century Gothic"/>
              </a:rPr>
              <a:t>”, </a:t>
            </a:r>
            <a:r>
              <a:rPr lang="en-US" sz="1400" kern="0" dirty="0" err="1" smtClean="0">
                <a:solidFill>
                  <a:srgbClr val="1C4C74"/>
                </a:solidFill>
                <a:latin typeface="Century Gothic"/>
              </a:rPr>
              <a:t>Ecole</a:t>
            </a:r>
            <a:r>
              <a:rPr lang="en-US" sz="1400" kern="0" dirty="0" smtClean="0">
                <a:solidFill>
                  <a:srgbClr val="1C4C74"/>
                </a:solidFill>
                <a:latin typeface="Century Gothic"/>
              </a:rPr>
              <a:t> Royale </a:t>
            </a:r>
            <a:r>
              <a:rPr lang="en-US" sz="1400" kern="0" dirty="0" err="1" smtClean="0">
                <a:solidFill>
                  <a:srgbClr val="1C4C74"/>
                </a:solidFill>
                <a:latin typeface="Century Gothic"/>
              </a:rPr>
              <a:t>Militaire</a:t>
            </a:r>
            <a:r>
              <a:rPr lang="en-US" sz="1400" kern="0" dirty="0" smtClean="0">
                <a:solidFill>
                  <a:srgbClr val="1C4C74"/>
                </a:solidFill>
                <a:latin typeface="Century Gothic"/>
              </a:rPr>
              <a:t>, Belgium, Jan. 2012 – Dec. 2015</a:t>
            </a:r>
            <a:endParaRPr lang="en-US" sz="1400" kern="0" dirty="0">
              <a:solidFill>
                <a:srgbClr val="1C4C74"/>
              </a:solidFill>
              <a:latin typeface="Century Gothic"/>
            </a:endParaRPr>
          </a:p>
          <a:p>
            <a:pPr marL="468312" lvl="0" indent="-285750" algn="just" eaLnBrk="1" hangingPunct="1">
              <a:spcBef>
                <a:spcPct val="40000"/>
              </a:spcBef>
              <a:buClr>
                <a:srgbClr val="1C4C74"/>
              </a:buClr>
              <a:buSzPct val="185000"/>
              <a:buFont typeface="Arial" pitchFamily="34" charset="0"/>
              <a:buChar char="•"/>
              <a:tabLst>
                <a:tab pos="8783638" algn="l"/>
              </a:tabLst>
            </a:pPr>
            <a:endParaRPr lang="it-IT" sz="400" kern="0" dirty="0">
              <a:solidFill>
                <a:srgbClr val="1C4C74"/>
              </a:solidFill>
              <a:latin typeface="Century Gothic"/>
            </a:endParaRPr>
          </a:p>
        </p:txBody>
      </p:sp>
    </p:spTree>
    <p:extLst>
      <p:ext uri="{BB962C8B-B14F-4D97-AF65-F5344CB8AC3E}">
        <p14:creationId xmlns:p14="http://schemas.microsoft.com/office/powerpoint/2010/main" val="286066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2" name="Rectangle 2"/>
          <p:cNvSpPr>
            <a:spLocks noGrp="1" noChangeArrowheads="1"/>
          </p:cNvSpPr>
          <p:nvPr>
            <p:ph type="ctrTitle" sz="quarter"/>
          </p:nvPr>
        </p:nvSpPr>
        <p:spPr>
          <a:xfrm>
            <a:off x="350605" y="1154114"/>
            <a:ext cx="7489825" cy="1152525"/>
          </a:xfrm>
        </p:spPr>
        <p:txBody>
          <a:bodyPr/>
          <a:lstStyle/>
          <a:p>
            <a:r>
              <a:rPr lang="it-IT" b="0" dirty="0" err="1" smtClean="0">
                <a:effectLst>
                  <a:outerShdw blurRad="38100" dist="38100" dir="2700000" algn="tl">
                    <a:srgbClr val="000000">
                      <a:alpha val="43137"/>
                    </a:srgbClr>
                  </a:outerShdw>
                </a:effectLst>
              </a:rPr>
              <a:t>Main</a:t>
            </a:r>
            <a:r>
              <a:rPr lang="it-IT" b="0" dirty="0" smtClean="0">
                <a:effectLst>
                  <a:outerShdw blurRad="38100" dist="38100" dir="2700000" algn="tl">
                    <a:srgbClr val="000000">
                      <a:alpha val="43137"/>
                    </a:srgbClr>
                  </a:outerShdw>
                </a:effectLst>
              </a:rPr>
              <a:t> </a:t>
            </a:r>
            <a:r>
              <a:rPr lang="it-IT" b="0" dirty="0" err="1" smtClean="0">
                <a:effectLst>
                  <a:outerShdw blurRad="38100" dist="38100" dir="2700000" algn="tl">
                    <a:srgbClr val="000000">
                      <a:alpha val="43137"/>
                    </a:srgbClr>
                  </a:outerShdw>
                </a:effectLst>
              </a:rPr>
              <a:t>Objective</a:t>
            </a:r>
            <a:r>
              <a:rPr lang="it-IT" b="0" dirty="0" smtClean="0">
                <a:effectLst>
                  <a:outerShdw blurRad="38100" dist="38100" dir="2700000" algn="tl">
                    <a:srgbClr val="000000">
                      <a:alpha val="43137"/>
                    </a:srgbClr>
                  </a:outerShdw>
                </a:effectLst>
              </a:rPr>
              <a:t> and </a:t>
            </a:r>
            <a:br>
              <a:rPr lang="it-IT" b="0" dirty="0" smtClean="0">
                <a:effectLst>
                  <a:outerShdw blurRad="38100" dist="38100" dir="2700000" algn="tl">
                    <a:srgbClr val="000000">
                      <a:alpha val="43137"/>
                    </a:srgbClr>
                  </a:outerShdw>
                </a:effectLst>
              </a:rPr>
            </a:br>
            <a:r>
              <a:rPr lang="it-IT" b="0" dirty="0" err="1" smtClean="0">
                <a:effectLst>
                  <a:outerShdw blurRad="38100" dist="38100" dir="2700000" algn="tl">
                    <a:srgbClr val="000000">
                      <a:alpha val="43137"/>
                    </a:srgbClr>
                  </a:outerShdw>
                </a:effectLst>
              </a:rPr>
              <a:t>History</a:t>
            </a:r>
            <a:r>
              <a:rPr lang="it-IT" b="0" dirty="0" smtClean="0">
                <a:effectLst>
                  <a:outerShdw blurRad="38100" dist="38100" dir="2700000" algn="tl">
                    <a:srgbClr val="000000">
                      <a:alpha val="43137"/>
                    </a:srgbClr>
                  </a:outerShdw>
                </a:effectLst>
              </a:rPr>
              <a:t> of the </a:t>
            </a:r>
            <a:r>
              <a:rPr lang="it-IT" b="0" dirty="0" err="1" smtClean="0">
                <a:effectLst>
                  <a:outerShdw blurRad="38100" dist="38100" dir="2700000" algn="tl">
                    <a:srgbClr val="000000">
                      <a:alpha val="43137"/>
                    </a:srgbClr>
                  </a:outerShdw>
                </a:effectLst>
              </a:rPr>
              <a:t>Proposal</a:t>
            </a:r>
            <a:endParaRPr lang="it-IT" b="0" dirty="0">
              <a:effectLst>
                <a:outerShdw blurRad="38100" dist="38100" dir="2700000" algn="tl">
                  <a:srgbClr val="000000">
                    <a:alpha val="43137"/>
                  </a:srgbClr>
                </a:outerShdw>
              </a:effectLst>
            </a:endParaRPr>
          </a:p>
        </p:txBody>
      </p:sp>
      <p:sp>
        <p:nvSpPr>
          <p:cNvPr id="3" name="Ovale 2"/>
          <p:cNvSpPr/>
          <p:nvPr/>
        </p:nvSpPr>
        <p:spPr>
          <a:xfrm>
            <a:off x="8646110" y="6387267"/>
            <a:ext cx="357188" cy="357187"/>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700" b="0" i="0" u="none" strike="noStrike" kern="0" cap="none" spc="0" normalizeH="0" baseline="0" noProof="0" dirty="0">
              <a:ln>
                <a:noFill/>
              </a:ln>
              <a:solidFill>
                <a:sysClr val="window" lastClr="FFFFFF"/>
              </a:solidFill>
              <a:uLnTx/>
              <a:uFillTx/>
              <a:latin typeface="Calibri"/>
              <a:ea typeface="+mn-ea"/>
              <a:cs typeface="+mn-cs"/>
            </a:endParaRPr>
          </a:p>
        </p:txBody>
      </p:sp>
      <p:sp>
        <p:nvSpPr>
          <p:cNvPr id="4" name="CasellaDiTesto 3"/>
          <p:cNvSpPr txBox="1"/>
          <p:nvPr/>
        </p:nvSpPr>
        <p:spPr>
          <a:xfrm>
            <a:off x="8673473" y="6419932"/>
            <a:ext cx="296876" cy="348813"/>
          </a:xfrm>
          <a:prstGeom prst="rect">
            <a:avLst/>
          </a:prstGeom>
          <a:noFill/>
        </p:spPr>
        <p:txBody>
          <a:bodyPr wrap="none">
            <a:spAutoFit/>
          </a:bodyPr>
          <a:lstStyle/>
          <a:p>
            <a:pPr algn="ctr">
              <a:lnSpc>
                <a:spcPts val="1000"/>
              </a:lnSpc>
              <a:defRPr/>
            </a:pPr>
            <a:r>
              <a:rPr lang="it-IT" sz="1000" b="1" dirty="0" smtClean="0">
                <a:solidFill>
                  <a:schemeClr val="bg1"/>
                </a:solidFill>
                <a:effectLst>
                  <a:outerShdw blurRad="38100" dist="38100" dir="2700000" algn="tl">
                    <a:srgbClr val="000000">
                      <a:alpha val="43137"/>
                    </a:srgbClr>
                  </a:outerShdw>
                </a:effectLst>
                <a:latin typeface="Century Gothic" pitchFamily="34" charset="0"/>
              </a:rPr>
              <a:t>3</a:t>
            </a:r>
          </a:p>
          <a:p>
            <a:pPr algn="ctr">
              <a:lnSpc>
                <a:spcPts val="1000"/>
              </a:lnSpc>
              <a:defRPr/>
            </a:pPr>
            <a:r>
              <a:rPr lang="it-IT" sz="800" dirty="0" smtClean="0">
                <a:solidFill>
                  <a:schemeClr val="bg1"/>
                </a:solidFill>
                <a:latin typeface="Century Gothic" pitchFamily="34" charset="0"/>
              </a:rPr>
              <a:t>43</a:t>
            </a:r>
            <a:endParaRPr lang="it-IT" sz="800" dirty="0">
              <a:solidFill>
                <a:schemeClr val="bg1"/>
              </a:solidFill>
              <a:latin typeface="Century Gothic"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314327" y="173356"/>
            <a:ext cx="6297613" cy="600075"/>
          </a:xfrm>
          <a:prstGeom prst="rect">
            <a:avLst/>
          </a:prstGeom>
        </p:spPr>
        <p:txBody>
          <a:bodyPr/>
          <a:lstStyle/>
          <a:p>
            <a:r>
              <a:rPr lang="it-IT" b="0" dirty="0" err="1" smtClean="0">
                <a:effectLst>
                  <a:outerShdw blurRad="38100" dist="38100" dir="2700000" algn="tl">
                    <a:srgbClr val="000000">
                      <a:alpha val="43137"/>
                    </a:srgbClr>
                  </a:outerShdw>
                </a:effectLst>
              </a:rPr>
              <a:t>Ongoing</a:t>
            </a:r>
            <a:r>
              <a:rPr lang="it-IT" b="0" dirty="0" smtClean="0">
                <a:effectLst>
                  <a:outerShdw blurRad="38100" dist="38100" dir="2700000" algn="tl">
                    <a:srgbClr val="000000">
                      <a:alpha val="43137"/>
                    </a:srgbClr>
                  </a:outerShdw>
                </a:effectLst>
              </a:rPr>
              <a:t> </a:t>
            </a:r>
            <a:r>
              <a:rPr lang="it-IT" b="0" dirty="0" err="1" smtClean="0">
                <a:effectLst>
                  <a:outerShdw blurRad="38100" dist="38100" dir="2700000" algn="tl">
                    <a:srgbClr val="000000">
                      <a:alpha val="43137"/>
                    </a:srgbClr>
                  </a:outerShdw>
                </a:effectLst>
              </a:rPr>
              <a:t>Projects</a:t>
            </a:r>
            <a:endParaRPr lang="it-IT" b="0" dirty="0">
              <a:effectLst>
                <a:outerShdw blurRad="38100" dist="38100" dir="2700000" algn="tl">
                  <a:srgbClr val="000000">
                    <a:alpha val="43137"/>
                  </a:srgbClr>
                </a:outerShdw>
              </a:effectLst>
            </a:endParaRPr>
          </a:p>
        </p:txBody>
      </p:sp>
      <p:sp>
        <p:nvSpPr>
          <p:cNvPr id="3" name="Segnaposto contenuto 2"/>
          <p:cNvSpPr>
            <a:spLocks noGrp="1"/>
          </p:cNvSpPr>
          <p:nvPr>
            <p:ph idx="4294967295"/>
          </p:nvPr>
        </p:nvSpPr>
        <p:spPr>
          <a:xfrm>
            <a:off x="224853" y="1694675"/>
            <a:ext cx="8349519" cy="4725258"/>
          </a:xfrm>
          <a:prstGeom prst="rect">
            <a:avLst/>
          </a:prstGeom>
        </p:spPr>
        <p:txBody>
          <a:bodyPr/>
          <a:lstStyle/>
          <a:p>
            <a:pPr marL="0" indent="0" algn="just">
              <a:buNone/>
            </a:pPr>
            <a:r>
              <a:rPr lang="it-IT" sz="1800" dirty="0" err="1" smtClean="0">
                <a:solidFill>
                  <a:schemeClr val="accent1"/>
                </a:solidFill>
              </a:rPr>
              <a:t>Other</a:t>
            </a:r>
            <a:r>
              <a:rPr lang="it-IT" sz="1800" dirty="0" smtClean="0">
                <a:solidFill>
                  <a:schemeClr val="accent1"/>
                </a:solidFill>
              </a:rPr>
              <a:t> </a:t>
            </a:r>
            <a:r>
              <a:rPr lang="it-IT" sz="1800" dirty="0" err="1" smtClean="0">
                <a:solidFill>
                  <a:schemeClr val="accent1"/>
                </a:solidFill>
              </a:rPr>
              <a:t>ongoing</a:t>
            </a:r>
            <a:r>
              <a:rPr lang="it-IT" sz="1800" b="1" dirty="0" smtClean="0">
                <a:solidFill>
                  <a:schemeClr val="accent1"/>
                </a:solidFill>
              </a:rPr>
              <a:t> </a:t>
            </a:r>
            <a:r>
              <a:rPr lang="it-IT" sz="1800" b="1" dirty="0" err="1" smtClean="0">
                <a:solidFill>
                  <a:schemeClr val="accent1"/>
                </a:solidFill>
              </a:rPr>
              <a:t>international</a:t>
            </a:r>
            <a:r>
              <a:rPr lang="it-IT" sz="1800" b="1" dirty="0" smtClean="0">
                <a:solidFill>
                  <a:schemeClr val="accent1"/>
                </a:solidFill>
              </a:rPr>
              <a:t> </a:t>
            </a:r>
            <a:r>
              <a:rPr lang="it-IT" sz="1800" b="1" dirty="0" err="1">
                <a:solidFill>
                  <a:schemeClr val="accent1"/>
                </a:solidFill>
              </a:rPr>
              <a:t>p</a:t>
            </a:r>
            <a:r>
              <a:rPr lang="it-IT" sz="1800" b="1" dirty="0" err="1" smtClean="0">
                <a:solidFill>
                  <a:schemeClr val="accent1"/>
                </a:solidFill>
              </a:rPr>
              <a:t>rojects</a:t>
            </a:r>
            <a:r>
              <a:rPr lang="it-IT" sz="1800" b="1" dirty="0" smtClean="0">
                <a:solidFill>
                  <a:schemeClr val="accent1"/>
                </a:solidFill>
              </a:rPr>
              <a:t> </a:t>
            </a:r>
            <a:r>
              <a:rPr lang="en-US" sz="1800" dirty="0" smtClean="0">
                <a:solidFill>
                  <a:schemeClr val="accent1"/>
                </a:solidFill>
              </a:rPr>
              <a:t>involving Action’s partners:</a:t>
            </a:r>
          </a:p>
          <a:p>
            <a:pPr marL="0" indent="0" algn="just">
              <a:buNone/>
            </a:pPr>
            <a:endParaRPr lang="it-IT" sz="800" dirty="0">
              <a:solidFill>
                <a:schemeClr val="accent1"/>
              </a:solidFill>
            </a:endParaRPr>
          </a:p>
          <a:p>
            <a:pPr marL="360363" indent="-269875" algn="just">
              <a:buSzPct val="185000"/>
              <a:buFont typeface="Arial" pitchFamily="34" charset="0"/>
              <a:buChar char="•"/>
            </a:pPr>
            <a:r>
              <a:rPr lang="en-US" sz="1400" dirty="0" smtClean="0">
                <a:solidFill>
                  <a:schemeClr val="accent1"/>
                </a:solidFill>
              </a:rPr>
              <a:t>“</a:t>
            </a:r>
            <a:r>
              <a:rPr lang="en-US" sz="1400" b="1" dirty="0">
                <a:solidFill>
                  <a:schemeClr val="accent1"/>
                </a:solidFill>
              </a:rPr>
              <a:t>Assessment for Safety through novel Technologies for Road Inspections</a:t>
            </a:r>
            <a:r>
              <a:rPr lang="en-US" sz="1400" dirty="0" smtClean="0">
                <a:solidFill>
                  <a:schemeClr val="accent1"/>
                </a:solidFill>
              </a:rPr>
              <a:t>” (ASTRI) – coordinated in Italy, partners from Italy, Belgium, The Netherlands, 2011-2013</a:t>
            </a:r>
          </a:p>
          <a:p>
            <a:pPr marL="360363" indent="-269875" algn="just">
              <a:buSzPct val="185000"/>
              <a:buFont typeface="Arial" pitchFamily="34" charset="0"/>
              <a:buChar char="•"/>
            </a:pPr>
            <a:endParaRPr lang="it-IT" sz="400" dirty="0" smtClean="0">
              <a:solidFill>
                <a:schemeClr val="accent1"/>
              </a:solidFill>
            </a:endParaRPr>
          </a:p>
          <a:p>
            <a:pPr marL="360363" indent="-269875" algn="just">
              <a:buSzPct val="185000"/>
              <a:buFont typeface="Arial" pitchFamily="34" charset="0"/>
              <a:buChar char="•"/>
            </a:pPr>
            <a:r>
              <a:rPr lang="en-US" sz="1400" dirty="0" smtClean="0">
                <a:solidFill>
                  <a:schemeClr val="accent1"/>
                </a:solidFill>
              </a:rPr>
              <a:t>“</a:t>
            </a:r>
            <a:r>
              <a:rPr lang="en-US" sz="1400" b="1" dirty="0">
                <a:solidFill>
                  <a:schemeClr val="accent1"/>
                </a:solidFill>
              </a:rPr>
              <a:t>Durable transport infrastructure in the Atlantic area</a:t>
            </a:r>
            <a:r>
              <a:rPr lang="en-US" sz="1400" dirty="0" smtClean="0">
                <a:solidFill>
                  <a:schemeClr val="accent1"/>
                </a:solidFill>
              </a:rPr>
              <a:t>” (</a:t>
            </a:r>
            <a:r>
              <a:rPr lang="en-US" sz="1400" dirty="0" err="1" smtClean="0">
                <a:solidFill>
                  <a:schemeClr val="accent1"/>
                </a:solidFill>
              </a:rPr>
              <a:t>DuraTINet</a:t>
            </a:r>
            <a:r>
              <a:rPr lang="en-US" sz="1400" dirty="0" smtClean="0">
                <a:solidFill>
                  <a:schemeClr val="accent1"/>
                </a:solidFill>
              </a:rPr>
              <a:t>) </a:t>
            </a:r>
            <a:r>
              <a:rPr lang="en-US" sz="1400" dirty="0">
                <a:solidFill>
                  <a:schemeClr val="accent1"/>
                </a:solidFill>
              </a:rPr>
              <a:t>–</a:t>
            </a:r>
            <a:r>
              <a:rPr lang="en-US" sz="1400" dirty="0" smtClean="0">
                <a:solidFill>
                  <a:schemeClr val="accent1"/>
                </a:solidFill>
              </a:rPr>
              <a:t> </a:t>
            </a:r>
            <a:r>
              <a:rPr lang="en-US" sz="1400" dirty="0">
                <a:solidFill>
                  <a:schemeClr val="accent1"/>
                </a:solidFill>
              </a:rPr>
              <a:t>Atlantic Area </a:t>
            </a:r>
            <a:r>
              <a:rPr lang="en-US" sz="1400" dirty="0" smtClean="0">
                <a:solidFill>
                  <a:schemeClr val="accent1"/>
                </a:solidFill>
              </a:rPr>
              <a:t>Project </a:t>
            </a:r>
            <a:r>
              <a:rPr lang="en-US" sz="1400" dirty="0">
                <a:solidFill>
                  <a:schemeClr val="accent1"/>
                </a:solidFill>
              </a:rPr>
              <a:t>coordinated in Portugal, </a:t>
            </a:r>
            <a:r>
              <a:rPr lang="en-US" sz="1400" dirty="0" smtClean="0">
                <a:solidFill>
                  <a:schemeClr val="accent1"/>
                </a:solidFill>
              </a:rPr>
              <a:t>partners from France, Portugal, Spain, United Kingdom, 2009-2012</a:t>
            </a:r>
          </a:p>
          <a:p>
            <a:pPr marL="360363" indent="-269875" algn="just">
              <a:buSzPct val="185000"/>
              <a:buFont typeface="Arial" pitchFamily="34" charset="0"/>
              <a:buChar char="•"/>
            </a:pPr>
            <a:r>
              <a:rPr lang="en-US" sz="1400" dirty="0" smtClean="0">
                <a:solidFill>
                  <a:schemeClr val="accent1"/>
                </a:solidFill>
              </a:rPr>
              <a:t>Archaeological prospection projects, carried on </a:t>
            </a:r>
            <a:r>
              <a:rPr lang="en-US" sz="1400" dirty="0">
                <a:solidFill>
                  <a:schemeClr val="accent1"/>
                </a:solidFill>
              </a:rPr>
              <a:t>developing and applying large-scale </a:t>
            </a:r>
            <a:r>
              <a:rPr lang="en-US" sz="1400" dirty="0" smtClean="0">
                <a:solidFill>
                  <a:schemeClr val="accent1"/>
                </a:solidFill>
              </a:rPr>
              <a:t>resolution </a:t>
            </a:r>
            <a:r>
              <a:rPr lang="en-US" sz="1400" dirty="0">
                <a:solidFill>
                  <a:schemeClr val="accent1"/>
                </a:solidFill>
              </a:rPr>
              <a:t>GPR </a:t>
            </a:r>
            <a:r>
              <a:rPr lang="en-US" sz="1400" dirty="0" smtClean="0">
                <a:solidFill>
                  <a:schemeClr val="accent1"/>
                </a:solidFill>
              </a:rPr>
              <a:t>measurements </a:t>
            </a:r>
            <a:r>
              <a:rPr lang="en-US" sz="1400" dirty="0">
                <a:solidFill>
                  <a:schemeClr val="accent1"/>
                </a:solidFill>
              </a:rPr>
              <a:t>in </a:t>
            </a:r>
            <a:r>
              <a:rPr lang="en-US" sz="1400" dirty="0" smtClean="0">
                <a:solidFill>
                  <a:schemeClr val="accent1"/>
                </a:solidFill>
              </a:rPr>
              <a:t>a number of outstanding European archaeological sites: </a:t>
            </a:r>
          </a:p>
          <a:p>
            <a:pPr marL="360363" indent="0" algn="just">
              <a:buSzPct val="185000"/>
              <a:buNone/>
            </a:pPr>
            <a:r>
              <a:rPr lang="en-US" sz="1400" dirty="0" smtClean="0">
                <a:solidFill>
                  <a:schemeClr val="accent1"/>
                </a:solidFill>
              </a:rPr>
              <a:t>“</a:t>
            </a:r>
            <a:r>
              <a:rPr lang="en-US" sz="1400" b="1" dirty="0" smtClean="0">
                <a:solidFill>
                  <a:schemeClr val="accent1"/>
                </a:solidFill>
              </a:rPr>
              <a:t>Mapping </a:t>
            </a:r>
            <a:r>
              <a:rPr lang="en-US" sz="1400" b="1" dirty="0">
                <a:solidFill>
                  <a:schemeClr val="accent1"/>
                </a:solidFill>
              </a:rPr>
              <a:t>the entire hidden landscape surrounding </a:t>
            </a:r>
            <a:r>
              <a:rPr lang="en-US" sz="1400" b="1" dirty="0" smtClean="0">
                <a:solidFill>
                  <a:schemeClr val="accent1"/>
                </a:solidFill>
              </a:rPr>
              <a:t>Stonehenge”</a:t>
            </a:r>
            <a:r>
              <a:rPr lang="en-US" sz="1400" dirty="0" smtClean="0">
                <a:solidFill>
                  <a:schemeClr val="accent1"/>
                </a:solidFill>
              </a:rPr>
              <a:t>, 2010-2014</a:t>
            </a:r>
          </a:p>
          <a:p>
            <a:pPr marL="360363" indent="0" algn="just">
              <a:buSzPct val="185000"/>
              <a:buNone/>
            </a:pPr>
            <a:r>
              <a:rPr lang="en-US" sz="1400" dirty="0" smtClean="0">
                <a:solidFill>
                  <a:schemeClr val="accent1"/>
                </a:solidFill>
              </a:rPr>
              <a:t>“</a:t>
            </a:r>
            <a:r>
              <a:rPr lang="en-US" sz="1400" b="1" dirty="0" smtClean="0">
                <a:solidFill>
                  <a:schemeClr val="accent1"/>
                </a:solidFill>
              </a:rPr>
              <a:t>Mapping </a:t>
            </a:r>
            <a:r>
              <a:rPr lang="en-US" sz="1400" b="1" dirty="0">
                <a:solidFill>
                  <a:schemeClr val="accent1"/>
                </a:solidFill>
              </a:rPr>
              <a:t>the UNESCO World Cultural Heritage Site </a:t>
            </a:r>
            <a:r>
              <a:rPr lang="en-US" sz="1400" b="1" dirty="0" err="1" smtClean="0">
                <a:solidFill>
                  <a:schemeClr val="accent1"/>
                </a:solidFill>
              </a:rPr>
              <a:t>Birka-Hofgården</a:t>
            </a:r>
            <a:r>
              <a:rPr lang="en-US" sz="1400" b="1" dirty="0" smtClean="0">
                <a:solidFill>
                  <a:schemeClr val="accent1"/>
                </a:solidFill>
              </a:rPr>
              <a:t>” </a:t>
            </a:r>
            <a:r>
              <a:rPr lang="en-US" sz="1400" dirty="0" smtClean="0">
                <a:solidFill>
                  <a:schemeClr val="accent1"/>
                </a:solidFill>
              </a:rPr>
              <a:t>(</a:t>
            </a:r>
            <a:r>
              <a:rPr lang="en-US" sz="1400" dirty="0">
                <a:solidFill>
                  <a:schemeClr val="accent1"/>
                </a:solidFill>
              </a:rPr>
              <a:t>Viking </a:t>
            </a:r>
            <a:r>
              <a:rPr lang="en-US" sz="1400" dirty="0" smtClean="0">
                <a:solidFill>
                  <a:schemeClr val="accent1"/>
                </a:solidFill>
              </a:rPr>
              <a:t>settlement) 2010-2014</a:t>
            </a:r>
          </a:p>
          <a:p>
            <a:pPr marL="360363" indent="0" algn="just">
              <a:buSzPct val="185000"/>
              <a:buNone/>
            </a:pPr>
            <a:r>
              <a:rPr lang="en-US" sz="1400" dirty="0" smtClean="0">
                <a:solidFill>
                  <a:schemeClr val="accent1"/>
                </a:solidFill>
              </a:rPr>
              <a:t>“</a:t>
            </a:r>
            <a:r>
              <a:rPr lang="en-US" sz="1400" b="1" dirty="0" smtClean="0">
                <a:solidFill>
                  <a:schemeClr val="accent1"/>
                </a:solidFill>
              </a:rPr>
              <a:t>Mapping </a:t>
            </a:r>
            <a:r>
              <a:rPr lang="en-US" sz="1400" b="1" dirty="0">
                <a:solidFill>
                  <a:schemeClr val="accent1"/>
                </a:solidFill>
              </a:rPr>
              <a:t>the Iron Age proto-urban settlement of </a:t>
            </a:r>
            <a:r>
              <a:rPr lang="en-US" sz="1400" b="1" dirty="0" err="1">
                <a:solidFill>
                  <a:schemeClr val="accent1"/>
                </a:solidFill>
              </a:rPr>
              <a:t>Uppåkra</a:t>
            </a:r>
            <a:r>
              <a:rPr lang="en-US" sz="1400" b="1" dirty="0">
                <a:solidFill>
                  <a:schemeClr val="accent1"/>
                </a:solidFill>
              </a:rPr>
              <a:t> in </a:t>
            </a:r>
            <a:r>
              <a:rPr lang="en-US" sz="1400" b="1" dirty="0" smtClean="0">
                <a:solidFill>
                  <a:schemeClr val="accent1"/>
                </a:solidFill>
              </a:rPr>
              <a:t>Sweden”</a:t>
            </a:r>
            <a:r>
              <a:rPr lang="en-US" sz="1400" dirty="0" smtClean="0">
                <a:solidFill>
                  <a:schemeClr val="accent1"/>
                </a:solidFill>
              </a:rPr>
              <a:t>, 2010-2014</a:t>
            </a:r>
          </a:p>
          <a:p>
            <a:pPr marL="360363" indent="0" algn="just">
              <a:buSzPct val="185000"/>
              <a:buNone/>
            </a:pPr>
            <a:r>
              <a:rPr lang="en-US" sz="1400" dirty="0" smtClean="0">
                <a:solidFill>
                  <a:schemeClr val="accent1"/>
                </a:solidFill>
              </a:rPr>
              <a:t>“</a:t>
            </a:r>
            <a:r>
              <a:rPr lang="en-US" sz="1400" b="1" dirty="0" smtClean="0">
                <a:solidFill>
                  <a:schemeClr val="accent1"/>
                </a:solidFill>
              </a:rPr>
              <a:t>Exploring </a:t>
            </a:r>
            <a:r>
              <a:rPr lang="en-US" sz="1400" b="1" dirty="0">
                <a:solidFill>
                  <a:schemeClr val="accent1"/>
                </a:solidFill>
              </a:rPr>
              <a:t>the Roman town of </a:t>
            </a:r>
            <a:r>
              <a:rPr lang="en-US" sz="1400" b="1" dirty="0" err="1" smtClean="0">
                <a:solidFill>
                  <a:schemeClr val="accent1"/>
                </a:solidFill>
              </a:rPr>
              <a:t>Carnuntum</a:t>
            </a:r>
            <a:r>
              <a:rPr lang="en-US" sz="1400" b="1" dirty="0" smtClean="0">
                <a:solidFill>
                  <a:schemeClr val="accent1"/>
                </a:solidFill>
              </a:rPr>
              <a:t>”, </a:t>
            </a:r>
            <a:r>
              <a:rPr lang="en-US" sz="1400" dirty="0" smtClean="0">
                <a:solidFill>
                  <a:schemeClr val="accent1"/>
                </a:solidFill>
              </a:rPr>
              <a:t>2010-2015</a:t>
            </a:r>
          </a:p>
          <a:p>
            <a:pPr marL="360363" indent="0" algn="just">
              <a:buSzPct val="185000"/>
              <a:buNone/>
            </a:pPr>
            <a:r>
              <a:rPr lang="en-US" sz="1400" dirty="0" smtClean="0">
                <a:solidFill>
                  <a:schemeClr val="accent1"/>
                </a:solidFill>
              </a:rPr>
              <a:t>coordinated by </a:t>
            </a:r>
            <a:r>
              <a:rPr lang="en-US" sz="1400" dirty="0">
                <a:solidFill>
                  <a:schemeClr val="accent1"/>
                </a:solidFill>
              </a:rPr>
              <a:t>Ludwig Boltzmann Institute for Archaeological </a:t>
            </a:r>
            <a:r>
              <a:rPr lang="en-US" sz="1400" dirty="0" smtClean="0">
                <a:solidFill>
                  <a:schemeClr val="accent1"/>
                </a:solidFill>
              </a:rPr>
              <a:t>Prospection, partners from Austria, Germany, Norway, Sweden</a:t>
            </a:r>
            <a:endParaRPr lang="en-US" sz="1400" dirty="0">
              <a:solidFill>
                <a:schemeClr val="accent1"/>
              </a:solidFill>
            </a:endParaRPr>
          </a:p>
          <a:p>
            <a:pPr marL="360363" indent="-269875" algn="just">
              <a:buSzPct val="185000"/>
              <a:buFont typeface="Arial" pitchFamily="34" charset="0"/>
              <a:buChar char="•"/>
            </a:pPr>
            <a:r>
              <a:rPr lang="en-US" sz="1400" dirty="0">
                <a:solidFill>
                  <a:schemeClr val="accent1"/>
                </a:solidFill>
              </a:rPr>
              <a:t>“</a:t>
            </a:r>
            <a:r>
              <a:rPr lang="en-US" sz="1400" b="1" dirty="0">
                <a:solidFill>
                  <a:schemeClr val="accent1"/>
                </a:solidFill>
              </a:rPr>
              <a:t>Correlation imaging with </a:t>
            </a:r>
            <a:r>
              <a:rPr lang="en-US" sz="1400" b="1" dirty="0" err="1">
                <a:solidFill>
                  <a:schemeClr val="accent1"/>
                </a:solidFill>
              </a:rPr>
              <a:t>seismo</a:t>
            </a:r>
            <a:r>
              <a:rPr lang="en-US" sz="1400" b="1" dirty="0">
                <a:solidFill>
                  <a:schemeClr val="accent1"/>
                </a:solidFill>
              </a:rPr>
              <a:t>-electromagnetic </a:t>
            </a:r>
            <a:r>
              <a:rPr lang="en-US" sz="1400" b="1" dirty="0" smtClean="0">
                <a:solidFill>
                  <a:schemeClr val="accent1"/>
                </a:solidFill>
              </a:rPr>
              <a:t>waves”</a:t>
            </a:r>
            <a:r>
              <a:rPr lang="en-US" sz="1400" dirty="0" smtClean="0">
                <a:solidFill>
                  <a:schemeClr val="accent1"/>
                </a:solidFill>
              </a:rPr>
              <a:t>, Shell-FOM </a:t>
            </a:r>
            <a:r>
              <a:rPr lang="en-US" sz="1400" dirty="0">
                <a:solidFill>
                  <a:schemeClr val="accent1"/>
                </a:solidFill>
              </a:rPr>
              <a:t>project</a:t>
            </a:r>
            <a:r>
              <a:rPr lang="en-US" sz="1400" dirty="0" smtClean="0">
                <a:solidFill>
                  <a:schemeClr val="accent1"/>
                </a:solidFill>
              </a:rPr>
              <a:t>, partners from The Netherlands and Germany, 2010-2014</a:t>
            </a:r>
          </a:p>
          <a:p>
            <a:pPr marL="468313" indent="-285750" algn="just">
              <a:buSzPct val="185000"/>
              <a:buFont typeface="Arial" pitchFamily="34" charset="0"/>
              <a:buChar char="•"/>
            </a:pPr>
            <a:endParaRPr lang="en-US" sz="1400" dirty="0">
              <a:solidFill>
                <a:schemeClr val="accent1"/>
              </a:solidFill>
            </a:endParaRPr>
          </a:p>
          <a:p>
            <a:pPr marL="468313" indent="-285750" algn="just">
              <a:buSzPct val="185000"/>
              <a:buFont typeface="Arial" pitchFamily="34" charset="0"/>
              <a:buChar char="•"/>
            </a:pPr>
            <a:endParaRPr lang="en-US" sz="1400" dirty="0">
              <a:solidFill>
                <a:schemeClr val="accent1"/>
              </a:solidFill>
            </a:endParaRPr>
          </a:p>
          <a:p>
            <a:pPr marL="468313" indent="-285750" algn="just">
              <a:buSzPct val="185000"/>
              <a:buFont typeface="Arial" pitchFamily="34" charset="0"/>
              <a:buChar char="•"/>
            </a:pPr>
            <a:endParaRPr lang="en-US" sz="1400" dirty="0">
              <a:solidFill>
                <a:schemeClr val="accent1"/>
              </a:solidFill>
            </a:endParaRPr>
          </a:p>
          <a:p>
            <a:pPr marL="468313" indent="-285750" algn="just">
              <a:buSzPct val="185000"/>
              <a:buFont typeface="Arial" pitchFamily="34" charset="0"/>
              <a:buChar char="•"/>
            </a:pPr>
            <a:endParaRPr lang="en-US" sz="1400" dirty="0">
              <a:solidFill>
                <a:schemeClr val="accent1"/>
              </a:solidFill>
            </a:endParaRPr>
          </a:p>
          <a:p>
            <a:pPr marL="468313" indent="-285750" algn="just">
              <a:buSzPct val="185000"/>
              <a:buFont typeface="Arial" pitchFamily="34" charset="0"/>
              <a:buChar char="•"/>
            </a:pPr>
            <a:endParaRPr lang="en-US" sz="1400" dirty="0" smtClean="0">
              <a:solidFill>
                <a:schemeClr val="accent1"/>
              </a:solidFill>
            </a:endParaRPr>
          </a:p>
          <a:p>
            <a:pPr marL="468313" indent="-285750" algn="just">
              <a:buSzPct val="185000"/>
              <a:buFont typeface="Arial" pitchFamily="34" charset="0"/>
              <a:buChar char="•"/>
            </a:pPr>
            <a:endParaRPr lang="it-IT" sz="400" dirty="0">
              <a:solidFill>
                <a:schemeClr val="accent1"/>
              </a:solidFill>
            </a:endParaRPr>
          </a:p>
        </p:txBody>
      </p:sp>
      <p:sp>
        <p:nvSpPr>
          <p:cNvPr id="8" name="Segnaposto piè di pagina 3"/>
          <p:cNvSpPr>
            <a:spLocks noGrp="1"/>
          </p:cNvSpPr>
          <p:nvPr>
            <p:ph type="ftr" sz="quarter" idx="3"/>
          </p:nvPr>
        </p:nvSpPr>
        <p:spPr>
          <a:xfrm>
            <a:off x="4919473" y="45720"/>
            <a:ext cx="4297679" cy="531556"/>
          </a:xfrm>
          <a:prstGeom prst="rect">
            <a:avLst/>
          </a:prstGeom>
        </p:spPr>
        <p:txBody>
          <a:bodyPr/>
          <a:lstStyle>
            <a:lvl1pPr algn="l">
              <a:defRPr sz="1100">
                <a:solidFill>
                  <a:schemeClr val="bg1"/>
                </a:solidFill>
                <a:effectLst>
                  <a:outerShdw blurRad="38100" dist="38100" dir="2700000" algn="tl">
                    <a:srgbClr val="000000">
                      <a:alpha val="43137"/>
                    </a:srgbClr>
                  </a:outerShdw>
                </a:effectLst>
              </a:defRPr>
            </a:lvl1pPr>
          </a:lstStyle>
          <a:p>
            <a:r>
              <a:rPr lang="it-IT" i="1" dirty="0" err="1" smtClean="0">
                <a:effectLst/>
                <a:latin typeface="+mj-lt"/>
              </a:rPr>
              <a:t>Civil</a:t>
            </a:r>
            <a:r>
              <a:rPr lang="it-IT" i="1" dirty="0" smtClean="0">
                <a:effectLst/>
                <a:latin typeface="+mj-lt"/>
              </a:rPr>
              <a:t> </a:t>
            </a:r>
            <a:r>
              <a:rPr lang="it-IT" i="1" dirty="0" err="1" smtClean="0">
                <a:effectLst/>
                <a:latin typeface="+mj-lt"/>
              </a:rPr>
              <a:t>Engineering</a:t>
            </a:r>
            <a:r>
              <a:rPr lang="it-IT" i="1" dirty="0" smtClean="0">
                <a:effectLst/>
                <a:latin typeface="+mj-lt"/>
              </a:rPr>
              <a:t> Applications of Ground Penetrating Radar TUD Domain, </a:t>
            </a:r>
            <a:r>
              <a:rPr lang="it-IT" i="1" dirty="0" err="1" smtClean="0">
                <a:effectLst/>
                <a:latin typeface="+mj-lt"/>
              </a:rPr>
              <a:t>Proposer</a:t>
            </a:r>
            <a:r>
              <a:rPr lang="it-IT" i="1" dirty="0" smtClean="0">
                <a:effectLst/>
                <a:latin typeface="+mj-lt"/>
              </a:rPr>
              <a:t>: </a:t>
            </a:r>
            <a:r>
              <a:rPr lang="it-IT" b="1" i="1" dirty="0" smtClean="0">
                <a:effectLst/>
                <a:latin typeface="+mj-lt"/>
              </a:rPr>
              <a:t>Lara </a:t>
            </a:r>
            <a:r>
              <a:rPr lang="it-IT" b="1" i="1" dirty="0" err="1" smtClean="0">
                <a:effectLst/>
                <a:latin typeface="+mj-lt"/>
              </a:rPr>
              <a:t>Pajewski</a:t>
            </a:r>
            <a:endParaRPr lang="de-DE" b="1" i="1" dirty="0">
              <a:effectLst/>
              <a:latin typeface="+mj-lt"/>
            </a:endParaRPr>
          </a:p>
        </p:txBody>
      </p:sp>
      <p:sp>
        <p:nvSpPr>
          <p:cNvPr id="9" name="Ovale 8"/>
          <p:cNvSpPr/>
          <p:nvPr/>
        </p:nvSpPr>
        <p:spPr>
          <a:xfrm>
            <a:off x="8646110" y="6387267"/>
            <a:ext cx="357188" cy="357187"/>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700" b="0" i="0" u="none" strike="noStrike" kern="0" cap="none" spc="0" normalizeH="0" baseline="0" noProof="0" dirty="0">
              <a:ln>
                <a:noFill/>
              </a:ln>
              <a:solidFill>
                <a:sysClr val="window" lastClr="FFFFFF"/>
              </a:solidFill>
              <a:uLnTx/>
              <a:uFillTx/>
              <a:latin typeface="Calibri"/>
              <a:ea typeface="+mn-ea"/>
              <a:cs typeface="+mn-cs"/>
            </a:endParaRPr>
          </a:p>
        </p:txBody>
      </p:sp>
      <p:sp>
        <p:nvSpPr>
          <p:cNvPr id="10" name="CasellaDiTesto 9"/>
          <p:cNvSpPr txBox="1"/>
          <p:nvPr/>
        </p:nvSpPr>
        <p:spPr>
          <a:xfrm>
            <a:off x="8657443" y="6419932"/>
            <a:ext cx="328937" cy="348813"/>
          </a:xfrm>
          <a:prstGeom prst="rect">
            <a:avLst/>
          </a:prstGeom>
          <a:noFill/>
        </p:spPr>
        <p:txBody>
          <a:bodyPr wrap="none">
            <a:spAutoFit/>
          </a:bodyPr>
          <a:lstStyle/>
          <a:p>
            <a:pPr algn="ctr">
              <a:lnSpc>
                <a:spcPts val="1000"/>
              </a:lnSpc>
              <a:defRPr/>
            </a:pPr>
            <a:r>
              <a:rPr lang="it-IT" sz="1000" b="1" dirty="0">
                <a:solidFill>
                  <a:schemeClr val="bg1"/>
                </a:solidFill>
                <a:effectLst>
                  <a:outerShdw blurRad="38100" dist="38100" dir="2700000" algn="tl">
                    <a:srgbClr val="000000">
                      <a:alpha val="43137"/>
                    </a:srgbClr>
                  </a:outerShdw>
                </a:effectLst>
                <a:latin typeface="Century Gothic" pitchFamily="34" charset="0"/>
              </a:rPr>
              <a:t>3</a:t>
            </a:r>
            <a:r>
              <a:rPr lang="it-IT" sz="1000" b="1" dirty="0" smtClean="0">
                <a:solidFill>
                  <a:schemeClr val="bg1"/>
                </a:solidFill>
                <a:effectLst>
                  <a:outerShdw blurRad="38100" dist="38100" dir="2700000" algn="tl">
                    <a:srgbClr val="000000">
                      <a:alpha val="43137"/>
                    </a:srgbClr>
                  </a:outerShdw>
                </a:effectLst>
                <a:latin typeface="Century Gothic" pitchFamily="34" charset="0"/>
              </a:rPr>
              <a:t>0</a:t>
            </a:r>
          </a:p>
          <a:p>
            <a:pPr algn="ctr">
              <a:lnSpc>
                <a:spcPts val="1000"/>
              </a:lnSpc>
              <a:defRPr/>
            </a:pPr>
            <a:r>
              <a:rPr lang="it-IT" sz="800" dirty="0" smtClean="0">
                <a:solidFill>
                  <a:schemeClr val="bg1"/>
                </a:solidFill>
                <a:latin typeface="Century Gothic" pitchFamily="34" charset="0"/>
              </a:rPr>
              <a:t>43</a:t>
            </a:r>
            <a:endParaRPr lang="it-IT" sz="800" dirty="0">
              <a:solidFill>
                <a:schemeClr val="bg1"/>
              </a:solidFill>
              <a:latin typeface="Century Gothic" pitchFamily="34" charset="0"/>
            </a:endParaRPr>
          </a:p>
        </p:txBody>
      </p:sp>
    </p:spTree>
    <p:extLst>
      <p:ext uri="{BB962C8B-B14F-4D97-AF65-F5344CB8AC3E}">
        <p14:creationId xmlns:p14="http://schemas.microsoft.com/office/powerpoint/2010/main" val="329371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314327" y="173356"/>
            <a:ext cx="6297613" cy="600075"/>
          </a:xfrm>
          <a:prstGeom prst="rect">
            <a:avLst/>
          </a:prstGeom>
        </p:spPr>
        <p:txBody>
          <a:bodyPr/>
          <a:lstStyle/>
          <a:p>
            <a:r>
              <a:rPr lang="it-IT" b="0" dirty="0" err="1" smtClean="0">
                <a:effectLst>
                  <a:outerShdw blurRad="38100" dist="38100" dir="2700000" algn="tl">
                    <a:srgbClr val="000000">
                      <a:alpha val="43137"/>
                    </a:srgbClr>
                  </a:outerShdw>
                </a:effectLst>
              </a:rPr>
              <a:t>Ongoing</a:t>
            </a:r>
            <a:r>
              <a:rPr lang="it-IT" b="0" dirty="0" smtClean="0">
                <a:effectLst>
                  <a:outerShdw blurRad="38100" dist="38100" dir="2700000" algn="tl">
                    <a:srgbClr val="000000">
                      <a:alpha val="43137"/>
                    </a:srgbClr>
                  </a:outerShdw>
                </a:effectLst>
              </a:rPr>
              <a:t> </a:t>
            </a:r>
            <a:r>
              <a:rPr lang="it-IT" b="0" dirty="0" err="1" smtClean="0">
                <a:effectLst>
                  <a:outerShdw blurRad="38100" dist="38100" dir="2700000" algn="tl">
                    <a:srgbClr val="000000">
                      <a:alpha val="43137"/>
                    </a:srgbClr>
                  </a:outerShdw>
                </a:effectLst>
              </a:rPr>
              <a:t>Projects</a:t>
            </a:r>
            <a:endParaRPr lang="it-IT" b="0" dirty="0">
              <a:effectLst>
                <a:outerShdw blurRad="38100" dist="38100" dir="2700000" algn="tl">
                  <a:srgbClr val="000000">
                    <a:alpha val="43137"/>
                  </a:srgbClr>
                </a:outerShdw>
              </a:effectLst>
            </a:endParaRPr>
          </a:p>
        </p:txBody>
      </p:sp>
      <p:sp>
        <p:nvSpPr>
          <p:cNvPr id="3" name="Segnaposto contenuto 2"/>
          <p:cNvSpPr>
            <a:spLocks noGrp="1"/>
          </p:cNvSpPr>
          <p:nvPr>
            <p:ph idx="4294967295"/>
          </p:nvPr>
        </p:nvSpPr>
        <p:spPr>
          <a:xfrm>
            <a:off x="134912" y="1484814"/>
            <a:ext cx="8689792" cy="5114607"/>
          </a:xfrm>
          <a:prstGeom prst="rect">
            <a:avLst/>
          </a:prstGeom>
        </p:spPr>
        <p:txBody>
          <a:bodyPr/>
          <a:lstStyle/>
          <a:p>
            <a:pPr marL="0" indent="0" algn="just">
              <a:buNone/>
            </a:pPr>
            <a:r>
              <a:rPr lang="it-IT" sz="1800" dirty="0" err="1" smtClean="0">
                <a:solidFill>
                  <a:schemeClr val="accent1"/>
                </a:solidFill>
              </a:rPr>
              <a:t>Current</a:t>
            </a:r>
            <a:r>
              <a:rPr lang="it-IT" sz="1800" dirty="0" smtClean="0">
                <a:solidFill>
                  <a:schemeClr val="accent1"/>
                </a:solidFill>
              </a:rPr>
              <a:t> </a:t>
            </a:r>
            <a:r>
              <a:rPr lang="it-IT" sz="1800" b="1" dirty="0" err="1" smtClean="0">
                <a:solidFill>
                  <a:schemeClr val="accent1"/>
                </a:solidFill>
              </a:rPr>
              <a:t>national</a:t>
            </a:r>
            <a:r>
              <a:rPr lang="it-IT" sz="1800" b="1" dirty="0" smtClean="0">
                <a:solidFill>
                  <a:schemeClr val="accent1"/>
                </a:solidFill>
              </a:rPr>
              <a:t> </a:t>
            </a:r>
            <a:r>
              <a:rPr lang="it-IT" sz="1800" b="1" dirty="0" err="1">
                <a:solidFill>
                  <a:schemeClr val="accent1"/>
                </a:solidFill>
              </a:rPr>
              <a:t>p</a:t>
            </a:r>
            <a:r>
              <a:rPr lang="it-IT" sz="1800" b="1" dirty="0" err="1" smtClean="0">
                <a:solidFill>
                  <a:schemeClr val="accent1"/>
                </a:solidFill>
              </a:rPr>
              <a:t>rojects</a:t>
            </a:r>
            <a:r>
              <a:rPr lang="it-IT" sz="1800" b="1" dirty="0" smtClean="0">
                <a:solidFill>
                  <a:schemeClr val="accent1"/>
                </a:solidFill>
              </a:rPr>
              <a:t> </a:t>
            </a:r>
            <a:r>
              <a:rPr lang="en-US" sz="1800" dirty="0" smtClean="0">
                <a:solidFill>
                  <a:schemeClr val="accent1"/>
                </a:solidFill>
              </a:rPr>
              <a:t>involving Action’s partners:</a:t>
            </a:r>
          </a:p>
          <a:p>
            <a:pPr marL="0" indent="0" algn="just">
              <a:buNone/>
            </a:pPr>
            <a:endParaRPr lang="en-US" sz="400" dirty="0" smtClean="0">
              <a:solidFill>
                <a:schemeClr val="accent1"/>
              </a:solidFill>
            </a:endParaRPr>
          </a:p>
          <a:p>
            <a:pPr marL="269875" indent="-179388" algn="just">
              <a:buSzPct val="185000"/>
              <a:buFont typeface="Arial" pitchFamily="34" charset="0"/>
              <a:buChar char="•"/>
            </a:pPr>
            <a:r>
              <a:rPr lang="en-US" sz="1400" dirty="0" smtClean="0">
                <a:solidFill>
                  <a:schemeClr val="accent1"/>
                </a:solidFill>
              </a:rPr>
              <a:t>“</a:t>
            </a:r>
            <a:r>
              <a:rPr lang="en-US" sz="1400" b="1" dirty="0" smtClean="0">
                <a:solidFill>
                  <a:schemeClr val="accent1"/>
                </a:solidFill>
              </a:rPr>
              <a:t>Full-wave </a:t>
            </a:r>
            <a:r>
              <a:rPr lang="en-US" sz="1400" b="1" dirty="0">
                <a:solidFill>
                  <a:schemeClr val="accent1"/>
                </a:solidFill>
              </a:rPr>
              <a:t>integrated modeling of near-field radar and electromagnetic induction data for improved characterization of soil </a:t>
            </a:r>
            <a:r>
              <a:rPr lang="en-US" sz="1400" b="1" dirty="0" smtClean="0">
                <a:solidFill>
                  <a:schemeClr val="accent1"/>
                </a:solidFill>
              </a:rPr>
              <a:t>properties</a:t>
            </a:r>
            <a:r>
              <a:rPr lang="en-US" sz="1400" dirty="0" smtClean="0">
                <a:solidFill>
                  <a:schemeClr val="accent1"/>
                </a:solidFill>
              </a:rPr>
              <a:t>”  – Belgium, FNRS Project, 2011-2014</a:t>
            </a:r>
          </a:p>
          <a:p>
            <a:pPr marL="269875" indent="-179388" algn="just">
              <a:buSzPct val="185000"/>
              <a:buFont typeface="Arial" pitchFamily="34" charset="0"/>
              <a:buChar char="•"/>
            </a:pPr>
            <a:r>
              <a:rPr lang="en-GB" sz="1400" dirty="0" smtClean="0"/>
              <a:t>“</a:t>
            </a:r>
            <a:r>
              <a:rPr lang="en-GB" sz="1400" b="1" dirty="0" smtClean="0">
                <a:solidFill>
                  <a:schemeClr val="accent1"/>
                </a:solidFill>
              </a:rPr>
              <a:t>Full-wave </a:t>
            </a:r>
            <a:r>
              <a:rPr lang="en-GB" sz="1400" b="1" dirty="0" err="1">
                <a:solidFill>
                  <a:schemeClr val="accent1"/>
                </a:solidFill>
              </a:rPr>
              <a:t>modeling</a:t>
            </a:r>
            <a:r>
              <a:rPr lang="en-GB" sz="1400" b="1" dirty="0">
                <a:solidFill>
                  <a:schemeClr val="accent1"/>
                </a:solidFill>
              </a:rPr>
              <a:t> and integration of near-field radar and electromagnetic induction data for improved characterization of soil </a:t>
            </a:r>
            <a:r>
              <a:rPr lang="en-GB" sz="1400" b="1" dirty="0" smtClean="0">
                <a:solidFill>
                  <a:schemeClr val="accent1"/>
                </a:solidFill>
              </a:rPr>
              <a:t>properties</a:t>
            </a:r>
            <a:r>
              <a:rPr lang="en-US" sz="1400" dirty="0">
                <a:solidFill>
                  <a:schemeClr val="accent1"/>
                </a:solidFill>
              </a:rPr>
              <a:t>”  – Belgium, FNRS Project, </a:t>
            </a:r>
            <a:r>
              <a:rPr lang="en-US" sz="1400" dirty="0" smtClean="0">
                <a:solidFill>
                  <a:schemeClr val="accent1"/>
                </a:solidFill>
              </a:rPr>
              <a:t>2012-2015</a:t>
            </a:r>
          </a:p>
          <a:p>
            <a:pPr marL="269875" indent="-179388" algn="just">
              <a:buSzPct val="185000"/>
              <a:buFont typeface="Arial" pitchFamily="34" charset="0"/>
              <a:buChar char="•"/>
            </a:pPr>
            <a:r>
              <a:rPr lang="en-GB" sz="1400" dirty="0" smtClean="0">
                <a:solidFill>
                  <a:schemeClr val="accent1"/>
                </a:solidFill>
              </a:rPr>
              <a:t>“</a:t>
            </a:r>
            <a:r>
              <a:rPr lang="en-GB" sz="1400" b="1" dirty="0" smtClean="0">
                <a:solidFill>
                  <a:schemeClr val="accent1"/>
                </a:solidFill>
              </a:rPr>
              <a:t>Improvement </a:t>
            </a:r>
            <a:r>
              <a:rPr lang="en-GB" sz="1400" b="1" dirty="0">
                <a:solidFill>
                  <a:schemeClr val="accent1"/>
                </a:solidFill>
              </a:rPr>
              <a:t>of remote sensing products for soil moisture using </a:t>
            </a:r>
            <a:r>
              <a:rPr lang="en-GB" sz="1400" b="1" dirty="0" smtClean="0">
                <a:solidFill>
                  <a:schemeClr val="accent1"/>
                </a:solidFill>
              </a:rPr>
              <a:t>GPR</a:t>
            </a:r>
            <a:r>
              <a:rPr lang="en-GB" sz="1400" dirty="0" smtClean="0">
                <a:solidFill>
                  <a:schemeClr val="accent1"/>
                </a:solidFill>
              </a:rPr>
              <a:t>”</a:t>
            </a:r>
            <a:r>
              <a:rPr lang="en-US" sz="1400" dirty="0" smtClean="0">
                <a:solidFill>
                  <a:schemeClr val="accent1"/>
                </a:solidFill>
              </a:rPr>
              <a:t> </a:t>
            </a:r>
            <a:r>
              <a:rPr lang="en-US" sz="1400" dirty="0">
                <a:solidFill>
                  <a:schemeClr val="accent1"/>
                </a:solidFill>
              </a:rPr>
              <a:t>– Belgium, </a:t>
            </a:r>
            <a:r>
              <a:rPr lang="en-US" sz="1400" dirty="0" smtClean="0">
                <a:solidFill>
                  <a:schemeClr val="accent1"/>
                </a:solidFill>
              </a:rPr>
              <a:t>BELSPO Project</a:t>
            </a:r>
            <a:r>
              <a:rPr lang="en-US" sz="1400" dirty="0">
                <a:solidFill>
                  <a:schemeClr val="accent1"/>
                </a:solidFill>
              </a:rPr>
              <a:t>, </a:t>
            </a:r>
            <a:r>
              <a:rPr lang="en-US" sz="1400" dirty="0" smtClean="0">
                <a:solidFill>
                  <a:schemeClr val="accent1"/>
                </a:solidFill>
              </a:rPr>
              <a:t>2009-2014</a:t>
            </a:r>
            <a:endParaRPr lang="en-GB" sz="1400" dirty="0" smtClean="0">
              <a:solidFill>
                <a:schemeClr val="accent1"/>
              </a:solidFill>
            </a:endParaRPr>
          </a:p>
          <a:p>
            <a:pPr marL="269875" indent="-179388" algn="just">
              <a:buSzPct val="185000"/>
              <a:buFont typeface="Arial" pitchFamily="34" charset="0"/>
              <a:buChar char="•"/>
            </a:pPr>
            <a:r>
              <a:rPr lang="en-US" sz="1400" dirty="0" smtClean="0">
                <a:solidFill>
                  <a:schemeClr val="accent1"/>
                </a:solidFill>
              </a:rPr>
              <a:t>“</a:t>
            </a:r>
            <a:r>
              <a:rPr lang="en-GB" sz="1400" b="1" dirty="0" smtClean="0">
                <a:solidFill>
                  <a:schemeClr val="accent1"/>
                </a:solidFill>
              </a:rPr>
              <a:t>The </a:t>
            </a:r>
            <a:r>
              <a:rPr lang="en-GB" sz="1400" b="1" dirty="0" err="1">
                <a:solidFill>
                  <a:schemeClr val="accent1"/>
                </a:solidFill>
              </a:rPr>
              <a:t>hillslope</a:t>
            </a:r>
            <a:r>
              <a:rPr lang="en-GB" sz="1400" b="1" dirty="0">
                <a:solidFill>
                  <a:schemeClr val="accent1"/>
                </a:solidFill>
              </a:rPr>
              <a:t> as elementary unit for regional scale modelling of soil organic </a:t>
            </a:r>
            <a:r>
              <a:rPr lang="en-GB" sz="1400" b="1" dirty="0" smtClean="0">
                <a:solidFill>
                  <a:schemeClr val="accent1"/>
                </a:solidFill>
              </a:rPr>
              <a:t>carbon</a:t>
            </a:r>
            <a:r>
              <a:rPr lang="en-GB" sz="1400" dirty="0" smtClean="0">
                <a:solidFill>
                  <a:schemeClr val="accent1"/>
                </a:solidFill>
              </a:rPr>
              <a:t>” </a:t>
            </a:r>
            <a:r>
              <a:rPr lang="en-US" sz="1400" dirty="0">
                <a:solidFill>
                  <a:schemeClr val="accent1"/>
                </a:solidFill>
              </a:rPr>
              <a:t>– Belgium, </a:t>
            </a:r>
            <a:r>
              <a:rPr lang="en-US" sz="1400" dirty="0" smtClean="0">
                <a:solidFill>
                  <a:schemeClr val="accent1"/>
                </a:solidFill>
              </a:rPr>
              <a:t>ARC Project</a:t>
            </a:r>
            <a:r>
              <a:rPr lang="en-US" sz="1400" dirty="0">
                <a:solidFill>
                  <a:schemeClr val="accent1"/>
                </a:solidFill>
              </a:rPr>
              <a:t>, </a:t>
            </a:r>
            <a:r>
              <a:rPr lang="en-US" sz="1400" dirty="0" smtClean="0">
                <a:solidFill>
                  <a:schemeClr val="accent1"/>
                </a:solidFill>
              </a:rPr>
              <a:t>2012-2013</a:t>
            </a:r>
          </a:p>
          <a:p>
            <a:pPr marL="269875" indent="-179388" algn="just">
              <a:buSzPct val="185000"/>
              <a:buFont typeface="Arial" pitchFamily="34" charset="0"/>
              <a:buChar char="•"/>
            </a:pPr>
            <a:r>
              <a:rPr lang="en-US" sz="1400" dirty="0">
                <a:solidFill>
                  <a:schemeClr val="accent1"/>
                </a:solidFill>
              </a:rPr>
              <a:t>“</a:t>
            </a:r>
            <a:r>
              <a:rPr lang="en-US" sz="1400" b="1" dirty="0">
                <a:solidFill>
                  <a:schemeClr val="accent1"/>
                </a:solidFill>
              </a:rPr>
              <a:t>Advanced quantitative tomographic image reconstruction</a:t>
            </a:r>
            <a:r>
              <a:rPr lang="en-US" sz="1400" dirty="0">
                <a:solidFill>
                  <a:schemeClr val="accent1"/>
                </a:solidFill>
              </a:rPr>
              <a:t>” </a:t>
            </a:r>
            <a:r>
              <a:rPr lang="en-US" sz="1400" dirty="0" smtClean="0">
                <a:solidFill>
                  <a:schemeClr val="accent1"/>
                </a:solidFill>
              </a:rPr>
              <a:t>and </a:t>
            </a:r>
            <a:r>
              <a:rPr lang="en-US" sz="1400" dirty="0">
                <a:solidFill>
                  <a:schemeClr val="accent1"/>
                </a:solidFill>
              </a:rPr>
              <a:t>“</a:t>
            </a:r>
            <a:r>
              <a:rPr lang="en-US" sz="1400" b="1" dirty="0">
                <a:solidFill>
                  <a:schemeClr val="accent1"/>
                </a:solidFill>
              </a:rPr>
              <a:t>Sub-THz CMOS sensors for electromagnetic </a:t>
            </a:r>
            <a:r>
              <a:rPr lang="en-US" sz="1400" b="1" dirty="0" err="1">
                <a:solidFill>
                  <a:schemeClr val="accent1"/>
                </a:solidFill>
              </a:rPr>
              <a:t>aquametry</a:t>
            </a:r>
            <a:r>
              <a:rPr lang="en-US" sz="1400" dirty="0">
                <a:solidFill>
                  <a:schemeClr val="accent1"/>
                </a:solidFill>
              </a:rPr>
              <a:t>” </a:t>
            </a:r>
            <a:r>
              <a:rPr lang="en-US" sz="1400" dirty="0" smtClean="0">
                <a:solidFill>
                  <a:schemeClr val="accent1"/>
                </a:solidFill>
              </a:rPr>
              <a:t>, Belgium</a:t>
            </a:r>
            <a:r>
              <a:rPr lang="en-US" sz="1400" dirty="0">
                <a:solidFill>
                  <a:schemeClr val="accent1"/>
                </a:solidFill>
              </a:rPr>
              <a:t>, </a:t>
            </a:r>
            <a:r>
              <a:rPr lang="en-US" sz="1400" dirty="0" smtClean="0">
                <a:solidFill>
                  <a:schemeClr val="accent1"/>
                </a:solidFill>
              </a:rPr>
              <a:t>FWO, G.0306.09N and </a:t>
            </a:r>
            <a:r>
              <a:rPr lang="en-US" sz="1400" dirty="0">
                <a:solidFill>
                  <a:schemeClr val="accent1"/>
                </a:solidFill>
              </a:rPr>
              <a:t>GA07311N</a:t>
            </a:r>
            <a:r>
              <a:rPr lang="en-US" sz="1400" dirty="0" smtClean="0">
                <a:solidFill>
                  <a:schemeClr val="accent1"/>
                </a:solidFill>
              </a:rPr>
              <a:t>, </a:t>
            </a:r>
            <a:r>
              <a:rPr lang="en-US" sz="1400" dirty="0">
                <a:solidFill>
                  <a:schemeClr val="accent1"/>
                </a:solidFill>
              </a:rPr>
              <a:t>2011-2014 </a:t>
            </a:r>
          </a:p>
          <a:p>
            <a:pPr marL="269875" indent="-179388" algn="just">
              <a:buSzPct val="185000"/>
              <a:buFont typeface="Arial" pitchFamily="34" charset="0"/>
              <a:buChar char="•"/>
            </a:pPr>
            <a:r>
              <a:rPr lang="en-US" sz="1400" dirty="0" smtClean="0">
                <a:solidFill>
                  <a:schemeClr val="accent1"/>
                </a:solidFill>
              </a:rPr>
              <a:t>“</a:t>
            </a:r>
            <a:r>
              <a:rPr lang="cs-CZ" sz="1400" b="1" dirty="0" smtClean="0">
                <a:solidFill>
                  <a:schemeClr val="accent1"/>
                </a:solidFill>
              </a:rPr>
              <a:t>New diagnostics methods as a tool supporting decisions concerning maintenance and reconstruction of roads</a:t>
            </a:r>
            <a:r>
              <a:rPr lang="en-US" sz="1400" dirty="0" smtClean="0">
                <a:solidFill>
                  <a:schemeClr val="accent1"/>
                </a:solidFill>
              </a:rPr>
              <a:t>” – Czech Rep, </a:t>
            </a:r>
            <a:r>
              <a:rPr lang="cs-CZ" sz="1400" dirty="0" smtClean="0">
                <a:solidFill>
                  <a:schemeClr val="accent1"/>
                </a:solidFill>
              </a:rPr>
              <a:t>R&amp;D Projects of Techn</a:t>
            </a:r>
            <a:r>
              <a:rPr lang="it-IT" sz="1400" dirty="0" smtClean="0">
                <a:solidFill>
                  <a:schemeClr val="accent1"/>
                </a:solidFill>
              </a:rPr>
              <a:t>.</a:t>
            </a:r>
            <a:r>
              <a:rPr lang="cs-CZ" sz="1400" dirty="0" smtClean="0">
                <a:solidFill>
                  <a:schemeClr val="accent1"/>
                </a:solidFill>
              </a:rPr>
              <a:t> Ag</a:t>
            </a:r>
            <a:r>
              <a:rPr lang="it-IT" sz="1400" dirty="0" smtClean="0">
                <a:solidFill>
                  <a:schemeClr val="accent1"/>
                </a:solidFill>
              </a:rPr>
              <a:t>.</a:t>
            </a:r>
            <a:r>
              <a:rPr lang="cs-CZ" sz="1400" dirty="0" smtClean="0">
                <a:solidFill>
                  <a:schemeClr val="accent1"/>
                </a:solidFill>
              </a:rPr>
              <a:t>TA02030759</a:t>
            </a:r>
            <a:r>
              <a:rPr lang="it-IT" sz="1400" dirty="0" smtClean="0">
                <a:solidFill>
                  <a:schemeClr val="accent1"/>
                </a:solidFill>
              </a:rPr>
              <a:t>, 2011-2014</a:t>
            </a:r>
          </a:p>
          <a:p>
            <a:pPr marL="269875" indent="-179388" algn="just">
              <a:buSzPct val="185000"/>
              <a:buFont typeface="Arial" pitchFamily="34" charset="0"/>
              <a:buChar char="•"/>
            </a:pPr>
            <a:r>
              <a:rPr lang="en-US" sz="1400" dirty="0" smtClean="0">
                <a:solidFill>
                  <a:schemeClr val="accent1"/>
                </a:solidFill>
              </a:rPr>
              <a:t>“</a:t>
            </a:r>
            <a:r>
              <a:rPr lang="cs-CZ" sz="1400" b="1" dirty="0">
                <a:solidFill>
                  <a:schemeClr val="accent1"/>
                </a:solidFill>
              </a:rPr>
              <a:t>Position of dowel </a:t>
            </a:r>
            <a:r>
              <a:rPr lang="cs-CZ" sz="1400" b="1" dirty="0" smtClean="0">
                <a:solidFill>
                  <a:schemeClr val="accent1"/>
                </a:solidFill>
              </a:rPr>
              <a:t>and </a:t>
            </a:r>
            <a:r>
              <a:rPr lang="cs-CZ" sz="1400" b="1" dirty="0">
                <a:solidFill>
                  <a:schemeClr val="accent1"/>
                </a:solidFill>
              </a:rPr>
              <a:t>tie bars in rigid </a:t>
            </a:r>
            <a:r>
              <a:rPr lang="cs-CZ" sz="1400" b="1" dirty="0" smtClean="0">
                <a:solidFill>
                  <a:schemeClr val="accent1"/>
                </a:solidFill>
              </a:rPr>
              <a:t>pavements</a:t>
            </a:r>
            <a:r>
              <a:rPr lang="it-IT" sz="1400" b="1" dirty="0" smtClean="0">
                <a:solidFill>
                  <a:schemeClr val="accent1"/>
                </a:solidFill>
              </a:rPr>
              <a:t>;</a:t>
            </a:r>
            <a:r>
              <a:rPr lang="cs-CZ" sz="1400" b="1" dirty="0" smtClean="0">
                <a:solidFill>
                  <a:schemeClr val="accent1"/>
                </a:solidFill>
              </a:rPr>
              <a:t> </a:t>
            </a:r>
            <a:r>
              <a:rPr lang="cs-CZ" sz="1400" b="1" dirty="0">
                <a:solidFill>
                  <a:schemeClr val="accent1"/>
                </a:solidFill>
              </a:rPr>
              <a:t>importance of their correct placement on performance and lifespan of roads</a:t>
            </a:r>
            <a:r>
              <a:rPr lang="en-US" sz="1400" dirty="0">
                <a:solidFill>
                  <a:schemeClr val="accent1"/>
                </a:solidFill>
              </a:rPr>
              <a:t>” </a:t>
            </a:r>
            <a:r>
              <a:rPr lang="it-IT" sz="1400" dirty="0">
                <a:solidFill>
                  <a:schemeClr val="accent1"/>
                </a:solidFill>
              </a:rPr>
              <a:t>–</a:t>
            </a:r>
            <a:r>
              <a:rPr lang="en-US" sz="1400" dirty="0">
                <a:solidFill>
                  <a:schemeClr val="accent1"/>
                </a:solidFill>
              </a:rPr>
              <a:t> Czech Rep, </a:t>
            </a:r>
            <a:r>
              <a:rPr lang="en-US" sz="1400" dirty="0" smtClean="0">
                <a:solidFill>
                  <a:schemeClr val="accent1"/>
                </a:solidFill>
              </a:rPr>
              <a:t>R&amp;D Project n. </a:t>
            </a:r>
            <a:r>
              <a:rPr lang="cs-CZ" sz="1400" dirty="0" smtClean="0">
                <a:solidFill>
                  <a:schemeClr val="accent1"/>
                </a:solidFill>
              </a:rPr>
              <a:t>TA02031195</a:t>
            </a:r>
            <a:r>
              <a:rPr lang="it-IT" sz="1400" dirty="0">
                <a:solidFill>
                  <a:schemeClr val="accent1"/>
                </a:solidFill>
              </a:rPr>
              <a:t>, </a:t>
            </a:r>
            <a:r>
              <a:rPr lang="cs-CZ" sz="1400" dirty="0" smtClean="0">
                <a:solidFill>
                  <a:schemeClr val="accent1"/>
                </a:solidFill>
              </a:rPr>
              <a:t>2012-2013</a:t>
            </a:r>
            <a:endParaRPr lang="it-IT" sz="1400" dirty="0" smtClean="0">
              <a:solidFill>
                <a:schemeClr val="accent1"/>
              </a:solidFill>
            </a:endParaRPr>
          </a:p>
          <a:p>
            <a:pPr marL="269875" indent="-179388" algn="just">
              <a:buSzPct val="185000"/>
              <a:buFont typeface="Arial" pitchFamily="34" charset="0"/>
              <a:buChar char="•"/>
            </a:pPr>
            <a:r>
              <a:rPr lang="en-US" sz="1400" b="1" dirty="0">
                <a:solidFill>
                  <a:schemeClr val="accent1"/>
                </a:solidFill>
              </a:rPr>
              <a:t>ACDC, C2D2 </a:t>
            </a:r>
            <a:r>
              <a:rPr lang="en-US" sz="1400" dirty="0">
                <a:solidFill>
                  <a:schemeClr val="accent1"/>
                </a:solidFill>
              </a:rPr>
              <a:t>and </a:t>
            </a:r>
            <a:r>
              <a:rPr lang="en-US" sz="1400" b="1" dirty="0">
                <a:solidFill>
                  <a:schemeClr val="accent1"/>
                </a:solidFill>
              </a:rPr>
              <a:t>EVADEOS </a:t>
            </a:r>
            <a:r>
              <a:rPr lang="en-US" sz="1400" dirty="0">
                <a:solidFill>
                  <a:schemeClr val="accent1"/>
                </a:solidFill>
              </a:rPr>
              <a:t>projects on the use of NDT techniques (including GPR) for the evaluation of concrete structures  </a:t>
            </a:r>
            <a:r>
              <a:rPr lang="it-IT" sz="1400" dirty="0">
                <a:solidFill>
                  <a:schemeClr val="accent1"/>
                </a:solidFill>
              </a:rPr>
              <a:t>–</a:t>
            </a:r>
            <a:r>
              <a:rPr lang="en-US" sz="1400" dirty="0">
                <a:solidFill>
                  <a:schemeClr val="accent1"/>
                </a:solidFill>
              </a:rPr>
              <a:t> France, </a:t>
            </a:r>
            <a:r>
              <a:rPr lang="it-IT" sz="1400" dirty="0">
                <a:solidFill>
                  <a:schemeClr val="accent1"/>
                </a:solidFill>
              </a:rPr>
              <a:t> </a:t>
            </a:r>
            <a:r>
              <a:rPr lang="cs-CZ" sz="1400" dirty="0">
                <a:solidFill>
                  <a:schemeClr val="accent1"/>
                </a:solidFill>
              </a:rPr>
              <a:t>201</a:t>
            </a:r>
            <a:r>
              <a:rPr lang="it-IT" sz="1400" dirty="0">
                <a:solidFill>
                  <a:schemeClr val="accent1"/>
                </a:solidFill>
              </a:rPr>
              <a:t>0</a:t>
            </a:r>
            <a:r>
              <a:rPr lang="cs-CZ" sz="1400" dirty="0">
                <a:solidFill>
                  <a:schemeClr val="accent1"/>
                </a:solidFill>
              </a:rPr>
              <a:t>-201</a:t>
            </a:r>
            <a:r>
              <a:rPr lang="it-IT" sz="1400" dirty="0">
                <a:solidFill>
                  <a:schemeClr val="accent1"/>
                </a:solidFill>
              </a:rPr>
              <a:t>4</a:t>
            </a:r>
          </a:p>
          <a:p>
            <a:pPr marL="269875" indent="-179388" algn="just">
              <a:buSzPct val="185000"/>
              <a:buFont typeface="Arial" pitchFamily="34" charset="0"/>
              <a:buChar char="•"/>
            </a:pPr>
            <a:r>
              <a:rPr lang="en-US" sz="1400" b="1" dirty="0" err="1">
                <a:solidFill>
                  <a:schemeClr val="accent1"/>
                </a:solidFill>
              </a:rPr>
              <a:t>Cryo</a:t>
            </a:r>
            <a:r>
              <a:rPr lang="en-US" sz="1400" b="1" dirty="0">
                <a:solidFill>
                  <a:schemeClr val="accent1"/>
                </a:solidFill>
              </a:rPr>
              <a:t>-Sensors </a:t>
            </a:r>
            <a:r>
              <a:rPr lang="en-US" sz="1400" dirty="0">
                <a:solidFill>
                  <a:schemeClr val="accent1"/>
                </a:solidFill>
              </a:rPr>
              <a:t>project on the use of NDT techniques (including GPR) for the evaluation of the impact of Global Warming on Polar Arctic </a:t>
            </a:r>
            <a:r>
              <a:rPr lang="en-US" sz="1400" dirty="0" err="1">
                <a:solidFill>
                  <a:schemeClr val="accent1"/>
                </a:solidFill>
              </a:rPr>
              <a:t>Cryosphere</a:t>
            </a:r>
            <a:r>
              <a:rPr lang="en-US" sz="1400" dirty="0">
                <a:solidFill>
                  <a:schemeClr val="accent1"/>
                </a:solidFill>
              </a:rPr>
              <a:t> </a:t>
            </a:r>
            <a:r>
              <a:rPr lang="it-IT" sz="1400" dirty="0">
                <a:solidFill>
                  <a:schemeClr val="accent1"/>
                </a:solidFill>
              </a:rPr>
              <a:t>–</a:t>
            </a:r>
            <a:r>
              <a:rPr lang="en-US" sz="1400" dirty="0">
                <a:solidFill>
                  <a:schemeClr val="accent1"/>
                </a:solidFill>
              </a:rPr>
              <a:t> France, </a:t>
            </a:r>
            <a:r>
              <a:rPr lang="it-IT" sz="1400" dirty="0">
                <a:solidFill>
                  <a:schemeClr val="accent1"/>
                </a:solidFill>
              </a:rPr>
              <a:t> </a:t>
            </a:r>
            <a:r>
              <a:rPr lang="cs-CZ" sz="1400" dirty="0">
                <a:solidFill>
                  <a:schemeClr val="accent1"/>
                </a:solidFill>
              </a:rPr>
              <a:t>201</a:t>
            </a:r>
            <a:r>
              <a:rPr lang="it-IT" sz="1400" dirty="0">
                <a:solidFill>
                  <a:schemeClr val="accent1"/>
                </a:solidFill>
              </a:rPr>
              <a:t>0</a:t>
            </a:r>
            <a:r>
              <a:rPr lang="cs-CZ" sz="1400" dirty="0">
                <a:solidFill>
                  <a:schemeClr val="accent1"/>
                </a:solidFill>
              </a:rPr>
              <a:t>-201</a:t>
            </a:r>
            <a:r>
              <a:rPr lang="it-IT" sz="1400" dirty="0" smtClean="0">
                <a:solidFill>
                  <a:schemeClr val="accent1"/>
                </a:solidFill>
              </a:rPr>
              <a:t>4</a:t>
            </a:r>
            <a:endParaRPr lang="it-IT" sz="1400" dirty="0">
              <a:solidFill>
                <a:schemeClr val="accent1"/>
              </a:solidFill>
            </a:endParaRPr>
          </a:p>
        </p:txBody>
      </p:sp>
      <p:sp>
        <p:nvSpPr>
          <p:cNvPr id="7" name="Ovale 6"/>
          <p:cNvSpPr/>
          <p:nvPr/>
        </p:nvSpPr>
        <p:spPr>
          <a:xfrm>
            <a:off x="904535" y="6031021"/>
            <a:ext cx="108000" cy="108000"/>
          </a:xfrm>
          <a:prstGeom prst="ellipse">
            <a:avLst/>
          </a:prstGeom>
          <a:solidFill>
            <a:schemeClr val="accent3"/>
          </a:solidFill>
          <a:ln w="42500" cap="flat" cmpd="sng" algn="ctr">
            <a:noFill/>
            <a:prstDash val="solid"/>
          </a:ln>
          <a:effectLst>
            <a:glow rad="63500">
              <a:schemeClr val="accent3">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8" name="Segnaposto piè di pagina 3"/>
          <p:cNvSpPr>
            <a:spLocks noGrp="1"/>
          </p:cNvSpPr>
          <p:nvPr>
            <p:ph type="ftr" sz="quarter" idx="3"/>
          </p:nvPr>
        </p:nvSpPr>
        <p:spPr>
          <a:xfrm>
            <a:off x="4919473" y="45720"/>
            <a:ext cx="4297679" cy="531556"/>
          </a:xfrm>
          <a:prstGeom prst="rect">
            <a:avLst/>
          </a:prstGeom>
        </p:spPr>
        <p:txBody>
          <a:bodyPr/>
          <a:lstStyle>
            <a:lvl1pPr algn="l">
              <a:defRPr sz="1100">
                <a:solidFill>
                  <a:schemeClr val="bg1"/>
                </a:solidFill>
                <a:effectLst>
                  <a:outerShdw blurRad="38100" dist="38100" dir="2700000" algn="tl">
                    <a:srgbClr val="000000">
                      <a:alpha val="43137"/>
                    </a:srgbClr>
                  </a:outerShdw>
                </a:effectLst>
              </a:defRPr>
            </a:lvl1pPr>
          </a:lstStyle>
          <a:p>
            <a:r>
              <a:rPr lang="it-IT" i="1" dirty="0" err="1" smtClean="0">
                <a:effectLst/>
                <a:latin typeface="+mj-lt"/>
              </a:rPr>
              <a:t>Civil</a:t>
            </a:r>
            <a:r>
              <a:rPr lang="it-IT" i="1" dirty="0" smtClean="0">
                <a:effectLst/>
                <a:latin typeface="+mj-lt"/>
              </a:rPr>
              <a:t> </a:t>
            </a:r>
            <a:r>
              <a:rPr lang="it-IT" i="1" dirty="0" err="1" smtClean="0">
                <a:effectLst/>
                <a:latin typeface="+mj-lt"/>
              </a:rPr>
              <a:t>Engineering</a:t>
            </a:r>
            <a:r>
              <a:rPr lang="it-IT" i="1" dirty="0" smtClean="0">
                <a:effectLst/>
                <a:latin typeface="+mj-lt"/>
              </a:rPr>
              <a:t> Applications of Ground Penetrating Radar TUD Domain, </a:t>
            </a:r>
            <a:r>
              <a:rPr lang="it-IT" i="1" dirty="0" err="1" smtClean="0">
                <a:effectLst/>
                <a:latin typeface="+mj-lt"/>
              </a:rPr>
              <a:t>Proposer</a:t>
            </a:r>
            <a:r>
              <a:rPr lang="it-IT" i="1" dirty="0" smtClean="0">
                <a:effectLst/>
                <a:latin typeface="+mj-lt"/>
              </a:rPr>
              <a:t>: </a:t>
            </a:r>
            <a:r>
              <a:rPr lang="it-IT" b="1" i="1" dirty="0" smtClean="0">
                <a:effectLst/>
                <a:latin typeface="+mj-lt"/>
              </a:rPr>
              <a:t>Lara </a:t>
            </a:r>
            <a:r>
              <a:rPr lang="it-IT" b="1" i="1" dirty="0" err="1" smtClean="0">
                <a:effectLst/>
                <a:latin typeface="+mj-lt"/>
              </a:rPr>
              <a:t>Pajewski</a:t>
            </a:r>
            <a:endParaRPr lang="de-DE" b="1" i="1" dirty="0">
              <a:effectLst/>
              <a:latin typeface="+mj-lt"/>
            </a:endParaRPr>
          </a:p>
        </p:txBody>
      </p:sp>
      <p:sp>
        <p:nvSpPr>
          <p:cNvPr id="9" name="Ovale 8"/>
          <p:cNvSpPr/>
          <p:nvPr/>
        </p:nvSpPr>
        <p:spPr>
          <a:xfrm>
            <a:off x="8646110" y="6387267"/>
            <a:ext cx="357188" cy="357187"/>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700" b="0" i="0" u="none" strike="noStrike" kern="0" cap="none" spc="0" normalizeH="0" baseline="0" noProof="0" dirty="0">
              <a:ln>
                <a:noFill/>
              </a:ln>
              <a:solidFill>
                <a:sysClr val="window" lastClr="FFFFFF"/>
              </a:solidFill>
              <a:uLnTx/>
              <a:uFillTx/>
              <a:latin typeface="Calibri"/>
              <a:ea typeface="+mn-ea"/>
              <a:cs typeface="+mn-cs"/>
            </a:endParaRPr>
          </a:p>
        </p:txBody>
      </p:sp>
      <p:sp>
        <p:nvSpPr>
          <p:cNvPr id="10" name="CasellaDiTesto 9"/>
          <p:cNvSpPr txBox="1"/>
          <p:nvPr/>
        </p:nvSpPr>
        <p:spPr>
          <a:xfrm>
            <a:off x="8657443" y="6419932"/>
            <a:ext cx="328937" cy="348813"/>
          </a:xfrm>
          <a:prstGeom prst="rect">
            <a:avLst/>
          </a:prstGeom>
          <a:noFill/>
        </p:spPr>
        <p:txBody>
          <a:bodyPr wrap="none">
            <a:spAutoFit/>
          </a:bodyPr>
          <a:lstStyle/>
          <a:p>
            <a:pPr algn="ctr">
              <a:lnSpc>
                <a:spcPts val="1000"/>
              </a:lnSpc>
              <a:defRPr/>
            </a:pPr>
            <a:r>
              <a:rPr lang="it-IT" sz="1000" b="1" dirty="0" smtClean="0">
                <a:solidFill>
                  <a:schemeClr val="bg1"/>
                </a:solidFill>
                <a:effectLst>
                  <a:outerShdw blurRad="38100" dist="38100" dir="2700000" algn="tl">
                    <a:srgbClr val="000000">
                      <a:alpha val="43137"/>
                    </a:srgbClr>
                  </a:outerShdw>
                </a:effectLst>
                <a:latin typeface="Century Gothic" pitchFamily="34" charset="0"/>
              </a:rPr>
              <a:t>31</a:t>
            </a:r>
          </a:p>
          <a:p>
            <a:pPr algn="ctr">
              <a:lnSpc>
                <a:spcPts val="1000"/>
              </a:lnSpc>
              <a:defRPr/>
            </a:pPr>
            <a:r>
              <a:rPr lang="it-IT" sz="800" dirty="0" smtClean="0">
                <a:solidFill>
                  <a:schemeClr val="bg1"/>
                </a:solidFill>
                <a:latin typeface="Century Gothic" pitchFamily="34" charset="0"/>
              </a:rPr>
              <a:t>43</a:t>
            </a:r>
            <a:endParaRPr lang="it-IT" sz="800" dirty="0">
              <a:solidFill>
                <a:schemeClr val="bg1"/>
              </a:solidFill>
              <a:latin typeface="Century Gothic" pitchFamily="34" charset="0"/>
            </a:endParaRPr>
          </a:p>
        </p:txBody>
      </p:sp>
    </p:spTree>
    <p:extLst>
      <p:ext uri="{BB962C8B-B14F-4D97-AF65-F5344CB8AC3E}">
        <p14:creationId xmlns:p14="http://schemas.microsoft.com/office/powerpoint/2010/main" val="135837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314327" y="173356"/>
            <a:ext cx="6297613" cy="600075"/>
          </a:xfrm>
          <a:prstGeom prst="rect">
            <a:avLst/>
          </a:prstGeom>
        </p:spPr>
        <p:txBody>
          <a:bodyPr/>
          <a:lstStyle/>
          <a:p>
            <a:r>
              <a:rPr lang="it-IT" b="0" dirty="0" err="1" smtClean="0">
                <a:effectLst>
                  <a:outerShdw blurRad="38100" dist="38100" dir="2700000" algn="tl">
                    <a:srgbClr val="000000">
                      <a:alpha val="43137"/>
                    </a:srgbClr>
                  </a:outerShdw>
                </a:effectLst>
              </a:rPr>
              <a:t>Ongoing</a:t>
            </a:r>
            <a:r>
              <a:rPr lang="it-IT" b="0" dirty="0" smtClean="0">
                <a:effectLst>
                  <a:outerShdw blurRad="38100" dist="38100" dir="2700000" algn="tl">
                    <a:srgbClr val="000000">
                      <a:alpha val="43137"/>
                    </a:srgbClr>
                  </a:outerShdw>
                </a:effectLst>
              </a:rPr>
              <a:t> </a:t>
            </a:r>
            <a:r>
              <a:rPr lang="it-IT" b="0" dirty="0" err="1" smtClean="0">
                <a:effectLst>
                  <a:outerShdw blurRad="38100" dist="38100" dir="2700000" algn="tl">
                    <a:srgbClr val="000000">
                      <a:alpha val="43137"/>
                    </a:srgbClr>
                  </a:outerShdw>
                </a:effectLst>
              </a:rPr>
              <a:t>Projects</a:t>
            </a:r>
            <a:endParaRPr lang="it-IT" b="0" dirty="0">
              <a:effectLst>
                <a:outerShdw blurRad="38100" dist="38100" dir="2700000" algn="tl">
                  <a:srgbClr val="000000">
                    <a:alpha val="43137"/>
                  </a:srgbClr>
                </a:outerShdw>
              </a:effectLst>
            </a:endParaRPr>
          </a:p>
        </p:txBody>
      </p:sp>
      <p:sp>
        <p:nvSpPr>
          <p:cNvPr id="3" name="Segnaposto contenuto 2"/>
          <p:cNvSpPr>
            <a:spLocks noGrp="1"/>
          </p:cNvSpPr>
          <p:nvPr>
            <p:ph idx="4294967295"/>
          </p:nvPr>
        </p:nvSpPr>
        <p:spPr>
          <a:xfrm>
            <a:off x="134912" y="1439844"/>
            <a:ext cx="8686999" cy="5283931"/>
          </a:xfrm>
          <a:prstGeom prst="rect">
            <a:avLst/>
          </a:prstGeom>
        </p:spPr>
        <p:txBody>
          <a:bodyPr/>
          <a:lstStyle/>
          <a:p>
            <a:pPr marL="0" indent="0" algn="just">
              <a:buNone/>
            </a:pPr>
            <a:r>
              <a:rPr lang="it-IT" sz="1800" dirty="0" smtClean="0">
                <a:solidFill>
                  <a:schemeClr val="accent1"/>
                </a:solidFill>
              </a:rPr>
              <a:t>…</a:t>
            </a:r>
            <a:r>
              <a:rPr lang="it-IT" sz="1800" dirty="0" err="1" smtClean="0">
                <a:solidFill>
                  <a:schemeClr val="accent1"/>
                </a:solidFill>
              </a:rPr>
              <a:t>other</a:t>
            </a:r>
            <a:r>
              <a:rPr lang="it-IT" sz="1800" dirty="0" smtClean="0">
                <a:solidFill>
                  <a:schemeClr val="accent1"/>
                </a:solidFill>
              </a:rPr>
              <a:t> </a:t>
            </a:r>
            <a:r>
              <a:rPr lang="it-IT" sz="1800" dirty="0" err="1" smtClean="0">
                <a:solidFill>
                  <a:schemeClr val="accent1"/>
                </a:solidFill>
              </a:rPr>
              <a:t>current</a:t>
            </a:r>
            <a:r>
              <a:rPr lang="it-IT" sz="1800" dirty="0" smtClean="0">
                <a:solidFill>
                  <a:schemeClr val="accent1"/>
                </a:solidFill>
              </a:rPr>
              <a:t> </a:t>
            </a:r>
            <a:r>
              <a:rPr lang="it-IT" sz="1800" b="1" dirty="0" err="1" smtClean="0">
                <a:solidFill>
                  <a:schemeClr val="accent1"/>
                </a:solidFill>
              </a:rPr>
              <a:t>national</a:t>
            </a:r>
            <a:r>
              <a:rPr lang="it-IT" sz="1800" b="1" dirty="0" smtClean="0">
                <a:solidFill>
                  <a:schemeClr val="accent1"/>
                </a:solidFill>
              </a:rPr>
              <a:t> </a:t>
            </a:r>
            <a:r>
              <a:rPr lang="it-IT" sz="1800" b="1" dirty="0" err="1">
                <a:solidFill>
                  <a:schemeClr val="accent1"/>
                </a:solidFill>
              </a:rPr>
              <a:t>p</a:t>
            </a:r>
            <a:r>
              <a:rPr lang="it-IT" sz="1800" b="1" dirty="0" err="1" smtClean="0">
                <a:solidFill>
                  <a:schemeClr val="accent1"/>
                </a:solidFill>
              </a:rPr>
              <a:t>rojects</a:t>
            </a:r>
            <a:r>
              <a:rPr lang="it-IT" sz="1800" b="1" dirty="0" smtClean="0">
                <a:solidFill>
                  <a:schemeClr val="accent1"/>
                </a:solidFill>
              </a:rPr>
              <a:t> </a:t>
            </a:r>
            <a:r>
              <a:rPr lang="en-US" sz="1800" dirty="0" smtClean="0">
                <a:solidFill>
                  <a:schemeClr val="accent1"/>
                </a:solidFill>
              </a:rPr>
              <a:t>involving partners of this Action…</a:t>
            </a:r>
          </a:p>
          <a:p>
            <a:pPr marL="0" indent="0" algn="just">
              <a:buNone/>
            </a:pPr>
            <a:endParaRPr lang="it-IT" sz="800" dirty="0" smtClean="0">
              <a:solidFill>
                <a:schemeClr val="accent1"/>
              </a:solidFill>
            </a:endParaRPr>
          </a:p>
          <a:p>
            <a:pPr marL="468313" indent="-285750" algn="just">
              <a:buSzPct val="185000"/>
              <a:buFont typeface="Arial" pitchFamily="34" charset="0"/>
              <a:buChar char="•"/>
            </a:pPr>
            <a:r>
              <a:rPr lang="en-US" sz="1400" dirty="0" smtClean="0">
                <a:solidFill>
                  <a:schemeClr val="accent1"/>
                </a:solidFill>
              </a:rPr>
              <a:t>“</a:t>
            </a:r>
            <a:r>
              <a:rPr lang="en-US" sz="1400" b="1" dirty="0" smtClean="0">
                <a:solidFill>
                  <a:schemeClr val="accent1"/>
                </a:solidFill>
              </a:rPr>
              <a:t>Radar </a:t>
            </a:r>
            <a:r>
              <a:rPr lang="en-US" sz="1400" b="1" dirty="0">
                <a:solidFill>
                  <a:schemeClr val="accent1"/>
                </a:solidFill>
              </a:rPr>
              <a:t>tomography on structural elements made of concrete or </a:t>
            </a:r>
            <a:r>
              <a:rPr lang="en-US" sz="1400" b="1" dirty="0" smtClean="0">
                <a:solidFill>
                  <a:schemeClr val="accent1"/>
                </a:solidFill>
              </a:rPr>
              <a:t>masonry</a:t>
            </a:r>
            <a:r>
              <a:rPr lang="en-US" sz="1400" dirty="0" smtClean="0">
                <a:solidFill>
                  <a:schemeClr val="accent1"/>
                </a:solidFill>
              </a:rPr>
              <a:t>” </a:t>
            </a:r>
            <a:r>
              <a:rPr lang="it-IT" sz="1400" dirty="0">
                <a:solidFill>
                  <a:schemeClr val="accent1"/>
                </a:solidFill>
              </a:rPr>
              <a:t>–</a:t>
            </a:r>
            <a:r>
              <a:rPr lang="en-US" sz="1400" dirty="0" smtClean="0">
                <a:solidFill>
                  <a:schemeClr val="accent1"/>
                </a:solidFill>
              </a:rPr>
              <a:t> </a:t>
            </a:r>
            <a:r>
              <a:rPr lang="en-US" sz="1400" dirty="0">
                <a:solidFill>
                  <a:schemeClr val="accent1"/>
                </a:solidFill>
              </a:rPr>
              <a:t>Germany</a:t>
            </a:r>
            <a:r>
              <a:rPr lang="en-US" sz="1400" dirty="0" smtClean="0">
                <a:solidFill>
                  <a:schemeClr val="accent1"/>
                </a:solidFill>
              </a:rPr>
              <a:t>, project funded by German </a:t>
            </a:r>
            <a:r>
              <a:rPr lang="en-US" sz="1400" dirty="0">
                <a:solidFill>
                  <a:schemeClr val="accent1"/>
                </a:solidFill>
              </a:rPr>
              <a:t>Research Foundation (</a:t>
            </a:r>
            <a:r>
              <a:rPr lang="en-US" sz="1400" dirty="0" smtClean="0">
                <a:solidFill>
                  <a:schemeClr val="accent1"/>
                </a:solidFill>
              </a:rPr>
              <a:t>DFG), 2011-2015</a:t>
            </a:r>
            <a:r>
              <a:rPr lang="en-US" sz="1400" dirty="0">
                <a:solidFill>
                  <a:schemeClr val="accent1"/>
                </a:solidFill>
              </a:rPr>
              <a:t>.</a:t>
            </a:r>
          </a:p>
          <a:p>
            <a:pPr marL="468313" indent="-285750" algn="just">
              <a:buSzPct val="185000"/>
              <a:buFont typeface="Arial" pitchFamily="34" charset="0"/>
              <a:buChar char="•"/>
            </a:pPr>
            <a:r>
              <a:rPr lang="en-US" sz="1400" b="1" dirty="0" smtClean="0">
                <a:solidFill>
                  <a:schemeClr val="accent1"/>
                </a:solidFill>
              </a:rPr>
              <a:t>“Airfield Pavement Analysis, Evaluation and Maintenance</a:t>
            </a:r>
            <a:r>
              <a:rPr lang="en-US" sz="1400" dirty="0" smtClean="0">
                <a:solidFill>
                  <a:schemeClr val="accent1"/>
                </a:solidFill>
              </a:rPr>
              <a:t>” </a:t>
            </a:r>
            <a:r>
              <a:rPr lang="it-IT" sz="1400" dirty="0" smtClean="0">
                <a:solidFill>
                  <a:schemeClr val="accent1"/>
                </a:solidFill>
              </a:rPr>
              <a:t>– </a:t>
            </a:r>
            <a:r>
              <a:rPr lang="it-IT" sz="1400" dirty="0" err="1" smtClean="0">
                <a:solidFill>
                  <a:schemeClr val="accent1"/>
                </a:solidFill>
              </a:rPr>
              <a:t>Greece</a:t>
            </a:r>
            <a:r>
              <a:rPr lang="it-IT" sz="1400" dirty="0" smtClean="0">
                <a:solidFill>
                  <a:schemeClr val="accent1"/>
                </a:solidFill>
              </a:rPr>
              <a:t>, </a:t>
            </a:r>
            <a:r>
              <a:rPr lang="it-IT" sz="1400" dirty="0" err="1" smtClean="0">
                <a:solidFill>
                  <a:schemeClr val="accent1"/>
                </a:solidFill>
              </a:rPr>
              <a:t>project</a:t>
            </a:r>
            <a:r>
              <a:rPr lang="en-US" sz="1400" dirty="0" smtClean="0">
                <a:solidFill>
                  <a:schemeClr val="accent1"/>
                </a:solidFill>
              </a:rPr>
              <a:t> funded by Greek </a:t>
            </a:r>
            <a:r>
              <a:rPr lang="en-US" sz="1400" dirty="0">
                <a:solidFill>
                  <a:schemeClr val="accent1"/>
                </a:solidFill>
              </a:rPr>
              <a:t>Armed </a:t>
            </a:r>
            <a:r>
              <a:rPr lang="en-US" sz="1400" dirty="0" smtClean="0">
                <a:solidFill>
                  <a:schemeClr val="accent1"/>
                </a:solidFill>
              </a:rPr>
              <a:t>Forces, 2011- 2013</a:t>
            </a:r>
          </a:p>
          <a:p>
            <a:pPr marL="468313" indent="-285750" algn="just">
              <a:buSzPct val="185000"/>
              <a:buFont typeface="Arial" pitchFamily="34" charset="0"/>
              <a:buChar char="•"/>
            </a:pPr>
            <a:r>
              <a:rPr lang="en-US" sz="1400" dirty="0" smtClean="0">
                <a:solidFill>
                  <a:schemeClr val="accent1"/>
                </a:solidFill>
              </a:rPr>
              <a:t>“</a:t>
            </a:r>
            <a:r>
              <a:rPr lang="en-US" sz="1400" b="1" dirty="0" smtClean="0">
                <a:solidFill>
                  <a:schemeClr val="accent1"/>
                </a:solidFill>
              </a:rPr>
              <a:t>Safety </a:t>
            </a:r>
            <a:r>
              <a:rPr lang="en-US" sz="1400" b="1" dirty="0">
                <a:solidFill>
                  <a:schemeClr val="accent1"/>
                </a:solidFill>
              </a:rPr>
              <a:t>and </a:t>
            </a:r>
            <a:r>
              <a:rPr lang="en-US" sz="1400" b="1" dirty="0" smtClean="0">
                <a:solidFill>
                  <a:schemeClr val="accent1"/>
                </a:solidFill>
              </a:rPr>
              <a:t>Information</a:t>
            </a:r>
            <a:r>
              <a:rPr lang="en-US" sz="1400" dirty="0" smtClean="0">
                <a:solidFill>
                  <a:schemeClr val="accent1"/>
                </a:solidFill>
              </a:rPr>
              <a:t>” and “</a:t>
            </a:r>
            <a:r>
              <a:rPr lang="en-US" sz="1400" b="1" dirty="0" smtClean="0">
                <a:solidFill>
                  <a:schemeClr val="accent1"/>
                </a:solidFill>
              </a:rPr>
              <a:t>GPR </a:t>
            </a:r>
            <a:r>
              <a:rPr lang="en-US" sz="1400" b="1" dirty="0">
                <a:solidFill>
                  <a:schemeClr val="accent1"/>
                </a:solidFill>
              </a:rPr>
              <a:t>Application to Road </a:t>
            </a:r>
            <a:r>
              <a:rPr lang="en-US" sz="1400" b="1" dirty="0" smtClean="0">
                <a:solidFill>
                  <a:schemeClr val="accent1"/>
                </a:solidFill>
              </a:rPr>
              <a:t>Pavement</a:t>
            </a:r>
            <a:r>
              <a:rPr lang="en-US" sz="1400" dirty="0" smtClean="0">
                <a:solidFill>
                  <a:schemeClr val="accent1"/>
                </a:solidFill>
              </a:rPr>
              <a:t>” – Italy, research projects funded </a:t>
            </a:r>
            <a:r>
              <a:rPr lang="en-US" sz="1400" dirty="0">
                <a:solidFill>
                  <a:schemeClr val="accent1"/>
                </a:solidFill>
              </a:rPr>
              <a:t>by Transport Ministry, Italy, 2012-2013</a:t>
            </a:r>
          </a:p>
          <a:p>
            <a:pPr marL="468313" indent="-285750" algn="just">
              <a:buSzPct val="185000"/>
              <a:buFont typeface="Arial" pitchFamily="34" charset="0"/>
              <a:buChar char="•"/>
            </a:pPr>
            <a:r>
              <a:rPr lang="en-US" sz="1400" dirty="0" smtClean="0">
                <a:solidFill>
                  <a:schemeClr val="accent1"/>
                </a:solidFill>
              </a:rPr>
              <a:t>“</a:t>
            </a:r>
            <a:r>
              <a:rPr lang="en-US" sz="1400" b="1" dirty="0" smtClean="0">
                <a:solidFill>
                  <a:schemeClr val="accent1"/>
                </a:solidFill>
              </a:rPr>
              <a:t>Validation of Electromagnetic Interferometry for GPR Monitoring</a:t>
            </a:r>
            <a:r>
              <a:rPr lang="en-US" sz="1400" dirty="0" smtClean="0">
                <a:solidFill>
                  <a:schemeClr val="accent1"/>
                </a:solidFill>
              </a:rPr>
              <a:t>” </a:t>
            </a:r>
            <a:r>
              <a:rPr lang="it-IT" sz="1400" dirty="0" smtClean="0">
                <a:solidFill>
                  <a:schemeClr val="accent1"/>
                </a:solidFill>
              </a:rPr>
              <a:t>– The Netherlands, </a:t>
            </a:r>
            <a:r>
              <a:rPr lang="en-US" sz="1400" dirty="0" smtClean="0">
                <a:solidFill>
                  <a:schemeClr val="accent1"/>
                </a:solidFill>
              </a:rPr>
              <a:t>ISES Project, 2011-2015</a:t>
            </a:r>
          </a:p>
          <a:p>
            <a:pPr marL="468313" indent="-285750" algn="just">
              <a:buSzPct val="185000"/>
              <a:buFont typeface="Arial" pitchFamily="34" charset="0"/>
              <a:buChar char="•"/>
            </a:pPr>
            <a:r>
              <a:rPr lang="en-US" sz="1400" dirty="0" smtClean="0">
                <a:solidFill>
                  <a:schemeClr val="accent1"/>
                </a:solidFill>
              </a:rPr>
              <a:t>“</a:t>
            </a:r>
            <a:r>
              <a:rPr lang="en-US" sz="1400" b="1" dirty="0" smtClean="0">
                <a:solidFill>
                  <a:schemeClr val="accent1"/>
                </a:solidFill>
              </a:rPr>
              <a:t>Seismic </a:t>
            </a:r>
            <a:r>
              <a:rPr lang="en-US" sz="1400" b="1" dirty="0">
                <a:solidFill>
                  <a:schemeClr val="accent1"/>
                </a:solidFill>
              </a:rPr>
              <a:t>and electromagnetic interferometry for reservoir </a:t>
            </a:r>
            <a:r>
              <a:rPr lang="en-US" sz="1400" b="1" dirty="0" smtClean="0">
                <a:solidFill>
                  <a:schemeClr val="accent1"/>
                </a:solidFill>
              </a:rPr>
              <a:t>characterization</a:t>
            </a:r>
            <a:r>
              <a:rPr lang="en-US" sz="1400" dirty="0" smtClean="0">
                <a:solidFill>
                  <a:schemeClr val="accent1"/>
                </a:solidFill>
              </a:rPr>
              <a:t>” </a:t>
            </a:r>
            <a:r>
              <a:rPr lang="it-IT" sz="1400" dirty="0">
                <a:solidFill>
                  <a:schemeClr val="accent1"/>
                </a:solidFill>
              </a:rPr>
              <a:t>– The </a:t>
            </a:r>
            <a:r>
              <a:rPr lang="it-IT" sz="1400" dirty="0" smtClean="0">
                <a:solidFill>
                  <a:schemeClr val="accent1"/>
                </a:solidFill>
              </a:rPr>
              <a:t>Netherlands,  </a:t>
            </a:r>
            <a:r>
              <a:rPr lang="en-US" sz="1400" dirty="0" smtClean="0">
                <a:solidFill>
                  <a:schemeClr val="accent1"/>
                </a:solidFill>
              </a:rPr>
              <a:t>STW </a:t>
            </a:r>
            <a:r>
              <a:rPr lang="en-US" sz="1400" dirty="0">
                <a:solidFill>
                  <a:schemeClr val="accent1"/>
                </a:solidFill>
              </a:rPr>
              <a:t>project</a:t>
            </a:r>
            <a:r>
              <a:rPr lang="en-US" sz="1400" dirty="0" smtClean="0">
                <a:solidFill>
                  <a:schemeClr val="accent1"/>
                </a:solidFill>
              </a:rPr>
              <a:t>, 2008-2012 </a:t>
            </a:r>
            <a:endParaRPr lang="en-US" sz="1400" dirty="0">
              <a:solidFill>
                <a:schemeClr val="accent1"/>
              </a:solidFill>
            </a:endParaRPr>
          </a:p>
          <a:p>
            <a:pPr marL="468313" indent="-285750" algn="just">
              <a:buSzPct val="185000"/>
              <a:buFont typeface="Arial" pitchFamily="34" charset="0"/>
              <a:buChar char="•"/>
            </a:pPr>
            <a:r>
              <a:rPr lang="en-US" sz="1400" dirty="0" smtClean="0">
                <a:solidFill>
                  <a:schemeClr val="accent1"/>
                </a:solidFill>
              </a:rPr>
              <a:t>“</a:t>
            </a:r>
            <a:r>
              <a:rPr lang="en-US" sz="1400" b="1" dirty="0" smtClean="0">
                <a:solidFill>
                  <a:schemeClr val="accent1"/>
                </a:solidFill>
              </a:rPr>
              <a:t>EM-survey </a:t>
            </a:r>
            <a:r>
              <a:rPr lang="en-US" sz="1400" b="1" dirty="0">
                <a:solidFill>
                  <a:schemeClr val="accent1"/>
                </a:solidFill>
              </a:rPr>
              <a:t>of </a:t>
            </a:r>
            <a:r>
              <a:rPr lang="en-US" sz="1400" b="1" dirty="0" smtClean="0">
                <a:solidFill>
                  <a:schemeClr val="accent1"/>
                </a:solidFill>
              </a:rPr>
              <a:t>peat</a:t>
            </a:r>
            <a:r>
              <a:rPr lang="en-US" sz="1400" dirty="0" smtClean="0">
                <a:solidFill>
                  <a:schemeClr val="accent1"/>
                </a:solidFill>
              </a:rPr>
              <a:t>” </a:t>
            </a:r>
            <a:r>
              <a:rPr lang="it-IT" sz="1400" dirty="0">
                <a:solidFill>
                  <a:schemeClr val="accent1"/>
                </a:solidFill>
              </a:rPr>
              <a:t>– The Netherlands </a:t>
            </a:r>
            <a:r>
              <a:rPr lang="it-IT" sz="1400" dirty="0" smtClean="0">
                <a:solidFill>
                  <a:schemeClr val="accent1"/>
                </a:solidFill>
              </a:rPr>
              <a:t>, </a:t>
            </a:r>
            <a:r>
              <a:rPr lang="en-US" sz="1400" dirty="0" smtClean="0">
                <a:solidFill>
                  <a:schemeClr val="accent1"/>
                </a:solidFill>
              </a:rPr>
              <a:t>Delft </a:t>
            </a:r>
            <a:r>
              <a:rPr lang="en-US" sz="1400" dirty="0">
                <a:solidFill>
                  <a:schemeClr val="accent1"/>
                </a:solidFill>
              </a:rPr>
              <a:t>Earth project, </a:t>
            </a:r>
            <a:r>
              <a:rPr lang="en-US" sz="1400" dirty="0" smtClean="0">
                <a:solidFill>
                  <a:schemeClr val="accent1"/>
                </a:solidFill>
              </a:rPr>
              <a:t>2008-2012</a:t>
            </a:r>
            <a:endParaRPr lang="en-US" sz="1400" dirty="0">
              <a:solidFill>
                <a:schemeClr val="accent1"/>
              </a:solidFill>
            </a:endParaRPr>
          </a:p>
          <a:p>
            <a:pPr marL="468313" indent="-285750" algn="just">
              <a:buSzPct val="185000"/>
              <a:buFont typeface="Arial" pitchFamily="34" charset="0"/>
              <a:buChar char="•"/>
            </a:pPr>
            <a:r>
              <a:rPr lang="en-US" sz="1400" dirty="0" smtClean="0">
                <a:solidFill>
                  <a:schemeClr val="accent1"/>
                </a:solidFill>
              </a:rPr>
              <a:t>“</a:t>
            </a:r>
            <a:r>
              <a:rPr lang="en-US" sz="1400" b="1" dirty="0" smtClean="0">
                <a:solidFill>
                  <a:schemeClr val="accent1"/>
                </a:solidFill>
              </a:rPr>
              <a:t>Integrated </a:t>
            </a:r>
            <a:r>
              <a:rPr lang="en-US" sz="1400" b="1" dirty="0">
                <a:solidFill>
                  <a:schemeClr val="accent1"/>
                </a:solidFill>
              </a:rPr>
              <a:t>seismic and CSEM inversion for monitoring confined CO2 </a:t>
            </a:r>
            <a:r>
              <a:rPr lang="en-US" sz="1400" b="1" dirty="0" smtClean="0">
                <a:solidFill>
                  <a:schemeClr val="accent1"/>
                </a:solidFill>
              </a:rPr>
              <a:t>storage</a:t>
            </a:r>
            <a:r>
              <a:rPr lang="en-US" sz="1400" dirty="0" smtClean="0">
                <a:solidFill>
                  <a:schemeClr val="accent1"/>
                </a:solidFill>
              </a:rPr>
              <a:t>” </a:t>
            </a:r>
            <a:r>
              <a:rPr lang="it-IT" sz="1400" dirty="0" smtClean="0">
                <a:solidFill>
                  <a:schemeClr val="accent1"/>
                </a:solidFill>
              </a:rPr>
              <a:t>– The Netherlands,</a:t>
            </a:r>
            <a:r>
              <a:rPr lang="en-US" sz="1400" dirty="0" smtClean="0">
                <a:solidFill>
                  <a:schemeClr val="accent1"/>
                </a:solidFill>
              </a:rPr>
              <a:t> CATO2 Project</a:t>
            </a:r>
            <a:r>
              <a:rPr lang="en-US" sz="1400" dirty="0">
                <a:solidFill>
                  <a:schemeClr val="accent1"/>
                </a:solidFill>
              </a:rPr>
              <a:t>, </a:t>
            </a:r>
            <a:r>
              <a:rPr lang="en-US" sz="1400" dirty="0" smtClean="0">
                <a:solidFill>
                  <a:schemeClr val="accent1"/>
                </a:solidFill>
              </a:rPr>
              <a:t>2012-2016</a:t>
            </a:r>
          </a:p>
          <a:p>
            <a:pPr marL="468313" indent="-285750" algn="just">
              <a:buSzPct val="185000"/>
              <a:buFont typeface="Arial" pitchFamily="34" charset="0"/>
              <a:buChar char="•"/>
            </a:pPr>
            <a:r>
              <a:rPr lang="en-US" sz="1400" dirty="0" smtClean="0">
                <a:solidFill>
                  <a:schemeClr val="accent1"/>
                </a:solidFill>
              </a:rPr>
              <a:t>“</a:t>
            </a:r>
            <a:r>
              <a:rPr lang="en-US" sz="1400" b="1" dirty="0" smtClean="0">
                <a:solidFill>
                  <a:schemeClr val="accent1"/>
                </a:solidFill>
              </a:rPr>
              <a:t>Assessment </a:t>
            </a:r>
            <a:r>
              <a:rPr lang="en-US" sz="1400" b="1" dirty="0">
                <a:solidFill>
                  <a:schemeClr val="accent1"/>
                </a:solidFill>
              </a:rPr>
              <a:t>of asphalt layer compaction influence on its dielectric constant </a:t>
            </a:r>
            <a:r>
              <a:rPr lang="en-US" sz="1400" b="1" dirty="0" smtClean="0">
                <a:solidFill>
                  <a:schemeClr val="accent1"/>
                </a:solidFill>
              </a:rPr>
              <a:t>values</a:t>
            </a:r>
            <a:r>
              <a:rPr lang="en-US" sz="1400" dirty="0" smtClean="0">
                <a:solidFill>
                  <a:schemeClr val="accent1"/>
                </a:solidFill>
              </a:rPr>
              <a:t>” </a:t>
            </a:r>
            <a:r>
              <a:rPr lang="it-IT" sz="1400" dirty="0" smtClean="0">
                <a:solidFill>
                  <a:schemeClr val="accent1"/>
                </a:solidFill>
              </a:rPr>
              <a:t>– Poland, </a:t>
            </a:r>
            <a:r>
              <a:rPr lang="it-IT" sz="1400" dirty="0" err="1" smtClean="0">
                <a:solidFill>
                  <a:schemeClr val="accent1"/>
                </a:solidFill>
              </a:rPr>
              <a:t>project</a:t>
            </a:r>
            <a:r>
              <a:rPr lang="it-IT" sz="1400" dirty="0" smtClean="0">
                <a:solidFill>
                  <a:schemeClr val="accent1"/>
                </a:solidFill>
              </a:rPr>
              <a:t> </a:t>
            </a:r>
            <a:r>
              <a:rPr lang="it-IT" sz="1400" dirty="0" err="1" smtClean="0">
                <a:solidFill>
                  <a:schemeClr val="accent1"/>
                </a:solidFill>
              </a:rPr>
              <a:t>funded</a:t>
            </a:r>
            <a:r>
              <a:rPr lang="it-IT" sz="1400" dirty="0" smtClean="0">
                <a:solidFill>
                  <a:schemeClr val="accent1"/>
                </a:solidFill>
              </a:rPr>
              <a:t> by</a:t>
            </a:r>
            <a:r>
              <a:rPr lang="en-US" sz="1400" dirty="0" smtClean="0">
                <a:solidFill>
                  <a:schemeClr val="accent1"/>
                </a:solidFill>
              </a:rPr>
              <a:t> </a:t>
            </a:r>
            <a:r>
              <a:rPr lang="en-US" sz="1400" dirty="0">
                <a:solidFill>
                  <a:schemeClr val="accent1"/>
                </a:solidFill>
              </a:rPr>
              <a:t>General Directorate for National Roads and </a:t>
            </a:r>
            <a:r>
              <a:rPr lang="en-US" sz="1400" dirty="0" smtClean="0">
                <a:solidFill>
                  <a:schemeClr val="accent1"/>
                </a:solidFill>
              </a:rPr>
              <a:t>Motorways, 2011-2012</a:t>
            </a:r>
          </a:p>
          <a:p>
            <a:pPr marL="468313" indent="-285750" algn="just">
              <a:buSzPct val="185000"/>
              <a:buFont typeface="Arial" pitchFamily="34" charset="0"/>
              <a:buChar char="•"/>
            </a:pPr>
            <a:r>
              <a:rPr lang="en-US" sz="1400" dirty="0" smtClean="0">
                <a:solidFill>
                  <a:schemeClr val="accent1"/>
                </a:solidFill>
              </a:rPr>
              <a:t>“</a:t>
            </a:r>
            <a:r>
              <a:rPr lang="en-US" sz="1400" b="1" dirty="0">
                <a:solidFill>
                  <a:schemeClr val="accent1"/>
                </a:solidFill>
              </a:rPr>
              <a:t>Improved and </a:t>
            </a:r>
            <a:r>
              <a:rPr lang="en-US" sz="1400" b="1" dirty="0" smtClean="0">
                <a:solidFill>
                  <a:schemeClr val="accent1"/>
                </a:solidFill>
              </a:rPr>
              <a:t>innovative non-destructive </a:t>
            </a:r>
            <a:r>
              <a:rPr lang="en-US" sz="1400" b="1" dirty="0">
                <a:solidFill>
                  <a:schemeClr val="accent1"/>
                </a:solidFill>
              </a:rPr>
              <a:t>techniques for the diagnosis and monitoring of historical </a:t>
            </a:r>
            <a:r>
              <a:rPr lang="en-US" sz="1400" b="1" dirty="0" smtClean="0">
                <a:solidFill>
                  <a:schemeClr val="accent1"/>
                </a:solidFill>
              </a:rPr>
              <a:t>masonry</a:t>
            </a:r>
            <a:r>
              <a:rPr lang="en-US" sz="1400" dirty="0" smtClean="0">
                <a:solidFill>
                  <a:schemeClr val="accent1"/>
                </a:solidFill>
              </a:rPr>
              <a:t>” </a:t>
            </a:r>
            <a:r>
              <a:rPr lang="it-IT" sz="1400" dirty="0">
                <a:solidFill>
                  <a:schemeClr val="accent1"/>
                </a:solidFill>
              </a:rPr>
              <a:t>– </a:t>
            </a:r>
            <a:r>
              <a:rPr lang="en-US" sz="1400" dirty="0" smtClean="0">
                <a:solidFill>
                  <a:schemeClr val="accent1"/>
                </a:solidFill>
              </a:rPr>
              <a:t>Portugal, Project </a:t>
            </a:r>
            <a:r>
              <a:rPr lang="en-US" sz="1400" dirty="0">
                <a:solidFill>
                  <a:schemeClr val="accent1"/>
                </a:solidFill>
              </a:rPr>
              <a:t>n</a:t>
            </a:r>
            <a:r>
              <a:rPr lang="en-US" sz="1400" dirty="0" smtClean="0">
                <a:solidFill>
                  <a:schemeClr val="accent1"/>
                </a:solidFill>
              </a:rPr>
              <a:t>. FCOMP-01-0124-FEDER-009801, 2010-2013</a:t>
            </a:r>
          </a:p>
          <a:p>
            <a:pPr marL="468313" indent="-285750">
              <a:buSzPct val="185000"/>
              <a:buFont typeface="Arial" pitchFamily="34" charset="0"/>
              <a:buChar char="•"/>
            </a:pPr>
            <a:r>
              <a:rPr lang="cs-CZ" sz="1400" b="1" dirty="0">
                <a:solidFill>
                  <a:schemeClr val="accent1"/>
                </a:solidFill>
              </a:rPr>
              <a:t>SoLiTe</a:t>
            </a:r>
            <a:r>
              <a:rPr lang="it-IT" sz="1400" b="1" dirty="0">
                <a:solidFill>
                  <a:schemeClr val="accent1"/>
                </a:solidFill>
              </a:rPr>
              <a:t> P</a:t>
            </a:r>
            <a:r>
              <a:rPr lang="cs-CZ" sz="1400" b="1" dirty="0">
                <a:solidFill>
                  <a:schemeClr val="accent1"/>
                </a:solidFill>
              </a:rPr>
              <a:t>roject</a:t>
            </a:r>
            <a:r>
              <a:rPr lang="it-IT" sz="1400" dirty="0">
                <a:solidFill>
                  <a:schemeClr val="accent1"/>
                </a:solidFill>
              </a:rPr>
              <a:t>, </a:t>
            </a:r>
            <a:r>
              <a:rPr lang="cs-CZ" sz="1400" dirty="0">
                <a:solidFill>
                  <a:schemeClr val="accent1"/>
                </a:solidFill>
              </a:rPr>
              <a:t>focused on microwave survey methodology for assessing </a:t>
            </a:r>
            <a:r>
              <a:rPr lang="cs-CZ" sz="1400" dirty="0" smtClean="0">
                <a:solidFill>
                  <a:schemeClr val="accent1"/>
                </a:solidFill>
              </a:rPr>
              <a:t>liquefaction </a:t>
            </a:r>
            <a:r>
              <a:rPr lang="cs-CZ" sz="1400" dirty="0">
                <a:solidFill>
                  <a:schemeClr val="accent1"/>
                </a:solidFill>
              </a:rPr>
              <a:t>of alluvial materials</a:t>
            </a:r>
            <a:r>
              <a:rPr lang="it-IT" sz="1400" dirty="0">
                <a:solidFill>
                  <a:schemeClr val="accent1"/>
                </a:solidFill>
              </a:rPr>
              <a:t> – </a:t>
            </a:r>
            <a:r>
              <a:rPr lang="it-IT" sz="1400" dirty="0" err="1">
                <a:solidFill>
                  <a:schemeClr val="accent1"/>
                </a:solidFill>
              </a:rPr>
              <a:t>Switzerland</a:t>
            </a:r>
            <a:r>
              <a:rPr lang="it-IT" sz="1400" dirty="0">
                <a:solidFill>
                  <a:schemeClr val="accent1"/>
                </a:solidFill>
              </a:rPr>
              <a:t>, Project n. </a:t>
            </a:r>
            <a:r>
              <a:rPr lang="cs-CZ" sz="1400" dirty="0">
                <a:solidFill>
                  <a:schemeClr val="accent1"/>
                </a:solidFill>
              </a:rPr>
              <a:t>KTI 11041.1, </a:t>
            </a:r>
            <a:r>
              <a:rPr lang="cs-CZ" sz="1400" dirty="0" smtClean="0">
                <a:solidFill>
                  <a:schemeClr val="accent1"/>
                </a:solidFill>
              </a:rPr>
              <a:t>2010-2012</a:t>
            </a:r>
            <a:endParaRPr lang="en-US" sz="1400" dirty="0" smtClean="0">
              <a:solidFill>
                <a:schemeClr val="accent1"/>
              </a:solidFill>
            </a:endParaRPr>
          </a:p>
          <a:p>
            <a:pPr marL="468313" indent="-285750" algn="just">
              <a:buSzPct val="185000"/>
              <a:buFont typeface="Arial" pitchFamily="34" charset="0"/>
              <a:buChar char="•"/>
            </a:pPr>
            <a:endParaRPr lang="it-IT" sz="1400" dirty="0" smtClean="0">
              <a:solidFill>
                <a:schemeClr val="accent1"/>
              </a:solidFill>
            </a:endParaRPr>
          </a:p>
          <a:p>
            <a:pPr marL="182563" indent="0" algn="just">
              <a:buNone/>
            </a:pPr>
            <a:endParaRPr lang="it-IT" sz="1400" dirty="0">
              <a:solidFill>
                <a:schemeClr val="accent1"/>
              </a:solidFill>
            </a:endParaRPr>
          </a:p>
        </p:txBody>
      </p:sp>
      <p:sp>
        <p:nvSpPr>
          <p:cNvPr id="8" name="Segnaposto piè di pagina 3"/>
          <p:cNvSpPr>
            <a:spLocks noGrp="1"/>
          </p:cNvSpPr>
          <p:nvPr>
            <p:ph type="ftr" sz="quarter" idx="3"/>
          </p:nvPr>
        </p:nvSpPr>
        <p:spPr>
          <a:xfrm>
            <a:off x="4919473" y="45720"/>
            <a:ext cx="4297679" cy="531556"/>
          </a:xfrm>
          <a:prstGeom prst="rect">
            <a:avLst/>
          </a:prstGeom>
        </p:spPr>
        <p:txBody>
          <a:bodyPr/>
          <a:lstStyle>
            <a:lvl1pPr algn="l">
              <a:defRPr sz="1100">
                <a:solidFill>
                  <a:schemeClr val="bg1"/>
                </a:solidFill>
                <a:effectLst>
                  <a:outerShdw blurRad="38100" dist="38100" dir="2700000" algn="tl">
                    <a:srgbClr val="000000">
                      <a:alpha val="43137"/>
                    </a:srgbClr>
                  </a:outerShdw>
                </a:effectLst>
              </a:defRPr>
            </a:lvl1pPr>
          </a:lstStyle>
          <a:p>
            <a:r>
              <a:rPr lang="it-IT" i="1" dirty="0" err="1" smtClean="0">
                <a:effectLst/>
                <a:latin typeface="+mj-lt"/>
              </a:rPr>
              <a:t>Civil</a:t>
            </a:r>
            <a:r>
              <a:rPr lang="it-IT" i="1" dirty="0" smtClean="0">
                <a:effectLst/>
                <a:latin typeface="+mj-lt"/>
              </a:rPr>
              <a:t> </a:t>
            </a:r>
            <a:r>
              <a:rPr lang="it-IT" i="1" dirty="0" err="1" smtClean="0">
                <a:effectLst/>
                <a:latin typeface="+mj-lt"/>
              </a:rPr>
              <a:t>Engineering</a:t>
            </a:r>
            <a:r>
              <a:rPr lang="it-IT" i="1" dirty="0" smtClean="0">
                <a:effectLst/>
                <a:latin typeface="+mj-lt"/>
              </a:rPr>
              <a:t> Applications of Ground Penetrating Radar TUD Domain, </a:t>
            </a:r>
            <a:r>
              <a:rPr lang="it-IT" i="1" dirty="0" err="1" smtClean="0">
                <a:effectLst/>
                <a:latin typeface="+mj-lt"/>
              </a:rPr>
              <a:t>Proposer</a:t>
            </a:r>
            <a:r>
              <a:rPr lang="it-IT" i="1" dirty="0" smtClean="0">
                <a:effectLst/>
                <a:latin typeface="+mj-lt"/>
              </a:rPr>
              <a:t>: </a:t>
            </a:r>
            <a:r>
              <a:rPr lang="it-IT" b="1" i="1" dirty="0" smtClean="0">
                <a:effectLst/>
                <a:latin typeface="+mj-lt"/>
              </a:rPr>
              <a:t>Lara </a:t>
            </a:r>
            <a:r>
              <a:rPr lang="it-IT" b="1" i="1" dirty="0" err="1" smtClean="0">
                <a:effectLst/>
                <a:latin typeface="+mj-lt"/>
              </a:rPr>
              <a:t>Pajewski</a:t>
            </a:r>
            <a:endParaRPr lang="de-DE" b="1" i="1" dirty="0">
              <a:effectLst/>
              <a:latin typeface="+mj-lt"/>
            </a:endParaRPr>
          </a:p>
        </p:txBody>
      </p:sp>
      <p:sp>
        <p:nvSpPr>
          <p:cNvPr id="9" name="Ovale 8"/>
          <p:cNvSpPr/>
          <p:nvPr/>
        </p:nvSpPr>
        <p:spPr>
          <a:xfrm>
            <a:off x="8646110" y="6387267"/>
            <a:ext cx="357188" cy="357187"/>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700" b="0" i="0" u="none" strike="noStrike" kern="0" cap="none" spc="0" normalizeH="0" baseline="0" noProof="0" dirty="0">
              <a:ln>
                <a:noFill/>
              </a:ln>
              <a:solidFill>
                <a:sysClr val="window" lastClr="FFFFFF"/>
              </a:solidFill>
              <a:uLnTx/>
              <a:uFillTx/>
              <a:latin typeface="Calibri"/>
              <a:ea typeface="+mn-ea"/>
              <a:cs typeface="+mn-cs"/>
            </a:endParaRPr>
          </a:p>
        </p:txBody>
      </p:sp>
      <p:sp>
        <p:nvSpPr>
          <p:cNvPr id="10" name="CasellaDiTesto 9"/>
          <p:cNvSpPr txBox="1"/>
          <p:nvPr/>
        </p:nvSpPr>
        <p:spPr>
          <a:xfrm>
            <a:off x="8657443" y="6419932"/>
            <a:ext cx="328937" cy="348813"/>
          </a:xfrm>
          <a:prstGeom prst="rect">
            <a:avLst/>
          </a:prstGeom>
          <a:noFill/>
        </p:spPr>
        <p:txBody>
          <a:bodyPr wrap="none">
            <a:spAutoFit/>
          </a:bodyPr>
          <a:lstStyle/>
          <a:p>
            <a:pPr algn="ctr">
              <a:lnSpc>
                <a:spcPts val="1000"/>
              </a:lnSpc>
              <a:defRPr/>
            </a:pPr>
            <a:r>
              <a:rPr lang="it-IT" sz="1000" b="1" dirty="0" smtClean="0">
                <a:solidFill>
                  <a:schemeClr val="bg1"/>
                </a:solidFill>
                <a:effectLst>
                  <a:outerShdw blurRad="38100" dist="38100" dir="2700000" algn="tl">
                    <a:srgbClr val="000000">
                      <a:alpha val="43137"/>
                    </a:srgbClr>
                  </a:outerShdw>
                </a:effectLst>
                <a:latin typeface="Century Gothic" pitchFamily="34" charset="0"/>
              </a:rPr>
              <a:t>32</a:t>
            </a:r>
          </a:p>
          <a:p>
            <a:pPr algn="ctr">
              <a:lnSpc>
                <a:spcPts val="1000"/>
              </a:lnSpc>
              <a:defRPr/>
            </a:pPr>
            <a:r>
              <a:rPr lang="it-IT" sz="800" dirty="0" smtClean="0">
                <a:solidFill>
                  <a:schemeClr val="bg1"/>
                </a:solidFill>
                <a:latin typeface="Century Gothic" pitchFamily="34" charset="0"/>
              </a:rPr>
              <a:t>43</a:t>
            </a:r>
            <a:endParaRPr lang="it-IT" sz="800" dirty="0">
              <a:solidFill>
                <a:schemeClr val="bg1"/>
              </a:solidFill>
              <a:latin typeface="Century Gothic" pitchFamily="34" charset="0"/>
            </a:endParaRPr>
          </a:p>
        </p:txBody>
      </p:sp>
    </p:spTree>
    <p:extLst>
      <p:ext uri="{BB962C8B-B14F-4D97-AF65-F5344CB8AC3E}">
        <p14:creationId xmlns:p14="http://schemas.microsoft.com/office/powerpoint/2010/main" val="84120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314327" y="173356"/>
            <a:ext cx="6297613" cy="600075"/>
          </a:xfrm>
          <a:prstGeom prst="rect">
            <a:avLst/>
          </a:prstGeom>
        </p:spPr>
        <p:txBody>
          <a:bodyPr/>
          <a:lstStyle/>
          <a:p>
            <a:r>
              <a:rPr lang="it-IT" b="0" dirty="0" err="1" smtClean="0">
                <a:effectLst>
                  <a:outerShdw blurRad="38100" dist="38100" dir="2700000" algn="tl">
                    <a:srgbClr val="000000">
                      <a:alpha val="43137"/>
                    </a:srgbClr>
                  </a:outerShdw>
                </a:effectLst>
              </a:rPr>
              <a:t>Ongoing</a:t>
            </a:r>
            <a:r>
              <a:rPr lang="it-IT" b="0" dirty="0" smtClean="0">
                <a:effectLst>
                  <a:outerShdw blurRad="38100" dist="38100" dir="2700000" algn="tl">
                    <a:srgbClr val="000000">
                      <a:alpha val="43137"/>
                    </a:srgbClr>
                  </a:outerShdw>
                </a:effectLst>
              </a:rPr>
              <a:t> </a:t>
            </a:r>
            <a:r>
              <a:rPr lang="it-IT" b="0" dirty="0" err="1" smtClean="0">
                <a:effectLst>
                  <a:outerShdw blurRad="38100" dist="38100" dir="2700000" algn="tl">
                    <a:srgbClr val="000000">
                      <a:alpha val="43137"/>
                    </a:srgbClr>
                  </a:outerShdw>
                </a:effectLst>
              </a:rPr>
              <a:t>Projects</a:t>
            </a:r>
            <a:endParaRPr lang="it-IT" b="0" dirty="0">
              <a:effectLst>
                <a:outerShdw blurRad="38100" dist="38100" dir="2700000" algn="tl">
                  <a:srgbClr val="000000">
                    <a:alpha val="43137"/>
                  </a:srgbClr>
                </a:outerShdw>
              </a:effectLst>
            </a:endParaRPr>
          </a:p>
        </p:txBody>
      </p:sp>
      <p:sp>
        <p:nvSpPr>
          <p:cNvPr id="3" name="Segnaposto contenuto 2"/>
          <p:cNvSpPr>
            <a:spLocks noGrp="1"/>
          </p:cNvSpPr>
          <p:nvPr>
            <p:ph idx="4294967295"/>
          </p:nvPr>
        </p:nvSpPr>
        <p:spPr>
          <a:xfrm>
            <a:off x="134912" y="1424854"/>
            <a:ext cx="8851468" cy="5283931"/>
          </a:xfrm>
          <a:prstGeom prst="rect">
            <a:avLst/>
          </a:prstGeom>
        </p:spPr>
        <p:txBody>
          <a:bodyPr/>
          <a:lstStyle/>
          <a:p>
            <a:pPr marL="0" indent="0" algn="just">
              <a:buNone/>
            </a:pPr>
            <a:r>
              <a:rPr lang="it-IT" sz="1800" dirty="0" smtClean="0">
                <a:solidFill>
                  <a:schemeClr val="accent1"/>
                </a:solidFill>
              </a:rPr>
              <a:t>….some more </a:t>
            </a:r>
            <a:r>
              <a:rPr lang="it-IT" sz="1800" dirty="0" err="1" smtClean="0">
                <a:solidFill>
                  <a:schemeClr val="accent1"/>
                </a:solidFill>
              </a:rPr>
              <a:t>current</a:t>
            </a:r>
            <a:r>
              <a:rPr lang="it-IT" sz="1800" b="1" dirty="0" smtClean="0">
                <a:solidFill>
                  <a:schemeClr val="accent1"/>
                </a:solidFill>
              </a:rPr>
              <a:t> </a:t>
            </a:r>
            <a:r>
              <a:rPr lang="it-IT" sz="1800" b="1" dirty="0" err="1" smtClean="0">
                <a:solidFill>
                  <a:schemeClr val="accent1"/>
                </a:solidFill>
              </a:rPr>
              <a:t>national</a:t>
            </a:r>
            <a:r>
              <a:rPr lang="it-IT" sz="1800" b="1" dirty="0" smtClean="0">
                <a:solidFill>
                  <a:schemeClr val="accent1"/>
                </a:solidFill>
              </a:rPr>
              <a:t> </a:t>
            </a:r>
            <a:r>
              <a:rPr lang="it-IT" sz="1800" b="1" dirty="0" err="1">
                <a:solidFill>
                  <a:schemeClr val="accent1"/>
                </a:solidFill>
              </a:rPr>
              <a:t>p</a:t>
            </a:r>
            <a:r>
              <a:rPr lang="it-IT" sz="1800" b="1" dirty="0" err="1" smtClean="0">
                <a:solidFill>
                  <a:schemeClr val="accent1"/>
                </a:solidFill>
              </a:rPr>
              <a:t>rojects</a:t>
            </a:r>
            <a:r>
              <a:rPr lang="it-IT" sz="1800" b="1" dirty="0" smtClean="0">
                <a:solidFill>
                  <a:schemeClr val="accent1"/>
                </a:solidFill>
              </a:rPr>
              <a:t> </a:t>
            </a:r>
            <a:r>
              <a:rPr lang="en-US" sz="1800" dirty="0" smtClean="0">
                <a:solidFill>
                  <a:schemeClr val="accent1"/>
                </a:solidFill>
              </a:rPr>
              <a:t>involving Action’s partners:</a:t>
            </a:r>
          </a:p>
          <a:p>
            <a:pPr marL="0" indent="0" algn="just">
              <a:buNone/>
            </a:pPr>
            <a:endParaRPr lang="en-US" sz="400" dirty="0" smtClean="0">
              <a:solidFill>
                <a:schemeClr val="accent1"/>
              </a:solidFill>
            </a:endParaRPr>
          </a:p>
          <a:p>
            <a:pPr marL="468313" indent="-285750" algn="just">
              <a:buSzPct val="185000"/>
              <a:buFont typeface="Arial" pitchFamily="34" charset="0"/>
              <a:buChar char="•"/>
            </a:pPr>
            <a:r>
              <a:rPr lang="cs-CZ" sz="1400" b="1" dirty="0" smtClean="0">
                <a:solidFill>
                  <a:schemeClr val="accent1"/>
                </a:solidFill>
              </a:rPr>
              <a:t>AMCOS </a:t>
            </a:r>
            <a:r>
              <a:rPr lang="cs-CZ" sz="1400" b="1" dirty="0">
                <a:solidFill>
                  <a:schemeClr val="accent1"/>
                </a:solidFill>
              </a:rPr>
              <a:t>Project</a:t>
            </a:r>
            <a:r>
              <a:rPr lang="it-IT" sz="1400" dirty="0">
                <a:solidFill>
                  <a:schemeClr val="accent1"/>
                </a:solidFill>
              </a:rPr>
              <a:t>,</a:t>
            </a:r>
            <a:r>
              <a:rPr lang="cs-CZ" sz="1400" dirty="0">
                <a:solidFill>
                  <a:schemeClr val="accent1"/>
                </a:solidFill>
              </a:rPr>
              <a:t> focused on technologies for the management and maintenance of CE structures and </a:t>
            </a:r>
            <a:r>
              <a:rPr lang="cs-CZ" sz="1400" dirty="0" smtClean="0">
                <a:solidFill>
                  <a:schemeClr val="accent1"/>
                </a:solidFill>
              </a:rPr>
              <a:t>infrastructure</a:t>
            </a:r>
            <a:r>
              <a:rPr lang="it-IT" sz="1400" dirty="0" smtClean="0">
                <a:solidFill>
                  <a:schemeClr val="accent1"/>
                </a:solidFill>
              </a:rPr>
              <a:t> </a:t>
            </a:r>
            <a:r>
              <a:rPr lang="it-IT" sz="1400" dirty="0">
                <a:solidFill>
                  <a:schemeClr val="accent1"/>
                </a:solidFill>
              </a:rPr>
              <a:t>–</a:t>
            </a:r>
            <a:r>
              <a:rPr lang="it-IT" sz="1400" dirty="0" smtClean="0">
                <a:solidFill>
                  <a:schemeClr val="accent1"/>
                </a:solidFill>
              </a:rPr>
              <a:t> </a:t>
            </a:r>
            <a:r>
              <a:rPr lang="it-IT" sz="1400" dirty="0" err="1">
                <a:solidFill>
                  <a:schemeClr val="accent1"/>
                </a:solidFill>
              </a:rPr>
              <a:t>Switzerland</a:t>
            </a:r>
            <a:r>
              <a:rPr lang="it-IT" sz="1400" dirty="0">
                <a:solidFill>
                  <a:schemeClr val="accent1"/>
                </a:solidFill>
              </a:rPr>
              <a:t>, </a:t>
            </a:r>
            <a:r>
              <a:rPr lang="cs-CZ" sz="1400" dirty="0" smtClean="0">
                <a:solidFill>
                  <a:schemeClr val="accent1"/>
                </a:solidFill>
              </a:rPr>
              <a:t>2010-2012</a:t>
            </a:r>
            <a:endParaRPr lang="it-IT" sz="1400" dirty="0" smtClean="0">
              <a:solidFill>
                <a:schemeClr val="accent1"/>
              </a:solidFill>
            </a:endParaRPr>
          </a:p>
          <a:p>
            <a:pPr marL="468313" indent="-285750" algn="just">
              <a:buSzPct val="185000"/>
              <a:buFont typeface="Arial" pitchFamily="34" charset="0"/>
              <a:buChar char="•"/>
            </a:pPr>
            <a:r>
              <a:rPr lang="en-US" sz="1400" dirty="0" smtClean="0">
                <a:solidFill>
                  <a:schemeClr val="accent1"/>
                </a:solidFill>
              </a:rPr>
              <a:t>“</a:t>
            </a:r>
            <a:r>
              <a:rPr lang="it-IT" sz="1400" b="1" dirty="0" err="1" smtClean="0">
                <a:solidFill>
                  <a:schemeClr val="accent1"/>
                </a:solidFill>
              </a:rPr>
              <a:t>Imaging</a:t>
            </a:r>
            <a:r>
              <a:rPr lang="it-IT" sz="1400" b="1" dirty="0" smtClean="0">
                <a:solidFill>
                  <a:schemeClr val="accent1"/>
                </a:solidFill>
              </a:rPr>
              <a:t> </a:t>
            </a:r>
            <a:r>
              <a:rPr lang="it-IT" sz="1400" b="1" dirty="0">
                <a:solidFill>
                  <a:schemeClr val="accent1"/>
                </a:solidFill>
              </a:rPr>
              <a:t>of </a:t>
            </a:r>
            <a:r>
              <a:rPr lang="it-IT" sz="1400" b="1" dirty="0" err="1">
                <a:solidFill>
                  <a:schemeClr val="accent1"/>
                </a:solidFill>
              </a:rPr>
              <a:t>buried</a:t>
            </a:r>
            <a:r>
              <a:rPr lang="it-IT" sz="1400" b="1" dirty="0">
                <a:solidFill>
                  <a:schemeClr val="accent1"/>
                </a:solidFill>
              </a:rPr>
              <a:t> </a:t>
            </a:r>
            <a:r>
              <a:rPr lang="it-IT" sz="1400" b="1" dirty="0" err="1">
                <a:solidFill>
                  <a:schemeClr val="accent1"/>
                </a:solidFill>
              </a:rPr>
              <a:t>landmines</a:t>
            </a:r>
            <a:r>
              <a:rPr lang="it-IT" sz="1400" b="1" dirty="0">
                <a:solidFill>
                  <a:schemeClr val="accent1"/>
                </a:solidFill>
              </a:rPr>
              <a:t> </a:t>
            </a:r>
            <a:r>
              <a:rPr lang="it-IT" sz="1400" b="1" dirty="0" err="1">
                <a:solidFill>
                  <a:schemeClr val="accent1"/>
                </a:solidFill>
              </a:rPr>
              <a:t>using</a:t>
            </a:r>
            <a:r>
              <a:rPr lang="it-IT" sz="1400" b="1" dirty="0">
                <a:solidFill>
                  <a:schemeClr val="accent1"/>
                </a:solidFill>
              </a:rPr>
              <a:t> </a:t>
            </a:r>
            <a:r>
              <a:rPr lang="it-IT" sz="1400" b="1" dirty="0" err="1">
                <a:solidFill>
                  <a:schemeClr val="accent1"/>
                </a:solidFill>
              </a:rPr>
              <a:t>ground</a:t>
            </a:r>
            <a:r>
              <a:rPr lang="it-IT" sz="1400" b="1" dirty="0">
                <a:solidFill>
                  <a:schemeClr val="accent1"/>
                </a:solidFill>
              </a:rPr>
              <a:t> </a:t>
            </a:r>
            <a:r>
              <a:rPr lang="it-IT" sz="1400" b="1" dirty="0" err="1">
                <a:solidFill>
                  <a:schemeClr val="accent1"/>
                </a:solidFill>
              </a:rPr>
              <a:t>penetrating</a:t>
            </a:r>
            <a:r>
              <a:rPr lang="it-IT" sz="1400" b="1" dirty="0">
                <a:solidFill>
                  <a:schemeClr val="accent1"/>
                </a:solidFill>
              </a:rPr>
              <a:t> radar and </a:t>
            </a:r>
            <a:r>
              <a:rPr lang="it-IT" sz="1400" b="1" dirty="0" err="1">
                <a:solidFill>
                  <a:schemeClr val="accent1"/>
                </a:solidFill>
              </a:rPr>
              <a:t>magnetic</a:t>
            </a:r>
            <a:r>
              <a:rPr lang="it-IT" sz="1400" b="1" dirty="0">
                <a:solidFill>
                  <a:schemeClr val="accent1"/>
                </a:solidFill>
              </a:rPr>
              <a:t> </a:t>
            </a:r>
            <a:r>
              <a:rPr lang="it-IT" sz="1400" b="1" dirty="0" err="1" smtClean="0">
                <a:solidFill>
                  <a:schemeClr val="accent1"/>
                </a:solidFill>
              </a:rPr>
              <a:t>methods</a:t>
            </a:r>
            <a:r>
              <a:rPr lang="en-US" sz="1400" dirty="0" smtClean="0">
                <a:solidFill>
                  <a:schemeClr val="accent1"/>
                </a:solidFill>
              </a:rPr>
              <a:t>” </a:t>
            </a:r>
            <a:r>
              <a:rPr lang="it-IT" sz="1400" dirty="0" smtClean="0">
                <a:solidFill>
                  <a:schemeClr val="accent1"/>
                </a:solidFill>
              </a:rPr>
              <a:t>– </a:t>
            </a:r>
            <a:r>
              <a:rPr lang="it-IT" sz="1400" dirty="0" err="1" smtClean="0">
                <a:solidFill>
                  <a:schemeClr val="accent1"/>
                </a:solidFill>
              </a:rPr>
              <a:t>Turkey</a:t>
            </a:r>
            <a:r>
              <a:rPr lang="it-IT" sz="1400" dirty="0" smtClean="0">
                <a:solidFill>
                  <a:schemeClr val="accent1"/>
                </a:solidFill>
              </a:rPr>
              <a:t>, </a:t>
            </a:r>
            <a:r>
              <a:rPr lang="it-IT" sz="1400" dirty="0" err="1" smtClean="0">
                <a:solidFill>
                  <a:schemeClr val="accent1"/>
                </a:solidFill>
              </a:rPr>
              <a:t>funded</a:t>
            </a:r>
            <a:r>
              <a:rPr lang="it-IT" sz="1400" dirty="0" smtClean="0">
                <a:solidFill>
                  <a:schemeClr val="accent1"/>
                </a:solidFill>
              </a:rPr>
              <a:t> by </a:t>
            </a:r>
            <a:r>
              <a:rPr lang="it-IT" sz="1400" dirty="0">
                <a:solidFill>
                  <a:schemeClr val="accent1"/>
                </a:solidFill>
              </a:rPr>
              <a:t>Ankara </a:t>
            </a:r>
            <a:r>
              <a:rPr lang="it-IT" sz="1400" dirty="0" err="1" smtClean="0">
                <a:solidFill>
                  <a:schemeClr val="accent1"/>
                </a:solidFill>
              </a:rPr>
              <a:t>University</a:t>
            </a:r>
            <a:r>
              <a:rPr lang="it-IT" sz="1400" dirty="0" smtClean="0">
                <a:solidFill>
                  <a:schemeClr val="accent1"/>
                </a:solidFill>
              </a:rPr>
              <a:t>,  2011-2013</a:t>
            </a:r>
            <a:endParaRPr lang="it-IT" sz="1400" dirty="0">
              <a:solidFill>
                <a:schemeClr val="accent1"/>
              </a:solidFill>
            </a:endParaRPr>
          </a:p>
          <a:p>
            <a:pPr marL="468313" indent="-285750" algn="just">
              <a:buSzPct val="185000"/>
              <a:buFont typeface="Arial" pitchFamily="34" charset="0"/>
              <a:buChar char="•"/>
            </a:pPr>
            <a:r>
              <a:rPr lang="en-US" sz="1400" dirty="0" smtClean="0">
                <a:solidFill>
                  <a:schemeClr val="accent1"/>
                </a:solidFill>
              </a:rPr>
              <a:t>“</a:t>
            </a:r>
            <a:r>
              <a:rPr lang="it-IT" sz="1400" b="1" dirty="0" err="1" smtClean="0">
                <a:solidFill>
                  <a:schemeClr val="accent1"/>
                </a:solidFill>
              </a:rPr>
              <a:t>Research</a:t>
            </a:r>
            <a:r>
              <a:rPr lang="it-IT" sz="1400" b="1" dirty="0" smtClean="0">
                <a:solidFill>
                  <a:schemeClr val="accent1"/>
                </a:solidFill>
              </a:rPr>
              <a:t> </a:t>
            </a:r>
            <a:r>
              <a:rPr lang="it-IT" sz="1400" b="1" dirty="0">
                <a:solidFill>
                  <a:schemeClr val="accent1"/>
                </a:solidFill>
              </a:rPr>
              <a:t>Of </a:t>
            </a:r>
            <a:r>
              <a:rPr lang="it-IT" sz="1400" b="1" dirty="0" err="1">
                <a:solidFill>
                  <a:schemeClr val="accent1"/>
                </a:solidFill>
              </a:rPr>
              <a:t>Stability</a:t>
            </a:r>
            <a:r>
              <a:rPr lang="it-IT" sz="1400" b="1" dirty="0">
                <a:solidFill>
                  <a:schemeClr val="accent1"/>
                </a:solidFill>
              </a:rPr>
              <a:t> </a:t>
            </a:r>
            <a:r>
              <a:rPr lang="it-IT" sz="1400" b="1" dirty="0" err="1">
                <a:solidFill>
                  <a:schemeClr val="accent1"/>
                </a:solidFill>
              </a:rPr>
              <a:t>Problems</a:t>
            </a:r>
            <a:r>
              <a:rPr lang="it-IT" sz="1400" b="1" dirty="0">
                <a:solidFill>
                  <a:schemeClr val="accent1"/>
                </a:solidFill>
              </a:rPr>
              <a:t> on Ankara-Konya High </a:t>
            </a:r>
            <a:r>
              <a:rPr lang="it-IT" sz="1400" b="1" dirty="0" err="1">
                <a:solidFill>
                  <a:schemeClr val="accent1"/>
                </a:solidFill>
              </a:rPr>
              <a:t>Speed</a:t>
            </a:r>
            <a:r>
              <a:rPr lang="it-IT" sz="1400" b="1" dirty="0">
                <a:solidFill>
                  <a:schemeClr val="accent1"/>
                </a:solidFill>
              </a:rPr>
              <a:t> </a:t>
            </a:r>
            <a:r>
              <a:rPr lang="it-IT" sz="1400" b="1" dirty="0" err="1">
                <a:solidFill>
                  <a:schemeClr val="accent1"/>
                </a:solidFill>
              </a:rPr>
              <a:t>Railway</a:t>
            </a:r>
            <a:r>
              <a:rPr lang="it-IT" sz="1400" b="1" dirty="0">
                <a:solidFill>
                  <a:schemeClr val="accent1"/>
                </a:solidFill>
              </a:rPr>
              <a:t> </a:t>
            </a:r>
            <a:r>
              <a:rPr lang="it-IT" sz="1400" b="1" dirty="0" smtClean="0">
                <a:solidFill>
                  <a:schemeClr val="accent1"/>
                </a:solidFill>
              </a:rPr>
              <a:t>Line Using GPR</a:t>
            </a:r>
            <a:r>
              <a:rPr lang="en-US" sz="1400" dirty="0" smtClean="0">
                <a:solidFill>
                  <a:schemeClr val="accent1"/>
                </a:solidFill>
              </a:rPr>
              <a:t>”</a:t>
            </a:r>
            <a:r>
              <a:rPr lang="it-IT" sz="1400" dirty="0" smtClean="0">
                <a:solidFill>
                  <a:schemeClr val="accent1"/>
                </a:solidFill>
              </a:rPr>
              <a:t> – </a:t>
            </a:r>
            <a:r>
              <a:rPr lang="it-IT" sz="1400" dirty="0" err="1" smtClean="0">
                <a:solidFill>
                  <a:schemeClr val="accent1"/>
                </a:solidFill>
              </a:rPr>
              <a:t>Turkey</a:t>
            </a:r>
            <a:r>
              <a:rPr lang="it-IT" sz="1400" dirty="0" smtClean="0">
                <a:solidFill>
                  <a:schemeClr val="accent1"/>
                </a:solidFill>
              </a:rPr>
              <a:t>, </a:t>
            </a:r>
            <a:r>
              <a:rPr lang="it-IT" sz="1400" dirty="0" err="1" smtClean="0">
                <a:solidFill>
                  <a:schemeClr val="accent1"/>
                </a:solidFill>
              </a:rPr>
              <a:t>funded</a:t>
            </a:r>
            <a:r>
              <a:rPr lang="it-IT" sz="1400" dirty="0" smtClean="0">
                <a:solidFill>
                  <a:schemeClr val="accent1"/>
                </a:solidFill>
              </a:rPr>
              <a:t> by </a:t>
            </a:r>
            <a:r>
              <a:rPr lang="it-IT" sz="1400" dirty="0" err="1" smtClean="0">
                <a:solidFill>
                  <a:schemeClr val="accent1"/>
                </a:solidFill>
              </a:rPr>
              <a:t>Turkish</a:t>
            </a:r>
            <a:r>
              <a:rPr lang="it-IT" sz="1400" dirty="0" smtClean="0">
                <a:solidFill>
                  <a:schemeClr val="accent1"/>
                </a:solidFill>
              </a:rPr>
              <a:t> </a:t>
            </a:r>
            <a:r>
              <a:rPr lang="it-IT" sz="1400" dirty="0">
                <a:solidFill>
                  <a:schemeClr val="accent1"/>
                </a:solidFill>
              </a:rPr>
              <a:t>State </a:t>
            </a:r>
            <a:r>
              <a:rPr lang="it-IT" sz="1400" dirty="0" err="1">
                <a:solidFill>
                  <a:schemeClr val="accent1"/>
                </a:solidFill>
              </a:rPr>
              <a:t>Railways</a:t>
            </a:r>
            <a:r>
              <a:rPr lang="it-IT" sz="1400" dirty="0">
                <a:solidFill>
                  <a:schemeClr val="accent1"/>
                </a:solidFill>
              </a:rPr>
              <a:t> (TCDD</a:t>
            </a:r>
            <a:r>
              <a:rPr lang="it-IT" sz="1400" dirty="0" smtClean="0">
                <a:solidFill>
                  <a:schemeClr val="accent1"/>
                </a:solidFill>
              </a:rPr>
              <a:t>), 2011-2013</a:t>
            </a:r>
            <a:endParaRPr lang="it-IT" sz="1400" dirty="0">
              <a:solidFill>
                <a:schemeClr val="accent1"/>
              </a:solidFill>
            </a:endParaRPr>
          </a:p>
          <a:p>
            <a:pPr marL="468313" indent="-285750" algn="just">
              <a:buSzPct val="185000"/>
              <a:buFont typeface="Arial" pitchFamily="34" charset="0"/>
              <a:buChar char="•"/>
            </a:pPr>
            <a:r>
              <a:rPr lang="en-US" sz="1400" dirty="0" smtClean="0">
                <a:solidFill>
                  <a:schemeClr val="accent1"/>
                </a:solidFill>
              </a:rPr>
              <a:t>“</a:t>
            </a:r>
            <a:r>
              <a:rPr lang="it-IT" sz="1400" b="1" dirty="0" err="1" smtClean="0">
                <a:solidFill>
                  <a:schemeClr val="accent1"/>
                </a:solidFill>
              </a:rPr>
              <a:t>Defining</a:t>
            </a:r>
            <a:r>
              <a:rPr lang="it-IT" sz="1400" b="1" dirty="0" smtClean="0">
                <a:solidFill>
                  <a:schemeClr val="accent1"/>
                </a:solidFill>
              </a:rPr>
              <a:t> </a:t>
            </a:r>
            <a:r>
              <a:rPr lang="it-IT" sz="1400" b="1" dirty="0" err="1">
                <a:solidFill>
                  <a:schemeClr val="accent1"/>
                </a:solidFill>
              </a:rPr>
              <a:t>Foundational</a:t>
            </a:r>
            <a:r>
              <a:rPr lang="it-IT" sz="1400" b="1" dirty="0">
                <a:solidFill>
                  <a:schemeClr val="accent1"/>
                </a:solidFill>
              </a:rPr>
              <a:t> </a:t>
            </a:r>
            <a:r>
              <a:rPr lang="it-IT" sz="1400" b="1" dirty="0" err="1">
                <a:solidFill>
                  <a:schemeClr val="accent1"/>
                </a:solidFill>
              </a:rPr>
              <a:t>Infrastructures</a:t>
            </a:r>
            <a:r>
              <a:rPr lang="it-IT" sz="1400" b="1" dirty="0">
                <a:solidFill>
                  <a:schemeClr val="accent1"/>
                </a:solidFill>
              </a:rPr>
              <a:t> and </a:t>
            </a:r>
            <a:r>
              <a:rPr lang="it-IT" sz="1400" b="1" dirty="0" err="1">
                <a:solidFill>
                  <a:schemeClr val="accent1"/>
                </a:solidFill>
              </a:rPr>
              <a:t>Safety</a:t>
            </a:r>
            <a:r>
              <a:rPr lang="it-IT" sz="1400" b="1" dirty="0">
                <a:solidFill>
                  <a:schemeClr val="accent1"/>
                </a:solidFill>
              </a:rPr>
              <a:t> Management with </a:t>
            </a:r>
            <a:r>
              <a:rPr lang="it-IT" sz="1400" b="1" dirty="0" err="1">
                <a:solidFill>
                  <a:schemeClr val="accent1"/>
                </a:solidFill>
              </a:rPr>
              <a:t>Half</a:t>
            </a:r>
            <a:r>
              <a:rPr lang="it-IT" sz="1400" b="1" dirty="0">
                <a:solidFill>
                  <a:schemeClr val="accent1"/>
                </a:solidFill>
              </a:rPr>
              <a:t> </a:t>
            </a:r>
            <a:r>
              <a:rPr lang="it-IT" sz="1400" b="1" dirty="0" err="1">
                <a:solidFill>
                  <a:schemeClr val="accent1"/>
                </a:solidFill>
              </a:rPr>
              <a:t>Bird’s</a:t>
            </a:r>
            <a:r>
              <a:rPr lang="it-IT" sz="1400" b="1" dirty="0">
                <a:solidFill>
                  <a:schemeClr val="accent1"/>
                </a:solidFill>
              </a:rPr>
              <a:t> </a:t>
            </a:r>
            <a:r>
              <a:rPr lang="it-IT" sz="1400" b="1" dirty="0" err="1" smtClean="0">
                <a:solidFill>
                  <a:schemeClr val="accent1"/>
                </a:solidFill>
              </a:rPr>
              <a:t>Eye</a:t>
            </a:r>
            <a:r>
              <a:rPr lang="it-IT" sz="1400" b="1" dirty="0" smtClean="0">
                <a:solidFill>
                  <a:schemeClr val="accent1"/>
                </a:solidFill>
              </a:rPr>
              <a:t> </a:t>
            </a:r>
            <a:r>
              <a:rPr lang="it-IT" sz="1400" b="1" dirty="0" err="1" smtClean="0">
                <a:solidFill>
                  <a:schemeClr val="accent1"/>
                </a:solidFill>
              </a:rPr>
              <a:t>View</a:t>
            </a:r>
            <a:r>
              <a:rPr lang="it-IT" sz="1400" b="1" dirty="0" smtClean="0">
                <a:solidFill>
                  <a:schemeClr val="accent1"/>
                </a:solidFill>
              </a:rPr>
              <a:t> </a:t>
            </a:r>
            <a:r>
              <a:rPr lang="it-IT" sz="1400" b="1" dirty="0">
                <a:solidFill>
                  <a:schemeClr val="accent1"/>
                </a:solidFill>
              </a:rPr>
              <a:t>of 3D </a:t>
            </a:r>
            <a:r>
              <a:rPr lang="it-IT" sz="1400" b="1" dirty="0" smtClean="0">
                <a:solidFill>
                  <a:schemeClr val="accent1"/>
                </a:solidFill>
              </a:rPr>
              <a:t>GPR</a:t>
            </a:r>
            <a:r>
              <a:rPr lang="en-US" sz="1400" dirty="0" smtClean="0">
                <a:solidFill>
                  <a:schemeClr val="accent1"/>
                </a:solidFill>
              </a:rPr>
              <a:t>” – Turkey, funded by </a:t>
            </a:r>
            <a:r>
              <a:rPr lang="it-IT" sz="1400" dirty="0" err="1" smtClean="0">
                <a:solidFill>
                  <a:schemeClr val="accent1"/>
                </a:solidFill>
              </a:rPr>
              <a:t>Sivas</a:t>
            </a:r>
            <a:r>
              <a:rPr lang="it-IT" sz="1400" dirty="0" smtClean="0">
                <a:solidFill>
                  <a:schemeClr val="accent1"/>
                </a:solidFill>
              </a:rPr>
              <a:t> </a:t>
            </a:r>
            <a:r>
              <a:rPr lang="it-IT" sz="1400" dirty="0" err="1">
                <a:solidFill>
                  <a:schemeClr val="accent1"/>
                </a:solidFill>
              </a:rPr>
              <a:t>Governorship</a:t>
            </a:r>
            <a:r>
              <a:rPr lang="it-IT" sz="1400" dirty="0">
                <a:solidFill>
                  <a:schemeClr val="accent1"/>
                </a:solidFill>
              </a:rPr>
              <a:t> of </a:t>
            </a:r>
            <a:r>
              <a:rPr lang="it-IT" sz="1400" dirty="0" err="1" smtClean="0">
                <a:solidFill>
                  <a:schemeClr val="accent1"/>
                </a:solidFill>
              </a:rPr>
              <a:t>Turkey</a:t>
            </a:r>
            <a:r>
              <a:rPr lang="it-IT" sz="1400" dirty="0" smtClean="0">
                <a:solidFill>
                  <a:schemeClr val="accent1"/>
                </a:solidFill>
              </a:rPr>
              <a:t>, 2010-today</a:t>
            </a:r>
          </a:p>
          <a:p>
            <a:pPr marL="468313" indent="-285750" algn="just">
              <a:buSzPct val="185000"/>
              <a:buFont typeface="Arial" pitchFamily="34" charset="0"/>
              <a:buChar char="•"/>
            </a:pPr>
            <a:r>
              <a:rPr lang="en-US" sz="1400" dirty="0" smtClean="0">
                <a:solidFill>
                  <a:schemeClr val="accent1"/>
                </a:solidFill>
              </a:rPr>
              <a:t>“</a:t>
            </a:r>
            <a:r>
              <a:rPr lang="en-US" sz="1400" b="1" dirty="0" smtClean="0">
                <a:solidFill>
                  <a:schemeClr val="accent1"/>
                </a:solidFill>
              </a:rPr>
              <a:t>Assessing </a:t>
            </a:r>
            <a:r>
              <a:rPr lang="en-US" sz="1400" b="1" dirty="0">
                <a:solidFill>
                  <a:schemeClr val="accent1"/>
                </a:solidFill>
              </a:rPr>
              <a:t>Current State of Buried Sewer Systems and Their Remaining Safe </a:t>
            </a:r>
            <a:r>
              <a:rPr lang="en-US" sz="1400" b="1" dirty="0" smtClean="0">
                <a:solidFill>
                  <a:schemeClr val="accent1"/>
                </a:solidFill>
              </a:rPr>
              <a:t>Life</a:t>
            </a:r>
            <a:r>
              <a:rPr lang="en-US" sz="1400" dirty="0" smtClean="0">
                <a:solidFill>
                  <a:schemeClr val="accent1"/>
                </a:solidFill>
              </a:rPr>
              <a:t>” </a:t>
            </a:r>
            <a:r>
              <a:rPr lang="it-IT" sz="1400" dirty="0">
                <a:solidFill>
                  <a:schemeClr val="accent1"/>
                </a:solidFill>
              </a:rPr>
              <a:t>– </a:t>
            </a:r>
            <a:r>
              <a:rPr lang="it-IT" sz="1400" dirty="0" err="1" smtClean="0">
                <a:solidFill>
                  <a:schemeClr val="accent1"/>
                </a:solidFill>
              </a:rPr>
              <a:t>United</a:t>
            </a:r>
            <a:r>
              <a:rPr lang="it-IT" sz="1400" dirty="0" smtClean="0">
                <a:solidFill>
                  <a:schemeClr val="accent1"/>
                </a:solidFill>
              </a:rPr>
              <a:t> Kingdom, </a:t>
            </a:r>
            <a:r>
              <a:rPr lang="it-IT" sz="1400" dirty="0" err="1" smtClean="0">
                <a:solidFill>
                  <a:schemeClr val="accent1"/>
                </a:solidFill>
              </a:rPr>
              <a:t>funded</a:t>
            </a:r>
            <a:r>
              <a:rPr lang="it-IT" sz="1400" dirty="0" smtClean="0">
                <a:solidFill>
                  <a:schemeClr val="accent1"/>
                </a:solidFill>
              </a:rPr>
              <a:t> by </a:t>
            </a:r>
            <a:r>
              <a:rPr lang="en-US" sz="1400" dirty="0" smtClean="0">
                <a:solidFill>
                  <a:schemeClr val="accent1"/>
                </a:solidFill>
              </a:rPr>
              <a:t>Engineering </a:t>
            </a:r>
            <a:r>
              <a:rPr lang="en-US" sz="1400" dirty="0">
                <a:solidFill>
                  <a:schemeClr val="accent1"/>
                </a:solidFill>
              </a:rPr>
              <a:t>and Physical Sciences Research Council (EPSRC</a:t>
            </a:r>
            <a:r>
              <a:rPr lang="en-US" sz="1400" dirty="0" smtClean="0">
                <a:solidFill>
                  <a:schemeClr val="accent1"/>
                </a:solidFill>
              </a:rPr>
              <a:t>), </a:t>
            </a:r>
            <a:r>
              <a:rPr lang="en-US" sz="1400" dirty="0">
                <a:solidFill>
                  <a:schemeClr val="accent1"/>
                </a:solidFill>
              </a:rPr>
              <a:t>involving six major Water and Sewer construction and operation companies in the </a:t>
            </a:r>
            <a:r>
              <a:rPr lang="en-US" sz="1400" dirty="0" smtClean="0">
                <a:solidFill>
                  <a:schemeClr val="accent1"/>
                </a:solidFill>
              </a:rPr>
              <a:t>UK, 2012-2014</a:t>
            </a:r>
          </a:p>
          <a:p>
            <a:pPr marL="468313" indent="-285750" algn="just">
              <a:buSzPct val="185000"/>
              <a:buFont typeface="Arial" pitchFamily="34" charset="0"/>
              <a:buChar char="•"/>
            </a:pPr>
            <a:r>
              <a:rPr lang="en-US" sz="1400" dirty="0" smtClean="0">
                <a:solidFill>
                  <a:schemeClr val="accent1"/>
                </a:solidFill>
              </a:rPr>
              <a:t>“</a:t>
            </a:r>
            <a:r>
              <a:rPr lang="en-US" sz="1400" b="1" dirty="0" smtClean="0">
                <a:solidFill>
                  <a:schemeClr val="accent1"/>
                </a:solidFill>
              </a:rPr>
              <a:t>Applications </a:t>
            </a:r>
            <a:r>
              <a:rPr lang="en-US" sz="1400" b="1" dirty="0">
                <a:solidFill>
                  <a:schemeClr val="accent1"/>
                </a:solidFill>
              </a:rPr>
              <a:t>of Non-destructive Methods in Assessment and Monitoring of Bridge </a:t>
            </a:r>
            <a:r>
              <a:rPr lang="en-US" sz="1400" b="1" dirty="0" smtClean="0">
                <a:solidFill>
                  <a:schemeClr val="accent1"/>
                </a:solidFill>
              </a:rPr>
              <a:t>Structures</a:t>
            </a:r>
            <a:r>
              <a:rPr lang="en-US" sz="1400" dirty="0" smtClean="0">
                <a:solidFill>
                  <a:schemeClr val="accent1"/>
                </a:solidFill>
              </a:rPr>
              <a:t>” </a:t>
            </a:r>
            <a:r>
              <a:rPr lang="it-IT" sz="1400" dirty="0">
                <a:solidFill>
                  <a:schemeClr val="accent1"/>
                </a:solidFill>
              </a:rPr>
              <a:t>– </a:t>
            </a:r>
            <a:r>
              <a:rPr lang="it-IT" sz="1400" dirty="0" err="1">
                <a:solidFill>
                  <a:schemeClr val="accent1"/>
                </a:solidFill>
              </a:rPr>
              <a:t>United</a:t>
            </a:r>
            <a:r>
              <a:rPr lang="it-IT" sz="1400" dirty="0">
                <a:solidFill>
                  <a:schemeClr val="accent1"/>
                </a:solidFill>
              </a:rPr>
              <a:t> Kingdom, </a:t>
            </a:r>
            <a:r>
              <a:rPr lang="it-IT" sz="1400" dirty="0" err="1">
                <a:solidFill>
                  <a:schemeClr val="accent1"/>
                </a:solidFill>
              </a:rPr>
              <a:t>funded</a:t>
            </a:r>
            <a:r>
              <a:rPr lang="it-IT" sz="1400" dirty="0">
                <a:solidFill>
                  <a:schemeClr val="accent1"/>
                </a:solidFill>
              </a:rPr>
              <a:t> by </a:t>
            </a:r>
            <a:r>
              <a:rPr lang="en-US" sz="1400" dirty="0" smtClean="0">
                <a:solidFill>
                  <a:schemeClr val="accent1"/>
                </a:solidFill>
              </a:rPr>
              <a:t>Rochester </a:t>
            </a:r>
            <a:r>
              <a:rPr lang="en-US" sz="1400" dirty="0">
                <a:solidFill>
                  <a:schemeClr val="accent1"/>
                </a:solidFill>
              </a:rPr>
              <a:t>Bridge Trust and the University of </a:t>
            </a:r>
            <a:r>
              <a:rPr lang="en-US" sz="1400" dirty="0" smtClean="0">
                <a:solidFill>
                  <a:schemeClr val="accent1"/>
                </a:solidFill>
              </a:rPr>
              <a:t>Greenwich, </a:t>
            </a:r>
            <a:r>
              <a:rPr lang="en-US" sz="1400" dirty="0">
                <a:solidFill>
                  <a:schemeClr val="accent1"/>
                </a:solidFill>
              </a:rPr>
              <a:t>involving a number of </a:t>
            </a:r>
            <a:r>
              <a:rPr lang="en-US" sz="1400" dirty="0" smtClean="0">
                <a:solidFill>
                  <a:schemeClr val="accent1"/>
                </a:solidFill>
              </a:rPr>
              <a:t>major UK </a:t>
            </a:r>
            <a:r>
              <a:rPr lang="en-US" sz="1400" dirty="0">
                <a:solidFill>
                  <a:schemeClr val="accent1"/>
                </a:solidFill>
              </a:rPr>
              <a:t>companies within the </a:t>
            </a:r>
            <a:r>
              <a:rPr lang="en-US" sz="1400" dirty="0" smtClean="0">
                <a:solidFill>
                  <a:schemeClr val="accent1"/>
                </a:solidFill>
              </a:rPr>
              <a:t>NDT methods discipline, 2009-2014</a:t>
            </a:r>
          </a:p>
          <a:p>
            <a:pPr marL="468313" indent="-285750" algn="just">
              <a:buSzPct val="185000"/>
              <a:buFont typeface="Arial" pitchFamily="34" charset="0"/>
              <a:buChar char="•"/>
            </a:pPr>
            <a:r>
              <a:rPr lang="en-US" sz="1400" dirty="0" smtClean="0">
                <a:solidFill>
                  <a:schemeClr val="accent1"/>
                </a:solidFill>
              </a:rPr>
              <a:t>“</a:t>
            </a:r>
            <a:r>
              <a:rPr lang="en-US" sz="1400" b="1" dirty="0" err="1" smtClean="0">
                <a:solidFill>
                  <a:schemeClr val="accent1"/>
                </a:solidFill>
              </a:rPr>
              <a:t>Modelling</a:t>
            </a:r>
            <a:r>
              <a:rPr lang="en-US" sz="1400" b="1" dirty="0" smtClean="0">
                <a:solidFill>
                  <a:schemeClr val="accent1"/>
                </a:solidFill>
              </a:rPr>
              <a:t> Ground Penetrating Radar</a:t>
            </a:r>
            <a:r>
              <a:rPr lang="en-US" sz="1400" dirty="0" smtClean="0">
                <a:solidFill>
                  <a:schemeClr val="accent1"/>
                </a:solidFill>
              </a:rPr>
              <a:t>”, EPSRC </a:t>
            </a:r>
            <a:r>
              <a:rPr lang="en-US" sz="1400" dirty="0">
                <a:solidFill>
                  <a:schemeClr val="accent1"/>
                </a:solidFill>
              </a:rPr>
              <a:t>PhD case award, UK </a:t>
            </a:r>
          </a:p>
          <a:p>
            <a:pPr marL="468313" indent="-285750" algn="just">
              <a:buSzPct val="185000"/>
              <a:buFont typeface="Arial" pitchFamily="34" charset="0"/>
              <a:buChar char="•"/>
            </a:pPr>
            <a:endParaRPr lang="en-US" sz="1400" dirty="0">
              <a:solidFill>
                <a:schemeClr val="accent1"/>
              </a:solidFill>
            </a:endParaRPr>
          </a:p>
          <a:p>
            <a:pPr marL="468313" indent="-285750" algn="just">
              <a:buSzPct val="185000"/>
              <a:buFont typeface="Arial" pitchFamily="34" charset="0"/>
              <a:buChar char="•"/>
            </a:pPr>
            <a:endParaRPr lang="en-US" sz="1400" dirty="0" smtClean="0">
              <a:solidFill>
                <a:schemeClr val="accent1"/>
              </a:solidFill>
            </a:endParaRPr>
          </a:p>
          <a:p>
            <a:pPr marL="468313" indent="-285750" algn="just">
              <a:buSzPct val="185000"/>
              <a:buFont typeface="Arial" pitchFamily="34" charset="0"/>
              <a:buChar char="•"/>
            </a:pPr>
            <a:endParaRPr lang="it-IT" sz="1400" dirty="0" smtClean="0">
              <a:solidFill>
                <a:schemeClr val="accent1"/>
              </a:solidFill>
            </a:endParaRPr>
          </a:p>
          <a:p>
            <a:pPr marL="182563" indent="0" algn="just">
              <a:buNone/>
            </a:pPr>
            <a:endParaRPr lang="it-IT" sz="1400" dirty="0">
              <a:solidFill>
                <a:schemeClr val="accent1"/>
              </a:solidFill>
            </a:endParaRPr>
          </a:p>
        </p:txBody>
      </p:sp>
      <p:sp>
        <p:nvSpPr>
          <p:cNvPr id="6" name="Rettangolo arrotondato 5"/>
          <p:cNvSpPr/>
          <p:nvPr/>
        </p:nvSpPr>
        <p:spPr bwMode="auto">
          <a:xfrm>
            <a:off x="702789" y="5801162"/>
            <a:ext cx="7738492" cy="943292"/>
          </a:xfrm>
          <a:prstGeom prst="roundRect">
            <a:avLst>
              <a:gd name="adj" fmla="val 10377"/>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just"/>
            <a:r>
              <a:rPr lang="en-US" sz="1600" dirty="0">
                <a:effectLst>
                  <a:outerShdw blurRad="38100" dist="38100" dir="2700000" algn="tl">
                    <a:srgbClr val="000000">
                      <a:alpha val="43137"/>
                    </a:srgbClr>
                  </a:outerShdw>
                </a:effectLst>
              </a:rPr>
              <a:t>   </a:t>
            </a:r>
            <a:r>
              <a:rPr lang="en-US" sz="1600" dirty="0" smtClean="0">
                <a:effectLst>
                  <a:outerShdw blurRad="38100" dist="38100" dir="2700000" algn="tl">
                    <a:srgbClr val="000000">
                      <a:alpha val="43137"/>
                    </a:srgbClr>
                  </a:outerShdw>
                </a:effectLst>
              </a:rPr>
              <a:t>   Thanks </a:t>
            </a:r>
            <a:r>
              <a:rPr lang="en-US" sz="1600" dirty="0">
                <a:effectLst>
                  <a:outerShdw blurRad="38100" dist="38100" dir="2700000" algn="tl">
                    <a:srgbClr val="000000">
                      <a:alpha val="43137"/>
                    </a:srgbClr>
                  </a:outerShdw>
                </a:effectLst>
              </a:rPr>
              <a:t>to the Action, its partners will have the opportunity </a:t>
            </a:r>
            <a:r>
              <a:rPr lang="en-US" sz="1600" dirty="0" smtClean="0">
                <a:effectLst>
                  <a:outerShdw blurRad="38100" dist="38100" dir="2700000" algn="tl">
                    <a:srgbClr val="000000">
                      <a:alpha val="43137"/>
                    </a:srgbClr>
                  </a:outerShdw>
                </a:effectLst>
              </a:rPr>
              <a:t>to </a:t>
            </a:r>
            <a:r>
              <a:rPr lang="en-US" sz="1600" dirty="0">
                <a:effectLst>
                  <a:outerShdw blurRad="38100" dist="38100" dir="2700000" algn="tl">
                    <a:srgbClr val="000000">
                      <a:alpha val="43137"/>
                    </a:srgbClr>
                  </a:outerShdw>
                </a:effectLst>
              </a:rPr>
              <a:t>access </a:t>
            </a:r>
            <a:endParaRPr lang="en-US" sz="1600" dirty="0" smtClean="0">
              <a:effectLst>
                <a:outerShdw blurRad="38100" dist="38100" dir="2700000" algn="tl">
                  <a:srgbClr val="000000">
                    <a:alpha val="43137"/>
                  </a:srgbClr>
                </a:outerShdw>
              </a:effectLst>
            </a:endParaRPr>
          </a:p>
          <a:p>
            <a:pPr algn="just"/>
            <a:r>
              <a:rPr lang="en-US" sz="1600" dirty="0">
                <a:effectLst>
                  <a:outerShdw blurRad="38100" dist="38100" dir="2700000" algn="tl">
                    <a:srgbClr val="000000">
                      <a:alpha val="43137"/>
                    </a:srgbClr>
                  </a:outerShdw>
                </a:effectLst>
              </a:rPr>
              <a:t> </a:t>
            </a:r>
            <a:r>
              <a:rPr lang="en-US" sz="1600" dirty="0" smtClean="0">
                <a:effectLst>
                  <a:outerShdw blurRad="38100" dist="38100" dir="2700000" algn="tl">
                    <a:srgbClr val="000000">
                      <a:alpha val="43137"/>
                    </a:srgbClr>
                  </a:outerShdw>
                </a:effectLst>
              </a:rPr>
              <a:t>     new </a:t>
            </a:r>
            <a:r>
              <a:rPr lang="en-US" sz="1600" dirty="0">
                <a:effectLst>
                  <a:outerShdw blurRad="38100" dist="38100" dir="2700000" algn="tl">
                    <a:srgbClr val="000000">
                      <a:alpha val="43137"/>
                    </a:srgbClr>
                  </a:outerShdw>
                </a:effectLst>
              </a:rPr>
              <a:t>financial support for research at both </a:t>
            </a:r>
            <a:r>
              <a:rPr lang="en-US" sz="1600" dirty="0" smtClean="0">
                <a:effectLst>
                  <a:outerShdw blurRad="38100" dist="38100" dir="2700000" algn="tl">
                    <a:srgbClr val="000000">
                      <a:alpha val="43137"/>
                    </a:srgbClr>
                  </a:outerShdw>
                </a:effectLst>
              </a:rPr>
              <a:t>national </a:t>
            </a:r>
            <a:r>
              <a:rPr lang="en-US" sz="1600" dirty="0">
                <a:effectLst>
                  <a:outerShdw blurRad="38100" dist="38100" dir="2700000" algn="tl">
                    <a:srgbClr val="000000">
                      <a:alpha val="43137"/>
                    </a:srgbClr>
                  </a:outerShdw>
                </a:effectLst>
              </a:rPr>
              <a:t>and European levels. </a:t>
            </a:r>
          </a:p>
        </p:txBody>
      </p:sp>
      <p:sp>
        <p:nvSpPr>
          <p:cNvPr id="7" name="Ovale 6"/>
          <p:cNvSpPr/>
          <p:nvPr/>
        </p:nvSpPr>
        <p:spPr>
          <a:xfrm>
            <a:off x="919156" y="6098133"/>
            <a:ext cx="108000" cy="108000"/>
          </a:xfrm>
          <a:prstGeom prst="ellipse">
            <a:avLst/>
          </a:prstGeom>
          <a:solidFill>
            <a:schemeClr val="accent3"/>
          </a:solidFill>
          <a:ln w="42500" cap="flat" cmpd="sng" algn="ctr">
            <a:noFill/>
            <a:prstDash val="solid"/>
          </a:ln>
          <a:effectLst>
            <a:glow rad="63500">
              <a:schemeClr val="accent3">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8" name="Segnaposto piè di pagina 3"/>
          <p:cNvSpPr>
            <a:spLocks noGrp="1"/>
          </p:cNvSpPr>
          <p:nvPr>
            <p:ph type="ftr" sz="quarter" idx="3"/>
          </p:nvPr>
        </p:nvSpPr>
        <p:spPr>
          <a:xfrm>
            <a:off x="4919473" y="45720"/>
            <a:ext cx="4297679" cy="531556"/>
          </a:xfrm>
          <a:prstGeom prst="rect">
            <a:avLst/>
          </a:prstGeom>
        </p:spPr>
        <p:txBody>
          <a:bodyPr/>
          <a:lstStyle>
            <a:lvl1pPr algn="l">
              <a:defRPr sz="1100">
                <a:solidFill>
                  <a:schemeClr val="bg1"/>
                </a:solidFill>
                <a:effectLst>
                  <a:outerShdw blurRad="38100" dist="38100" dir="2700000" algn="tl">
                    <a:srgbClr val="000000">
                      <a:alpha val="43137"/>
                    </a:srgbClr>
                  </a:outerShdw>
                </a:effectLst>
              </a:defRPr>
            </a:lvl1pPr>
          </a:lstStyle>
          <a:p>
            <a:r>
              <a:rPr lang="it-IT" i="1" dirty="0" err="1" smtClean="0">
                <a:effectLst/>
                <a:latin typeface="+mj-lt"/>
              </a:rPr>
              <a:t>Civil</a:t>
            </a:r>
            <a:r>
              <a:rPr lang="it-IT" i="1" dirty="0" smtClean="0">
                <a:effectLst/>
                <a:latin typeface="+mj-lt"/>
              </a:rPr>
              <a:t> </a:t>
            </a:r>
            <a:r>
              <a:rPr lang="it-IT" i="1" dirty="0" err="1" smtClean="0">
                <a:effectLst/>
                <a:latin typeface="+mj-lt"/>
              </a:rPr>
              <a:t>Engineering</a:t>
            </a:r>
            <a:r>
              <a:rPr lang="it-IT" i="1" dirty="0" smtClean="0">
                <a:effectLst/>
                <a:latin typeface="+mj-lt"/>
              </a:rPr>
              <a:t> Applications of Ground Penetrating Radar TUD Domain, </a:t>
            </a:r>
            <a:r>
              <a:rPr lang="it-IT" i="1" dirty="0" err="1" smtClean="0">
                <a:effectLst/>
                <a:latin typeface="+mj-lt"/>
              </a:rPr>
              <a:t>Proposer</a:t>
            </a:r>
            <a:r>
              <a:rPr lang="it-IT" i="1" dirty="0" smtClean="0">
                <a:effectLst/>
                <a:latin typeface="+mj-lt"/>
              </a:rPr>
              <a:t>: </a:t>
            </a:r>
            <a:r>
              <a:rPr lang="it-IT" b="1" i="1" dirty="0" smtClean="0">
                <a:effectLst/>
                <a:latin typeface="+mj-lt"/>
              </a:rPr>
              <a:t>Lara </a:t>
            </a:r>
            <a:r>
              <a:rPr lang="it-IT" b="1" i="1" dirty="0" err="1" smtClean="0">
                <a:effectLst/>
                <a:latin typeface="+mj-lt"/>
              </a:rPr>
              <a:t>Pajewski</a:t>
            </a:r>
            <a:endParaRPr lang="de-DE" b="1" i="1" dirty="0">
              <a:effectLst/>
              <a:latin typeface="+mj-lt"/>
            </a:endParaRPr>
          </a:p>
        </p:txBody>
      </p:sp>
      <p:sp>
        <p:nvSpPr>
          <p:cNvPr id="9" name="Ovale 8"/>
          <p:cNvSpPr/>
          <p:nvPr/>
        </p:nvSpPr>
        <p:spPr>
          <a:xfrm>
            <a:off x="8646110" y="6387267"/>
            <a:ext cx="357188" cy="357187"/>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700" b="0" i="0" u="none" strike="noStrike" kern="0" cap="none" spc="0" normalizeH="0" baseline="0" noProof="0" dirty="0">
              <a:ln>
                <a:noFill/>
              </a:ln>
              <a:solidFill>
                <a:sysClr val="window" lastClr="FFFFFF"/>
              </a:solidFill>
              <a:uLnTx/>
              <a:uFillTx/>
              <a:latin typeface="Calibri"/>
              <a:ea typeface="+mn-ea"/>
              <a:cs typeface="+mn-cs"/>
            </a:endParaRPr>
          </a:p>
        </p:txBody>
      </p:sp>
      <p:sp>
        <p:nvSpPr>
          <p:cNvPr id="10" name="CasellaDiTesto 9"/>
          <p:cNvSpPr txBox="1"/>
          <p:nvPr/>
        </p:nvSpPr>
        <p:spPr>
          <a:xfrm>
            <a:off x="8657444" y="6419932"/>
            <a:ext cx="328937" cy="348813"/>
          </a:xfrm>
          <a:prstGeom prst="rect">
            <a:avLst/>
          </a:prstGeom>
          <a:noFill/>
        </p:spPr>
        <p:txBody>
          <a:bodyPr wrap="none">
            <a:spAutoFit/>
          </a:bodyPr>
          <a:lstStyle/>
          <a:p>
            <a:pPr algn="ctr">
              <a:lnSpc>
                <a:spcPts val="1000"/>
              </a:lnSpc>
              <a:defRPr/>
            </a:pPr>
            <a:r>
              <a:rPr lang="it-IT" sz="1000" b="1" dirty="0" smtClean="0">
                <a:solidFill>
                  <a:schemeClr val="bg1"/>
                </a:solidFill>
                <a:effectLst>
                  <a:outerShdw blurRad="38100" dist="38100" dir="2700000" algn="tl">
                    <a:srgbClr val="000000">
                      <a:alpha val="43137"/>
                    </a:srgbClr>
                  </a:outerShdw>
                </a:effectLst>
                <a:latin typeface="Century Gothic" pitchFamily="34" charset="0"/>
              </a:rPr>
              <a:t>33</a:t>
            </a:r>
          </a:p>
          <a:p>
            <a:pPr algn="ctr">
              <a:lnSpc>
                <a:spcPts val="1000"/>
              </a:lnSpc>
              <a:defRPr/>
            </a:pPr>
            <a:r>
              <a:rPr lang="it-IT" sz="800" dirty="0" smtClean="0">
                <a:solidFill>
                  <a:schemeClr val="bg1"/>
                </a:solidFill>
                <a:latin typeface="Century Gothic" pitchFamily="34" charset="0"/>
              </a:rPr>
              <a:t>43</a:t>
            </a:r>
            <a:endParaRPr lang="it-IT" sz="800" dirty="0">
              <a:solidFill>
                <a:schemeClr val="bg1"/>
              </a:solidFill>
              <a:latin typeface="Century Gothic" pitchFamily="34" charset="0"/>
            </a:endParaRPr>
          </a:p>
        </p:txBody>
      </p:sp>
    </p:spTree>
    <p:extLst>
      <p:ext uri="{BB962C8B-B14F-4D97-AF65-F5344CB8AC3E}">
        <p14:creationId xmlns:p14="http://schemas.microsoft.com/office/powerpoint/2010/main" val="990667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sz="quarter"/>
          </p:nvPr>
        </p:nvSpPr>
        <p:spPr/>
        <p:txBody>
          <a:bodyPr/>
          <a:lstStyle/>
          <a:p>
            <a:r>
              <a:rPr lang="it-IT" b="0" dirty="0" err="1" smtClean="0">
                <a:effectLst>
                  <a:outerShdw blurRad="38100" dist="38100" dir="2700000" algn="tl">
                    <a:srgbClr val="000000">
                      <a:alpha val="43137"/>
                    </a:srgbClr>
                  </a:outerShdw>
                </a:effectLst>
              </a:rPr>
              <a:t>Dissemination</a:t>
            </a:r>
            <a:r>
              <a:rPr lang="it-IT" b="0" dirty="0" smtClean="0">
                <a:effectLst>
                  <a:outerShdw blurRad="38100" dist="38100" dir="2700000" algn="tl">
                    <a:srgbClr val="000000">
                      <a:alpha val="43137"/>
                    </a:srgbClr>
                  </a:outerShdw>
                </a:effectLst>
              </a:rPr>
              <a:t> Plan</a:t>
            </a:r>
            <a:endParaRPr lang="it-IT" b="0" dirty="0">
              <a:effectLst>
                <a:outerShdw blurRad="38100" dist="38100" dir="2700000" algn="tl">
                  <a:srgbClr val="000000">
                    <a:alpha val="43137"/>
                  </a:srgbClr>
                </a:outerShdw>
              </a:effectLst>
            </a:endParaRPr>
          </a:p>
        </p:txBody>
      </p:sp>
      <p:sp>
        <p:nvSpPr>
          <p:cNvPr id="3" name="Ovale 2"/>
          <p:cNvSpPr/>
          <p:nvPr/>
        </p:nvSpPr>
        <p:spPr>
          <a:xfrm>
            <a:off x="8646110" y="6387267"/>
            <a:ext cx="357188" cy="357187"/>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700" b="0" i="0" u="none" strike="noStrike" kern="0" cap="none" spc="0" normalizeH="0" baseline="0" noProof="0" dirty="0">
              <a:ln>
                <a:noFill/>
              </a:ln>
              <a:solidFill>
                <a:sysClr val="window" lastClr="FFFFFF"/>
              </a:solidFill>
              <a:uLnTx/>
              <a:uFillTx/>
              <a:latin typeface="Calibri"/>
              <a:ea typeface="+mn-ea"/>
              <a:cs typeface="+mn-cs"/>
            </a:endParaRPr>
          </a:p>
        </p:txBody>
      </p:sp>
      <p:sp>
        <p:nvSpPr>
          <p:cNvPr id="4" name="CasellaDiTesto 3"/>
          <p:cNvSpPr txBox="1"/>
          <p:nvPr/>
        </p:nvSpPr>
        <p:spPr>
          <a:xfrm>
            <a:off x="8657443" y="6419932"/>
            <a:ext cx="328937" cy="348813"/>
          </a:xfrm>
          <a:prstGeom prst="rect">
            <a:avLst/>
          </a:prstGeom>
          <a:noFill/>
        </p:spPr>
        <p:txBody>
          <a:bodyPr wrap="none">
            <a:spAutoFit/>
          </a:bodyPr>
          <a:lstStyle/>
          <a:p>
            <a:pPr algn="ctr">
              <a:lnSpc>
                <a:spcPts val="1000"/>
              </a:lnSpc>
              <a:defRPr/>
            </a:pPr>
            <a:r>
              <a:rPr lang="it-IT" sz="1000" b="1" dirty="0" smtClean="0">
                <a:solidFill>
                  <a:schemeClr val="bg1"/>
                </a:solidFill>
                <a:effectLst>
                  <a:outerShdw blurRad="38100" dist="38100" dir="2700000" algn="tl">
                    <a:srgbClr val="000000">
                      <a:alpha val="43137"/>
                    </a:srgbClr>
                  </a:outerShdw>
                </a:effectLst>
                <a:latin typeface="Century Gothic" pitchFamily="34" charset="0"/>
              </a:rPr>
              <a:t>34</a:t>
            </a:r>
          </a:p>
          <a:p>
            <a:pPr algn="ctr">
              <a:lnSpc>
                <a:spcPts val="1000"/>
              </a:lnSpc>
              <a:defRPr/>
            </a:pPr>
            <a:r>
              <a:rPr lang="it-IT" sz="800" dirty="0" smtClean="0">
                <a:solidFill>
                  <a:schemeClr val="bg1"/>
                </a:solidFill>
                <a:latin typeface="Century Gothic" pitchFamily="34" charset="0"/>
              </a:rPr>
              <a:t>43</a:t>
            </a:r>
            <a:endParaRPr lang="it-IT" sz="800" dirty="0">
              <a:solidFill>
                <a:schemeClr val="bg1"/>
              </a:solidFill>
              <a:latin typeface="Century Gothic" pitchFamily="34" charset="0"/>
            </a:endParaRPr>
          </a:p>
        </p:txBody>
      </p:sp>
    </p:spTree>
    <p:extLst>
      <p:ext uri="{BB962C8B-B14F-4D97-AF65-F5344CB8AC3E}">
        <p14:creationId xmlns:p14="http://schemas.microsoft.com/office/powerpoint/2010/main" val="343600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314327" y="164649"/>
            <a:ext cx="6297613" cy="600075"/>
          </a:xfrm>
          <a:prstGeom prst="rect">
            <a:avLst/>
          </a:prstGeom>
        </p:spPr>
        <p:txBody>
          <a:bodyPr/>
          <a:lstStyle/>
          <a:p>
            <a:r>
              <a:rPr lang="de-DE" b="0" dirty="0" smtClean="0">
                <a:effectLst>
                  <a:outerShdw blurRad="38100" dist="38100" dir="2700000" algn="tl">
                    <a:srgbClr val="000000">
                      <a:alpha val="43137"/>
                    </a:srgbClr>
                  </a:outerShdw>
                </a:effectLst>
              </a:rPr>
              <a:t>Dissemination Plan – Who?</a:t>
            </a:r>
            <a:endParaRPr lang="de-DE" b="0" dirty="0">
              <a:effectLst>
                <a:outerShdw blurRad="38100" dist="38100" dir="2700000" algn="tl">
                  <a:srgbClr val="000000">
                    <a:alpha val="43137"/>
                  </a:srgbClr>
                </a:outerShdw>
              </a:effectLst>
            </a:endParaRPr>
          </a:p>
        </p:txBody>
      </p:sp>
      <p:sp>
        <p:nvSpPr>
          <p:cNvPr id="3" name="Segnaposto contenuto 2"/>
          <p:cNvSpPr>
            <a:spLocks noGrp="1"/>
          </p:cNvSpPr>
          <p:nvPr>
            <p:ph idx="4294967295"/>
          </p:nvPr>
        </p:nvSpPr>
        <p:spPr>
          <a:xfrm>
            <a:off x="431562" y="1759808"/>
            <a:ext cx="8026638" cy="4781672"/>
          </a:xfrm>
          <a:prstGeom prst="rect">
            <a:avLst/>
          </a:prstGeom>
        </p:spPr>
        <p:txBody>
          <a:bodyPr/>
          <a:lstStyle/>
          <a:p>
            <a:pPr marL="0" indent="0" algn="just">
              <a:buNone/>
            </a:pPr>
            <a:r>
              <a:rPr lang="en-GB" sz="1800" dirty="0">
                <a:solidFill>
                  <a:schemeClr val="accent1"/>
                </a:solidFill>
              </a:rPr>
              <a:t>The target audience for </a:t>
            </a:r>
            <a:r>
              <a:rPr lang="en-GB" sz="1800" dirty="0" smtClean="0">
                <a:solidFill>
                  <a:schemeClr val="accent1"/>
                </a:solidFill>
              </a:rPr>
              <a:t>dissemination </a:t>
            </a:r>
            <a:r>
              <a:rPr lang="en-GB" sz="1800" dirty="0">
                <a:solidFill>
                  <a:schemeClr val="accent1"/>
                </a:solidFill>
              </a:rPr>
              <a:t>of the </a:t>
            </a:r>
            <a:r>
              <a:rPr lang="en-GB" sz="1800" dirty="0" smtClean="0">
                <a:solidFill>
                  <a:schemeClr val="accent1"/>
                </a:solidFill>
              </a:rPr>
              <a:t>Action’s results includes</a:t>
            </a:r>
            <a:r>
              <a:rPr lang="en-GB" sz="1800" dirty="0">
                <a:solidFill>
                  <a:schemeClr val="accent1"/>
                </a:solidFill>
              </a:rPr>
              <a:t>: </a:t>
            </a:r>
            <a:endParaRPr lang="en-GB" sz="1800" dirty="0" smtClean="0">
              <a:solidFill>
                <a:schemeClr val="accent1"/>
              </a:solidFill>
            </a:endParaRPr>
          </a:p>
          <a:p>
            <a:pPr marL="0" indent="0" algn="just">
              <a:buNone/>
            </a:pPr>
            <a:endParaRPr lang="en-GB" sz="1800" dirty="0" smtClean="0">
              <a:solidFill>
                <a:schemeClr val="accent1"/>
              </a:solidFill>
            </a:endParaRPr>
          </a:p>
          <a:p>
            <a:pPr marL="441325" lvl="0" indent="-441325" algn="just">
              <a:buNone/>
            </a:pPr>
            <a:r>
              <a:rPr lang="en-GB" sz="1600" dirty="0" smtClean="0">
                <a:solidFill>
                  <a:schemeClr val="accent1"/>
                </a:solidFill>
              </a:rPr>
              <a:t>    Researchers, </a:t>
            </a:r>
            <a:r>
              <a:rPr lang="en-GB" sz="1600" dirty="0">
                <a:solidFill>
                  <a:schemeClr val="accent1"/>
                </a:solidFill>
              </a:rPr>
              <a:t>with special attention to </a:t>
            </a:r>
            <a:r>
              <a:rPr lang="en-GB" sz="1600" dirty="0" smtClean="0">
                <a:solidFill>
                  <a:schemeClr val="accent1"/>
                </a:solidFill>
              </a:rPr>
              <a:t>Early-Stage  </a:t>
            </a:r>
            <a:r>
              <a:rPr lang="en-GB" sz="1600" dirty="0">
                <a:solidFill>
                  <a:schemeClr val="accent1"/>
                </a:solidFill>
              </a:rPr>
              <a:t>R</a:t>
            </a:r>
            <a:r>
              <a:rPr lang="en-GB" sz="1600" dirty="0" smtClean="0">
                <a:solidFill>
                  <a:schemeClr val="accent1"/>
                </a:solidFill>
              </a:rPr>
              <a:t>esearchers </a:t>
            </a:r>
            <a:r>
              <a:rPr lang="en-GB" sz="1600" dirty="0">
                <a:solidFill>
                  <a:schemeClr val="accent1"/>
                </a:solidFill>
              </a:rPr>
              <a:t>and PhD. </a:t>
            </a:r>
            <a:r>
              <a:rPr lang="en-GB" sz="1600" dirty="0" smtClean="0">
                <a:solidFill>
                  <a:schemeClr val="accent1"/>
                </a:solidFill>
              </a:rPr>
              <a:t>Students</a:t>
            </a:r>
            <a:endParaRPr lang="it-IT" sz="1600" dirty="0">
              <a:solidFill>
                <a:schemeClr val="accent1"/>
              </a:solidFill>
            </a:endParaRPr>
          </a:p>
          <a:p>
            <a:pPr marL="441325" lvl="0" indent="-441325" algn="just">
              <a:buNone/>
            </a:pPr>
            <a:r>
              <a:rPr lang="en-GB" sz="1600" dirty="0" smtClean="0">
                <a:solidFill>
                  <a:schemeClr val="accent1"/>
                </a:solidFill>
              </a:rPr>
              <a:t>    Commercial companies, </a:t>
            </a:r>
            <a:r>
              <a:rPr lang="en-GB" sz="1600" dirty="0">
                <a:solidFill>
                  <a:schemeClr val="accent1"/>
                </a:solidFill>
              </a:rPr>
              <a:t>as service providers or </a:t>
            </a:r>
            <a:r>
              <a:rPr lang="en-GB" sz="1600" dirty="0" smtClean="0">
                <a:solidFill>
                  <a:schemeClr val="accent1"/>
                </a:solidFill>
              </a:rPr>
              <a:t>manufacturers </a:t>
            </a:r>
            <a:r>
              <a:rPr lang="en-GB" sz="1600" dirty="0">
                <a:solidFill>
                  <a:schemeClr val="accent1"/>
                </a:solidFill>
              </a:rPr>
              <a:t>of GPR </a:t>
            </a:r>
            <a:r>
              <a:rPr lang="en-GB" sz="1600" dirty="0" smtClean="0">
                <a:solidFill>
                  <a:schemeClr val="accent1"/>
                </a:solidFill>
              </a:rPr>
              <a:t>equipment</a:t>
            </a:r>
            <a:endParaRPr lang="it-IT" sz="1600" dirty="0">
              <a:solidFill>
                <a:schemeClr val="accent1"/>
              </a:solidFill>
            </a:endParaRPr>
          </a:p>
          <a:p>
            <a:pPr marL="441325" lvl="0" indent="-441325" algn="just">
              <a:buNone/>
            </a:pPr>
            <a:r>
              <a:rPr lang="en-GB" sz="1600" dirty="0" smtClean="0">
                <a:solidFill>
                  <a:schemeClr val="accent1"/>
                </a:solidFill>
              </a:rPr>
              <a:t>    Public </a:t>
            </a:r>
            <a:r>
              <a:rPr lang="en-GB" sz="1600" dirty="0">
                <a:solidFill>
                  <a:schemeClr val="accent1"/>
                </a:solidFill>
              </a:rPr>
              <a:t>Agencies and </a:t>
            </a:r>
            <a:r>
              <a:rPr lang="en-GB" sz="1600" dirty="0" smtClean="0">
                <a:solidFill>
                  <a:schemeClr val="accent1"/>
                </a:solidFill>
              </a:rPr>
              <a:t>Institutions </a:t>
            </a:r>
            <a:r>
              <a:rPr lang="en-GB" sz="1600" dirty="0">
                <a:solidFill>
                  <a:schemeClr val="accent1"/>
                </a:solidFill>
              </a:rPr>
              <a:t>responsible for the </a:t>
            </a:r>
            <a:r>
              <a:rPr lang="en-US" sz="1600" dirty="0">
                <a:solidFill>
                  <a:schemeClr val="accent1"/>
                </a:solidFill>
              </a:rPr>
              <a:t>management and maintenance of public structures and </a:t>
            </a:r>
            <a:r>
              <a:rPr lang="en-US" sz="1600" dirty="0" smtClean="0">
                <a:solidFill>
                  <a:schemeClr val="accent1"/>
                </a:solidFill>
              </a:rPr>
              <a:t>infrastructures</a:t>
            </a:r>
            <a:endParaRPr lang="it-IT" sz="1600" dirty="0">
              <a:solidFill>
                <a:schemeClr val="accent1"/>
              </a:solidFill>
            </a:endParaRPr>
          </a:p>
          <a:p>
            <a:pPr marL="441325" lvl="0" indent="-441325" algn="just">
              <a:buNone/>
            </a:pPr>
            <a:r>
              <a:rPr lang="en-GB" sz="1600" dirty="0" smtClean="0">
                <a:solidFill>
                  <a:schemeClr val="accent1"/>
                </a:solidFill>
              </a:rPr>
              <a:t>    Associations </a:t>
            </a:r>
            <a:r>
              <a:rPr lang="en-GB" sz="1600" dirty="0">
                <a:solidFill>
                  <a:schemeClr val="accent1"/>
                </a:solidFill>
              </a:rPr>
              <a:t>and project </a:t>
            </a:r>
            <a:r>
              <a:rPr lang="en-GB" sz="1600" dirty="0" smtClean="0">
                <a:solidFill>
                  <a:schemeClr val="accent1"/>
                </a:solidFill>
              </a:rPr>
              <a:t>consortia</a:t>
            </a:r>
            <a:endParaRPr lang="it-IT" sz="1600" dirty="0">
              <a:solidFill>
                <a:schemeClr val="accent1"/>
              </a:solidFill>
            </a:endParaRPr>
          </a:p>
          <a:p>
            <a:pPr marL="441325" lvl="0" indent="-441325" algn="just">
              <a:buNone/>
            </a:pPr>
            <a:r>
              <a:rPr lang="en-GB" sz="1600" dirty="0" smtClean="0">
                <a:solidFill>
                  <a:schemeClr val="accent1"/>
                </a:solidFill>
              </a:rPr>
              <a:t>    Audience </a:t>
            </a:r>
            <a:r>
              <a:rPr lang="en-GB" sz="1600" dirty="0">
                <a:solidFill>
                  <a:schemeClr val="accent1"/>
                </a:solidFill>
              </a:rPr>
              <a:t>from other research </a:t>
            </a:r>
            <a:r>
              <a:rPr lang="en-GB" sz="1600" dirty="0" smtClean="0">
                <a:solidFill>
                  <a:schemeClr val="accent1"/>
                </a:solidFill>
              </a:rPr>
              <a:t>frameworks</a:t>
            </a:r>
            <a:endParaRPr lang="it-IT" sz="1600" dirty="0">
              <a:solidFill>
                <a:schemeClr val="accent1"/>
              </a:solidFill>
            </a:endParaRPr>
          </a:p>
          <a:p>
            <a:pPr marL="441325" lvl="0" indent="-441325" algn="just">
              <a:buNone/>
            </a:pPr>
            <a:r>
              <a:rPr lang="en-GB" sz="1600" dirty="0" smtClean="0">
                <a:solidFill>
                  <a:schemeClr val="accent1"/>
                </a:solidFill>
              </a:rPr>
              <a:t>    International </a:t>
            </a:r>
            <a:r>
              <a:rPr lang="en-GB" sz="1600" dirty="0">
                <a:solidFill>
                  <a:schemeClr val="accent1"/>
                </a:solidFill>
              </a:rPr>
              <a:t>Standard </a:t>
            </a:r>
            <a:r>
              <a:rPr lang="en-GB" sz="1600" dirty="0" smtClean="0">
                <a:solidFill>
                  <a:schemeClr val="accent1"/>
                </a:solidFill>
              </a:rPr>
              <a:t>Bodies</a:t>
            </a:r>
            <a:endParaRPr lang="it-IT" sz="1600" dirty="0">
              <a:solidFill>
                <a:schemeClr val="accent1"/>
              </a:solidFill>
            </a:endParaRPr>
          </a:p>
          <a:p>
            <a:pPr marL="441325" lvl="0" indent="-441325" algn="just">
              <a:buNone/>
            </a:pPr>
            <a:r>
              <a:rPr lang="en-GB" sz="1600" dirty="0" smtClean="0">
                <a:solidFill>
                  <a:schemeClr val="accent1"/>
                </a:solidFill>
              </a:rPr>
              <a:t>    Politicians</a:t>
            </a:r>
            <a:endParaRPr lang="it-IT" sz="1600" dirty="0">
              <a:solidFill>
                <a:schemeClr val="accent1"/>
              </a:solidFill>
            </a:endParaRPr>
          </a:p>
          <a:p>
            <a:pPr marL="441325" lvl="0" indent="-441325" algn="just">
              <a:buNone/>
            </a:pPr>
            <a:r>
              <a:rPr lang="en-GB" sz="1600" dirty="0" smtClean="0">
                <a:solidFill>
                  <a:schemeClr val="accent1"/>
                </a:solidFill>
              </a:rPr>
              <a:t>    General public</a:t>
            </a:r>
            <a:endParaRPr lang="it-IT" sz="1600" dirty="0">
              <a:solidFill>
                <a:schemeClr val="accent1"/>
              </a:solidFill>
            </a:endParaRPr>
          </a:p>
        </p:txBody>
      </p:sp>
      <p:sp>
        <p:nvSpPr>
          <p:cNvPr id="4" name="Ovale 3"/>
          <p:cNvSpPr/>
          <p:nvPr/>
        </p:nvSpPr>
        <p:spPr>
          <a:xfrm>
            <a:off x="482143" y="2616131"/>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6" name="Ovale 5"/>
          <p:cNvSpPr/>
          <p:nvPr/>
        </p:nvSpPr>
        <p:spPr>
          <a:xfrm>
            <a:off x="482143" y="5043691"/>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7" name="Ovale 6"/>
          <p:cNvSpPr/>
          <p:nvPr/>
        </p:nvSpPr>
        <p:spPr>
          <a:xfrm>
            <a:off x="482143" y="3214891"/>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8" name="Ovale 7"/>
          <p:cNvSpPr/>
          <p:nvPr/>
        </p:nvSpPr>
        <p:spPr>
          <a:xfrm>
            <a:off x="482143" y="3792881"/>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9" name="Ovale 8"/>
          <p:cNvSpPr/>
          <p:nvPr/>
        </p:nvSpPr>
        <p:spPr>
          <a:xfrm>
            <a:off x="482143" y="4367416"/>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10" name="Ovale 9"/>
          <p:cNvSpPr/>
          <p:nvPr/>
        </p:nvSpPr>
        <p:spPr>
          <a:xfrm>
            <a:off x="482143" y="4718006"/>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11" name="Ovale 10"/>
          <p:cNvSpPr/>
          <p:nvPr/>
        </p:nvSpPr>
        <p:spPr>
          <a:xfrm>
            <a:off x="482143" y="5377066"/>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12" name="Ovale 11"/>
          <p:cNvSpPr/>
          <p:nvPr/>
        </p:nvSpPr>
        <p:spPr>
          <a:xfrm>
            <a:off x="482143" y="5739016"/>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13" name="Segnaposto piè di pagina 3"/>
          <p:cNvSpPr>
            <a:spLocks noGrp="1"/>
          </p:cNvSpPr>
          <p:nvPr>
            <p:ph type="ftr" sz="quarter" idx="3"/>
          </p:nvPr>
        </p:nvSpPr>
        <p:spPr>
          <a:xfrm>
            <a:off x="4919473" y="45720"/>
            <a:ext cx="4297679" cy="531556"/>
          </a:xfrm>
          <a:prstGeom prst="rect">
            <a:avLst/>
          </a:prstGeom>
        </p:spPr>
        <p:txBody>
          <a:bodyPr/>
          <a:lstStyle>
            <a:lvl1pPr algn="l">
              <a:defRPr sz="1100">
                <a:solidFill>
                  <a:schemeClr val="bg1"/>
                </a:solidFill>
                <a:effectLst>
                  <a:outerShdw blurRad="38100" dist="38100" dir="2700000" algn="tl">
                    <a:srgbClr val="000000">
                      <a:alpha val="43137"/>
                    </a:srgbClr>
                  </a:outerShdw>
                </a:effectLst>
              </a:defRPr>
            </a:lvl1pPr>
          </a:lstStyle>
          <a:p>
            <a:r>
              <a:rPr lang="it-IT" i="1" dirty="0" err="1" smtClean="0">
                <a:effectLst/>
                <a:latin typeface="+mj-lt"/>
              </a:rPr>
              <a:t>Civil</a:t>
            </a:r>
            <a:r>
              <a:rPr lang="it-IT" i="1" dirty="0" smtClean="0">
                <a:effectLst/>
                <a:latin typeface="+mj-lt"/>
              </a:rPr>
              <a:t> </a:t>
            </a:r>
            <a:r>
              <a:rPr lang="it-IT" i="1" dirty="0" err="1" smtClean="0">
                <a:effectLst/>
                <a:latin typeface="+mj-lt"/>
              </a:rPr>
              <a:t>Engineering</a:t>
            </a:r>
            <a:r>
              <a:rPr lang="it-IT" i="1" dirty="0" smtClean="0">
                <a:effectLst/>
                <a:latin typeface="+mj-lt"/>
              </a:rPr>
              <a:t> Applications of Ground Penetrating Radar TUD Domain, </a:t>
            </a:r>
            <a:r>
              <a:rPr lang="it-IT" i="1" dirty="0" err="1" smtClean="0">
                <a:effectLst/>
                <a:latin typeface="+mj-lt"/>
              </a:rPr>
              <a:t>Proposer</a:t>
            </a:r>
            <a:r>
              <a:rPr lang="it-IT" i="1" dirty="0" smtClean="0">
                <a:effectLst/>
                <a:latin typeface="+mj-lt"/>
              </a:rPr>
              <a:t>: </a:t>
            </a:r>
            <a:r>
              <a:rPr lang="it-IT" b="1" i="1" dirty="0" smtClean="0">
                <a:effectLst/>
                <a:latin typeface="+mj-lt"/>
              </a:rPr>
              <a:t>Lara </a:t>
            </a:r>
            <a:r>
              <a:rPr lang="it-IT" b="1" i="1" dirty="0" err="1" smtClean="0">
                <a:effectLst/>
                <a:latin typeface="+mj-lt"/>
              </a:rPr>
              <a:t>Pajewski</a:t>
            </a:r>
            <a:endParaRPr lang="de-DE" b="1" i="1" dirty="0">
              <a:effectLst/>
              <a:latin typeface="+mj-lt"/>
            </a:endParaRPr>
          </a:p>
        </p:txBody>
      </p:sp>
      <p:sp>
        <p:nvSpPr>
          <p:cNvPr id="14" name="Ovale 13"/>
          <p:cNvSpPr/>
          <p:nvPr/>
        </p:nvSpPr>
        <p:spPr>
          <a:xfrm>
            <a:off x="8646110" y="6387267"/>
            <a:ext cx="357188" cy="357187"/>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700" b="0" i="0" u="none" strike="noStrike" kern="0" cap="none" spc="0" normalizeH="0" baseline="0" noProof="0" dirty="0">
              <a:ln>
                <a:noFill/>
              </a:ln>
              <a:solidFill>
                <a:sysClr val="window" lastClr="FFFFFF"/>
              </a:solidFill>
              <a:uLnTx/>
              <a:uFillTx/>
              <a:latin typeface="Calibri"/>
              <a:ea typeface="+mn-ea"/>
              <a:cs typeface="+mn-cs"/>
            </a:endParaRPr>
          </a:p>
        </p:txBody>
      </p:sp>
      <p:sp>
        <p:nvSpPr>
          <p:cNvPr id="15" name="CasellaDiTesto 14"/>
          <p:cNvSpPr txBox="1"/>
          <p:nvPr/>
        </p:nvSpPr>
        <p:spPr>
          <a:xfrm>
            <a:off x="8657443" y="6419932"/>
            <a:ext cx="328937" cy="348813"/>
          </a:xfrm>
          <a:prstGeom prst="rect">
            <a:avLst/>
          </a:prstGeom>
          <a:noFill/>
        </p:spPr>
        <p:txBody>
          <a:bodyPr wrap="none">
            <a:spAutoFit/>
          </a:bodyPr>
          <a:lstStyle/>
          <a:p>
            <a:pPr algn="ctr">
              <a:lnSpc>
                <a:spcPts val="1000"/>
              </a:lnSpc>
              <a:defRPr/>
            </a:pPr>
            <a:r>
              <a:rPr lang="it-IT" sz="1000" b="1" dirty="0" smtClean="0">
                <a:solidFill>
                  <a:schemeClr val="bg1"/>
                </a:solidFill>
                <a:effectLst>
                  <a:outerShdw blurRad="38100" dist="38100" dir="2700000" algn="tl">
                    <a:srgbClr val="000000">
                      <a:alpha val="43137"/>
                    </a:srgbClr>
                  </a:outerShdw>
                </a:effectLst>
                <a:latin typeface="Century Gothic" pitchFamily="34" charset="0"/>
              </a:rPr>
              <a:t>35</a:t>
            </a:r>
          </a:p>
          <a:p>
            <a:pPr algn="ctr">
              <a:lnSpc>
                <a:spcPts val="1000"/>
              </a:lnSpc>
              <a:defRPr/>
            </a:pPr>
            <a:r>
              <a:rPr lang="it-IT" sz="800" dirty="0" smtClean="0">
                <a:solidFill>
                  <a:schemeClr val="bg1"/>
                </a:solidFill>
                <a:latin typeface="Century Gothic" pitchFamily="34" charset="0"/>
              </a:rPr>
              <a:t>43</a:t>
            </a:r>
            <a:endParaRPr lang="it-IT" sz="800" dirty="0">
              <a:solidFill>
                <a:schemeClr val="bg1"/>
              </a:solidFill>
              <a:latin typeface="Century Gothic" pitchFamily="34" charset="0"/>
            </a:endParaRPr>
          </a:p>
        </p:txBody>
      </p:sp>
    </p:spTree>
    <p:extLst>
      <p:ext uri="{BB962C8B-B14F-4D97-AF65-F5344CB8AC3E}">
        <p14:creationId xmlns:p14="http://schemas.microsoft.com/office/powerpoint/2010/main" val="220533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314327" y="117024"/>
            <a:ext cx="6297613" cy="600075"/>
          </a:xfrm>
          <a:prstGeom prst="rect">
            <a:avLst/>
          </a:prstGeom>
        </p:spPr>
        <p:txBody>
          <a:bodyPr/>
          <a:lstStyle/>
          <a:p>
            <a:r>
              <a:rPr lang="de-DE" b="0" dirty="0" smtClean="0">
                <a:effectLst>
                  <a:outerShdw blurRad="38100" dist="38100" dir="2700000" algn="tl">
                    <a:srgbClr val="000000">
                      <a:alpha val="43137"/>
                    </a:srgbClr>
                  </a:outerShdw>
                </a:effectLst>
              </a:rPr>
              <a:t>Dissemination Plan – </a:t>
            </a:r>
            <a:br>
              <a:rPr lang="de-DE" b="0" dirty="0" smtClean="0">
                <a:effectLst>
                  <a:outerShdw blurRad="38100" dist="38100" dir="2700000" algn="tl">
                    <a:srgbClr val="000000">
                      <a:alpha val="43137"/>
                    </a:srgbClr>
                  </a:outerShdw>
                </a:effectLst>
              </a:rPr>
            </a:br>
            <a:r>
              <a:rPr lang="de-DE" b="0" dirty="0" err="1" smtClean="0">
                <a:effectLst>
                  <a:outerShdw blurRad="38100" dist="38100" dir="2700000" algn="tl">
                    <a:srgbClr val="000000">
                      <a:alpha val="43137"/>
                    </a:srgbClr>
                  </a:outerShdw>
                </a:effectLst>
              </a:rPr>
              <a:t>How</a:t>
            </a:r>
            <a:r>
              <a:rPr lang="de-DE" b="0" dirty="0" smtClean="0">
                <a:effectLst>
                  <a:outerShdw blurRad="38100" dist="38100" dir="2700000" algn="tl">
                    <a:srgbClr val="000000">
                      <a:alpha val="43137"/>
                    </a:srgbClr>
                  </a:outerShdw>
                </a:effectLst>
              </a:rPr>
              <a:t> </a:t>
            </a:r>
            <a:r>
              <a:rPr lang="de-DE" b="0" dirty="0" err="1" smtClean="0">
                <a:effectLst>
                  <a:outerShdw blurRad="38100" dist="38100" dir="2700000" algn="tl">
                    <a:srgbClr val="000000">
                      <a:alpha val="43137"/>
                    </a:srgbClr>
                  </a:outerShdw>
                </a:effectLst>
              </a:rPr>
              <a:t>and</a:t>
            </a:r>
            <a:r>
              <a:rPr lang="de-DE" b="0" dirty="0" smtClean="0">
                <a:effectLst>
                  <a:outerShdw blurRad="38100" dist="38100" dir="2700000" algn="tl">
                    <a:srgbClr val="000000">
                      <a:alpha val="43137"/>
                    </a:srgbClr>
                  </a:outerShdw>
                </a:effectLst>
              </a:rPr>
              <a:t> </a:t>
            </a:r>
            <a:r>
              <a:rPr lang="de-DE" b="0" dirty="0" err="1" smtClean="0">
                <a:effectLst>
                  <a:outerShdw blurRad="38100" dist="38100" dir="2700000" algn="tl">
                    <a:srgbClr val="000000">
                      <a:alpha val="43137"/>
                    </a:srgbClr>
                  </a:outerShdw>
                </a:effectLst>
              </a:rPr>
              <a:t>What</a:t>
            </a:r>
            <a:r>
              <a:rPr lang="de-DE" b="0" dirty="0">
                <a:effectLst>
                  <a:outerShdw blurRad="38100" dist="38100" dir="2700000" algn="tl">
                    <a:srgbClr val="000000">
                      <a:alpha val="43137"/>
                    </a:srgbClr>
                  </a:outerShdw>
                </a:effectLst>
              </a:rPr>
              <a:t>?</a:t>
            </a:r>
          </a:p>
        </p:txBody>
      </p:sp>
      <p:sp>
        <p:nvSpPr>
          <p:cNvPr id="3" name="Segnaposto contenuto 2"/>
          <p:cNvSpPr>
            <a:spLocks noGrp="1"/>
          </p:cNvSpPr>
          <p:nvPr>
            <p:ph idx="4294967295"/>
          </p:nvPr>
        </p:nvSpPr>
        <p:spPr>
          <a:xfrm>
            <a:off x="248387" y="1393698"/>
            <a:ext cx="8647963" cy="5350756"/>
          </a:xfrm>
          <a:prstGeom prst="rect">
            <a:avLst/>
          </a:prstGeom>
        </p:spPr>
        <p:txBody>
          <a:bodyPr/>
          <a:lstStyle/>
          <a:p>
            <a:pPr marL="0" indent="0">
              <a:buNone/>
            </a:pPr>
            <a:r>
              <a:rPr lang="en-US" sz="1800" dirty="0" smtClean="0">
                <a:solidFill>
                  <a:schemeClr val="accent1"/>
                </a:solidFill>
              </a:rPr>
              <a:t>    </a:t>
            </a:r>
            <a:r>
              <a:rPr lang="en-US" sz="1600" dirty="0" smtClean="0">
                <a:solidFill>
                  <a:schemeClr val="accent1"/>
                </a:solidFill>
              </a:rPr>
              <a:t>For scientific communities and experts from commercial companies: </a:t>
            </a:r>
            <a:endParaRPr lang="it-IT" sz="1600" dirty="0">
              <a:solidFill>
                <a:schemeClr val="accent1"/>
              </a:solidFill>
            </a:endParaRPr>
          </a:p>
          <a:p>
            <a:pPr marL="0" indent="0" algn="just">
              <a:buNone/>
            </a:pPr>
            <a:r>
              <a:rPr lang="en-US" sz="1300" dirty="0" smtClean="0">
                <a:solidFill>
                  <a:schemeClr val="accent1"/>
                </a:solidFill>
              </a:rPr>
              <a:t>articles </a:t>
            </a:r>
            <a:r>
              <a:rPr lang="en-US" sz="1300" dirty="0">
                <a:solidFill>
                  <a:schemeClr val="accent1"/>
                </a:solidFill>
              </a:rPr>
              <a:t>in peer-reviewed scientific and technical </a:t>
            </a:r>
            <a:r>
              <a:rPr lang="en-US" sz="1300" dirty="0" smtClean="0">
                <a:solidFill>
                  <a:schemeClr val="accent1"/>
                </a:solidFill>
              </a:rPr>
              <a:t>Journals: state </a:t>
            </a:r>
            <a:r>
              <a:rPr lang="en-US" sz="1300" dirty="0">
                <a:solidFill>
                  <a:schemeClr val="accent1"/>
                </a:solidFill>
              </a:rPr>
              <a:t>of the art reports, intermediate, annual and case-study reports, proceedings of scientific events, handbook of protocols and guidelines, software manuals and final reports</a:t>
            </a:r>
            <a:r>
              <a:rPr lang="en-US" sz="1300" dirty="0" smtClean="0">
                <a:solidFill>
                  <a:schemeClr val="accent1"/>
                </a:solidFill>
              </a:rPr>
              <a:t>; workshops</a:t>
            </a:r>
            <a:r>
              <a:rPr lang="en-US" sz="1300" dirty="0">
                <a:solidFill>
                  <a:schemeClr val="accent1"/>
                </a:solidFill>
              </a:rPr>
              <a:t>, meetings, conferences and seminars organized by the Action</a:t>
            </a:r>
            <a:r>
              <a:rPr lang="en-US" sz="1300" dirty="0" smtClean="0">
                <a:solidFill>
                  <a:schemeClr val="accent1"/>
                </a:solidFill>
              </a:rPr>
              <a:t>; Training </a:t>
            </a:r>
            <a:r>
              <a:rPr lang="en-US" sz="1300" dirty="0">
                <a:solidFill>
                  <a:schemeClr val="accent1"/>
                </a:solidFill>
              </a:rPr>
              <a:t>School</a:t>
            </a:r>
            <a:r>
              <a:rPr lang="en-US" sz="1300" dirty="0" smtClean="0">
                <a:solidFill>
                  <a:schemeClr val="accent1"/>
                </a:solidFill>
              </a:rPr>
              <a:t>; distribution </a:t>
            </a:r>
            <a:r>
              <a:rPr lang="en-US" sz="1300" dirty="0">
                <a:solidFill>
                  <a:schemeClr val="accent1"/>
                </a:solidFill>
              </a:rPr>
              <a:t>of free </a:t>
            </a:r>
            <a:r>
              <a:rPr lang="en-US" sz="1300" dirty="0" smtClean="0">
                <a:solidFill>
                  <a:schemeClr val="accent1"/>
                </a:solidFill>
              </a:rPr>
              <a:t>ROMs featuring </a:t>
            </a:r>
            <a:r>
              <a:rPr lang="en-US" sz="1300" dirty="0">
                <a:solidFill>
                  <a:schemeClr val="accent1"/>
                </a:solidFill>
              </a:rPr>
              <a:t>documents and other multimedia resources emanating from each of the four research areas</a:t>
            </a:r>
            <a:r>
              <a:rPr lang="en-US" sz="1300" dirty="0" smtClean="0">
                <a:solidFill>
                  <a:schemeClr val="accent1"/>
                </a:solidFill>
              </a:rPr>
              <a:t>; contributions </a:t>
            </a:r>
            <a:r>
              <a:rPr lang="en-US" sz="1300" dirty="0">
                <a:solidFill>
                  <a:schemeClr val="accent1"/>
                </a:solidFill>
              </a:rPr>
              <a:t>to international and national conferences and </a:t>
            </a:r>
            <a:r>
              <a:rPr lang="en-US" sz="1300" dirty="0" smtClean="0">
                <a:solidFill>
                  <a:schemeClr val="accent1"/>
                </a:solidFill>
              </a:rPr>
              <a:t>symposia; specific </a:t>
            </a:r>
            <a:r>
              <a:rPr lang="en-US" sz="1300" dirty="0">
                <a:solidFill>
                  <a:schemeClr val="accent1"/>
                </a:solidFill>
              </a:rPr>
              <a:t>mailings to interested laboratories, associations and consortia</a:t>
            </a:r>
            <a:r>
              <a:rPr lang="en-US" sz="1300" dirty="0" smtClean="0">
                <a:solidFill>
                  <a:schemeClr val="accent1"/>
                </a:solidFill>
              </a:rPr>
              <a:t>; subscriptions </a:t>
            </a:r>
            <a:r>
              <a:rPr lang="en-US" sz="1300" dirty="0">
                <a:solidFill>
                  <a:schemeClr val="accent1"/>
                </a:solidFill>
              </a:rPr>
              <a:t>to a newsletter via the </a:t>
            </a:r>
            <a:r>
              <a:rPr lang="en-US" sz="1300" dirty="0" smtClean="0">
                <a:solidFill>
                  <a:schemeClr val="accent1"/>
                </a:solidFill>
              </a:rPr>
              <a:t>Website;  internet </a:t>
            </a:r>
            <a:r>
              <a:rPr lang="en-US" sz="1300" dirty="0">
                <a:solidFill>
                  <a:schemeClr val="accent1"/>
                </a:solidFill>
              </a:rPr>
              <a:t>discussion </a:t>
            </a:r>
            <a:r>
              <a:rPr lang="en-US" sz="1300" dirty="0" smtClean="0">
                <a:solidFill>
                  <a:schemeClr val="accent1"/>
                </a:solidFill>
              </a:rPr>
              <a:t>forum; password-protected </a:t>
            </a:r>
            <a:r>
              <a:rPr lang="en-US" sz="1300" dirty="0">
                <a:solidFill>
                  <a:schemeClr val="accent1"/>
                </a:solidFill>
              </a:rPr>
              <a:t>section of the Website</a:t>
            </a:r>
            <a:r>
              <a:rPr lang="en-US" sz="1300" dirty="0" smtClean="0">
                <a:solidFill>
                  <a:schemeClr val="accent1"/>
                </a:solidFill>
              </a:rPr>
              <a:t>.</a:t>
            </a:r>
          </a:p>
          <a:p>
            <a:pPr marL="0" indent="0" algn="just">
              <a:buNone/>
            </a:pPr>
            <a:r>
              <a:rPr lang="en-US" sz="1800" dirty="0" smtClean="0">
                <a:solidFill>
                  <a:schemeClr val="accent1"/>
                </a:solidFill>
              </a:rPr>
              <a:t>    </a:t>
            </a:r>
            <a:r>
              <a:rPr lang="en-US" sz="1600" dirty="0" smtClean="0">
                <a:solidFill>
                  <a:schemeClr val="accent1"/>
                </a:solidFill>
              </a:rPr>
              <a:t>For </a:t>
            </a:r>
            <a:r>
              <a:rPr lang="en-US" sz="1600" dirty="0">
                <a:solidFill>
                  <a:schemeClr val="accent1"/>
                </a:solidFill>
              </a:rPr>
              <a:t>Public </a:t>
            </a:r>
            <a:r>
              <a:rPr lang="en-US" sz="1600" dirty="0" smtClean="0">
                <a:solidFill>
                  <a:schemeClr val="accent1"/>
                </a:solidFill>
              </a:rPr>
              <a:t>Agencies, Institutions </a:t>
            </a:r>
            <a:r>
              <a:rPr lang="en-US" sz="1600" dirty="0">
                <a:solidFill>
                  <a:schemeClr val="accent1"/>
                </a:solidFill>
              </a:rPr>
              <a:t>responsible for </a:t>
            </a:r>
            <a:r>
              <a:rPr lang="en-US" sz="1600" dirty="0" smtClean="0">
                <a:solidFill>
                  <a:schemeClr val="accent1"/>
                </a:solidFill>
              </a:rPr>
              <a:t>management/maintenance </a:t>
            </a:r>
            <a:r>
              <a:rPr lang="en-US" sz="1600" dirty="0">
                <a:solidFill>
                  <a:schemeClr val="accent1"/>
                </a:solidFill>
              </a:rPr>
              <a:t>of public structures and </a:t>
            </a:r>
            <a:r>
              <a:rPr lang="en-US" sz="1600" dirty="0" smtClean="0">
                <a:solidFill>
                  <a:schemeClr val="accent1"/>
                </a:solidFill>
              </a:rPr>
              <a:t>infrastructures, and commercial companies:</a:t>
            </a:r>
            <a:endParaRPr lang="it-IT" sz="1600" dirty="0">
              <a:solidFill>
                <a:schemeClr val="accent1"/>
              </a:solidFill>
            </a:endParaRPr>
          </a:p>
          <a:p>
            <a:pPr marL="0" indent="0" algn="just">
              <a:buNone/>
            </a:pPr>
            <a:r>
              <a:rPr lang="en-US" sz="1300" dirty="0" smtClean="0">
                <a:solidFill>
                  <a:schemeClr val="accent1"/>
                </a:solidFill>
              </a:rPr>
              <a:t>articles </a:t>
            </a:r>
            <a:r>
              <a:rPr lang="en-US" sz="1300" dirty="0">
                <a:solidFill>
                  <a:schemeClr val="accent1"/>
                </a:solidFill>
              </a:rPr>
              <a:t>in non-technical Journals and publications</a:t>
            </a:r>
            <a:r>
              <a:rPr lang="en-US" sz="1300" dirty="0" smtClean="0">
                <a:solidFill>
                  <a:schemeClr val="accent1"/>
                </a:solidFill>
              </a:rPr>
              <a:t>; flyers </a:t>
            </a:r>
            <a:r>
              <a:rPr lang="en-US" sz="1300" dirty="0">
                <a:solidFill>
                  <a:schemeClr val="accent1"/>
                </a:solidFill>
              </a:rPr>
              <a:t>and brochures explaining the Action and its potential </a:t>
            </a:r>
            <a:r>
              <a:rPr lang="en-US" sz="1300" dirty="0" smtClean="0">
                <a:solidFill>
                  <a:schemeClr val="accent1"/>
                </a:solidFill>
              </a:rPr>
              <a:t>applications;</a:t>
            </a:r>
            <a:r>
              <a:rPr lang="it-IT" sz="1300" dirty="0">
                <a:solidFill>
                  <a:schemeClr val="accent1"/>
                </a:solidFill>
              </a:rPr>
              <a:t> </a:t>
            </a:r>
            <a:r>
              <a:rPr lang="en-US" sz="1300" dirty="0" smtClean="0">
                <a:solidFill>
                  <a:schemeClr val="accent1"/>
                </a:solidFill>
              </a:rPr>
              <a:t>free ROMs featuring </a:t>
            </a:r>
            <a:r>
              <a:rPr lang="en-US" sz="1300" dirty="0">
                <a:solidFill>
                  <a:schemeClr val="accent1"/>
                </a:solidFill>
              </a:rPr>
              <a:t>documents and other </a:t>
            </a:r>
            <a:r>
              <a:rPr lang="en-US" sz="1300" dirty="0" smtClean="0">
                <a:solidFill>
                  <a:schemeClr val="accent1"/>
                </a:solidFill>
              </a:rPr>
              <a:t>resources; invitations </a:t>
            </a:r>
            <a:r>
              <a:rPr lang="en-US" sz="1300" dirty="0">
                <a:solidFill>
                  <a:schemeClr val="accent1"/>
                </a:solidFill>
              </a:rPr>
              <a:t>to Training Schools, workshops and conferences</a:t>
            </a:r>
            <a:r>
              <a:rPr lang="en-US" sz="1300" dirty="0" smtClean="0">
                <a:solidFill>
                  <a:schemeClr val="accent1"/>
                </a:solidFill>
              </a:rPr>
              <a:t>; demo </a:t>
            </a:r>
            <a:r>
              <a:rPr lang="en-US" sz="1300" dirty="0">
                <a:solidFill>
                  <a:schemeClr val="accent1"/>
                </a:solidFill>
              </a:rPr>
              <a:t>activities</a:t>
            </a:r>
            <a:r>
              <a:rPr lang="en-US" sz="1300" dirty="0" smtClean="0">
                <a:solidFill>
                  <a:schemeClr val="accent1"/>
                </a:solidFill>
              </a:rPr>
              <a:t>; access </a:t>
            </a:r>
            <a:r>
              <a:rPr lang="en-US" sz="1300" dirty="0">
                <a:solidFill>
                  <a:schemeClr val="accent1"/>
                </a:solidFill>
              </a:rPr>
              <a:t>on the website to non-technical pages, publications, recommendations and other downloadable resources; </a:t>
            </a:r>
            <a:r>
              <a:rPr lang="en-US" sz="1300" dirty="0" smtClean="0">
                <a:solidFill>
                  <a:schemeClr val="accent1"/>
                </a:solidFill>
              </a:rPr>
              <a:t>final </a:t>
            </a:r>
            <a:r>
              <a:rPr lang="en-US" sz="1300" dirty="0">
                <a:solidFill>
                  <a:schemeClr val="accent1"/>
                </a:solidFill>
              </a:rPr>
              <a:t>reports.</a:t>
            </a:r>
            <a:endParaRPr lang="it-IT" sz="1300" dirty="0">
              <a:solidFill>
                <a:schemeClr val="accent1"/>
              </a:solidFill>
            </a:endParaRPr>
          </a:p>
          <a:p>
            <a:pPr marL="0" indent="0">
              <a:buNone/>
            </a:pPr>
            <a:r>
              <a:rPr lang="en-GB" sz="1800" dirty="0" smtClean="0">
                <a:solidFill>
                  <a:schemeClr val="accent1"/>
                </a:solidFill>
              </a:rPr>
              <a:t>    </a:t>
            </a:r>
            <a:r>
              <a:rPr lang="en-GB" sz="1600" dirty="0" smtClean="0">
                <a:solidFill>
                  <a:schemeClr val="accent1"/>
                </a:solidFill>
              </a:rPr>
              <a:t>International </a:t>
            </a:r>
            <a:r>
              <a:rPr lang="en-GB" sz="1600" dirty="0">
                <a:solidFill>
                  <a:schemeClr val="accent1"/>
                </a:solidFill>
              </a:rPr>
              <a:t>Standard Bodies </a:t>
            </a:r>
            <a:endParaRPr lang="en-GB" sz="1800" dirty="0" smtClean="0">
              <a:solidFill>
                <a:schemeClr val="accent1"/>
              </a:solidFill>
            </a:endParaRPr>
          </a:p>
          <a:p>
            <a:pPr marL="0" indent="0" algn="just">
              <a:buNone/>
            </a:pPr>
            <a:r>
              <a:rPr lang="en-GB" sz="1400" dirty="0" smtClean="0">
                <a:solidFill>
                  <a:schemeClr val="accent1"/>
                </a:solidFill>
              </a:rPr>
              <a:t>will </a:t>
            </a:r>
            <a:r>
              <a:rPr lang="en-GB" sz="1400" dirty="0">
                <a:solidFill>
                  <a:schemeClr val="accent1"/>
                </a:solidFill>
              </a:rPr>
              <a:t>find interest in many of </a:t>
            </a:r>
            <a:r>
              <a:rPr lang="en-GB" sz="1400" dirty="0" smtClean="0">
                <a:solidFill>
                  <a:schemeClr val="accent1"/>
                </a:solidFill>
              </a:rPr>
              <a:t>above mentioned dissemination </a:t>
            </a:r>
            <a:r>
              <a:rPr lang="en-GB" sz="1400" dirty="0">
                <a:solidFill>
                  <a:schemeClr val="accent1"/>
                </a:solidFill>
              </a:rPr>
              <a:t>initiatives and </a:t>
            </a:r>
            <a:r>
              <a:rPr lang="en-GB" sz="1400" dirty="0" smtClean="0">
                <a:solidFill>
                  <a:schemeClr val="accent1"/>
                </a:solidFill>
              </a:rPr>
              <a:t>resources, and in </a:t>
            </a:r>
            <a:r>
              <a:rPr lang="en-GB" sz="1400" dirty="0">
                <a:solidFill>
                  <a:schemeClr val="accent1"/>
                </a:solidFill>
              </a:rPr>
              <a:t>the </a:t>
            </a:r>
            <a:r>
              <a:rPr lang="en-US" sz="1400" dirty="0">
                <a:solidFill>
                  <a:schemeClr val="accent1"/>
                </a:solidFill>
              </a:rPr>
              <a:t>handbook of protocols and guidelines that will be published at the end of the Action</a:t>
            </a:r>
            <a:r>
              <a:rPr lang="en-US" sz="1400" dirty="0" smtClean="0">
                <a:solidFill>
                  <a:schemeClr val="accent1"/>
                </a:solidFill>
              </a:rPr>
              <a:t>. </a:t>
            </a:r>
          </a:p>
          <a:p>
            <a:pPr marL="0" indent="0" algn="just">
              <a:buNone/>
            </a:pPr>
            <a:r>
              <a:rPr lang="en-US" sz="1800" dirty="0" smtClean="0">
                <a:solidFill>
                  <a:schemeClr val="accent1"/>
                </a:solidFill>
              </a:rPr>
              <a:t>    </a:t>
            </a:r>
            <a:r>
              <a:rPr lang="en-US" sz="1600" dirty="0" smtClean="0">
                <a:solidFill>
                  <a:schemeClr val="accent1"/>
                </a:solidFill>
              </a:rPr>
              <a:t>European </a:t>
            </a:r>
            <a:r>
              <a:rPr lang="en-US" sz="1600" dirty="0">
                <a:solidFill>
                  <a:schemeClr val="accent1"/>
                </a:solidFill>
              </a:rPr>
              <a:t>citizens and </a:t>
            </a:r>
            <a:r>
              <a:rPr lang="en-US" sz="1600" dirty="0" smtClean="0">
                <a:solidFill>
                  <a:schemeClr val="accent1"/>
                </a:solidFill>
              </a:rPr>
              <a:t>politicians</a:t>
            </a:r>
          </a:p>
          <a:p>
            <a:pPr marL="0" indent="0" algn="just">
              <a:buNone/>
            </a:pPr>
            <a:r>
              <a:rPr lang="en-US" sz="1400" dirty="0" smtClean="0">
                <a:solidFill>
                  <a:schemeClr val="accent1"/>
                </a:solidFill>
              </a:rPr>
              <a:t>.</a:t>
            </a:r>
            <a:endParaRPr lang="it-IT" sz="1600" dirty="0">
              <a:solidFill>
                <a:schemeClr val="accent1"/>
              </a:solidFill>
            </a:endParaRPr>
          </a:p>
        </p:txBody>
      </p:sp>
      <p:sp>
        <p:nvSpPr>
          <p:cNvPr id="4" name="Ovale 3"/>
          <p:cNvSpPr/>
          <p:nvPr/>
        </p:nvSpPr>
        <p:spPr>
          <a:xfrm>
            <a:off x="407305" y="1525339"/>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6" name="Ovale 5"/>
          <p:cNvSpPr/>
          <p:nvPr/>
        </p:nvSpPr>
        <p:spPr>
          <a:xfrm>
            <a:off x="378735" y="3393373"/>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7" name="Ovale 6"/>
          <p:cNvSpPr/>
          <p:nvPr/>
        </p:nvSpPr>
        <p:spPr>
          <a:xfrm>
            <a:off x="378735" y="4868687"/>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8" name="Ovale 7"/>
          <p:cNvSpPr/>
          <p:nvPr/>
        </p:nvSpPr>
        <p:spPr>
          <a:xfrm>
            <a:off x="401885" y="5780905"/>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9" name="Segnaposto piè di pagina 3"/>
          <p:cNvSpPr>
            <a:spLocks noGrp="1"/>
          </p:cNvSpPr>
          <p:nvPr>
            <p:ph type="ftr" sz="quarter" idx="3"/>
          </p:nvPr>
        </p:nvSpPr>
        <p:spPr>
          <a:xfrm>
            <a:off x="4919473" y="45720"/>
            <a:ext cx="4297679" cy="531556"/>
          </a:xfrm>
          <a:prstGeom prst="rect">
            <a:avLst/>
          </a:prstGeom>
        </p:spPr>
        <p:txBody>
          <a:bodyPr/>
          <a:lstStyle>
            <a:lvl1pPr algn="l">
              <a:defRPr sz="1100">
                <a:solidFill>
                  <a:schemeClr val="bg1"/>
                </a:solidFill>
                <a:effectLst>
                  <a:outerShdw blurRad="38100" dist="38100" dir="2700000" algn="tl">
                    <a:srgbClr val="000000">
                      <a:alpha val="43137"/>
                    </a:srgbClr>
                  </a:outerShdw>
                </a:effectLst>
              </a:defRPr>
            </a:lvl1pPr>
          </a:lstStyle>
          <a:p>
            <a:r>
              <a:rPr lang="it-IT" i="1" dirty="0" err="1" smtClean="0">
                <a:effectLst/>
                <a:latin typeface="+mj-lt"/>
              </a:rPr>
              <a:t>Civil</a:t>
            </a:r>
            <a:r>
              <a:rPr lang="it-IT" i="1" dirty="0" smtClean="0">
                <a:effectLst/>
                <a:latin typeface="+mj-lt"/>
              </a:rPr>
              <a:t> </a:t>
            </a:r>
            <a:r>
              <a:rPr lang="it-IT" i="1" dirty="0" err="1" smtClean="0">
                <a:effectLst/>
                <a:latin typeface="+mj-lt"/>
              </a:rPr>
              <a:t>Engineering</a:t>
            </a:r>
            <a:r>
              <a:rPr lang="it-IT" i="1" dirty="0" smtClean="0">
                <a:effectLst/>
                <a:latin typeface="+mj-lt"/>
              </a:rPr>
              <a:t> Applications of Ground Penetrating Radar TUD Domain, </a:t>
            </a:r>
            <a:r>
              <a:rPr lang="it-IT" i="1" dirty="0" err="1" smtClean="0">
                <a:effectLst/>
                <a:latin typeface="+mj-lt"/>
              </a:rPr>
              <a:t>Proposer</a:t>
            </a:r>
            <a:r>
              <a:rPr lang="it-IT" i="1" dirty="0" smtClean="0">
                <a:effectLst/>
                <a:latin typeface="+mj-lt"/>
              </a:rPr>
              <a:t>: </a:t>
            </a:r>
            <a:r>
              <a:rPr lang="it-IT" b="1" i="1" dirty="0" smtClean="0">
                <a:effectLst/>
                <a:latin typeface="+mj-lt"/>
              </a:rPr>
              <a:t>Lara </a:t>
            </a:r>
            <a:r>
              <a:rPr lang="it-IT" b="1" i="1" dirty="0" err="1" smtClean="0">
                <a:effectLst/>
                <a:latin typeface="+mj-lt"/>
              </a:rPr>
              <a:t>Pajewski</a:t>
            </a:r>
            <a:endParaRPr lang="de-DE" b="1" i="1" dirty="0">
              <a:effectLst/>
              <a:latin typeface="+mj-lt"/>
            </a:endParaRPr>
          </a:p>
        </p:txBody>
      </p:sp>
      <p:sp>
        <p:nvSpPr>
          <p:cNvPr id="10" name="Ovale 9"/>
          <p:cNvSpPr/>
          <p:nvPr/>
        </p:nvSpPr>
        <p:spPr>
          <a:xfrm>
            <a:off x="8646110" y="6387267"/>
            <a:ext cx="357188" cy="357187"/>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700" b="0" i="0" u="none" strike="noStrike" kern="0" cap="none" spc="0" normalizeH="0" baseline="0" noProof="0" dirty="0">
              <a:ln>
                <a:noFill/>
              </a:ln>
              <a:solidFill>
                <a:sysClr val="window" lastClr="FFFFFF"/>
              </a:solidFill>
              <a:uLnTx/>
              <a:uFillTx/>
              <a:latin typeface="Calibri"/>
              <a:ea typeface="+mn-ea"/>
              <a:cs typeface="+mn-cs"/>
            </a:endParaRPr>
          </a:p>
        </p:txBody>
      </p:sp>
      <p:sp>
        <p:nvSpPr>
          <p:cNvPr id="11" name="CasellaDiTesto 10"/>
          <p:cNvSpPr txBox="1"/>
          <p:nvPr/>
        </p:nvSpPr>
        <p:spPr>
          <a:xfrm>
            <a:off x="8657443" y="6419932"/>
            <a:ext cx="328937" cy="348813"/>
          </a:xfrm>
          <a:prstGeom prst="rect">
            <a:avLst/>
          </a:prstGeom>
          <a:noFill/>
        </p:spPr>
        <p:txBody>
          <a:bodyPr wrap="none">
            <a:spAutoFit/>
          </a:bodyPr>
          <a:lstStyle/>
          <a:p>
            <a:pPr algn="ctr">
              <a:lnSpc>
                <a:spcPts val="1000"/>
              </a:lnSpc>
              <a:defRPr/>
            </a:pPr>
            <a:r>
              <a:rPr lang="it-IT" sz="1000" b="1" dirty="0" smtClean="0">
                <a:solidFill>
                  <a:schemeClr val="bg1"/>
                </a:solidFill>
                <a:effectLst>
                  <a:outerShdw blurRad="38100" dist="38100" dir="2700000" algn="tl">
                    <a:srgbClr val="000000">
                      <a:alpha val="43137"/>
                    </a:srgbClr>
                  </a:outerShdw>
                </a:effectLst>
                <a:latin typeface="Century Gothic" pitchFamily="34" charset="0"/>
              </a:rPr>
              <a:t>36</a:t>
            </a:r>
          </a:p>
          <a:p>
            <a:pPr algn="ctr">
              <a:lnSpc>
                <a:spcPts val="1000"/>
              </a:lnSpc>
              <a:defRPr/>
            </a:pPr>
            <a:r>
              <a:rPr lang="it-IT" sz="800" dirty="0" smtClean="0">
                <a:solidFill>
                  <a:schemeClr val="bg1"/>
                </a:solidFill>
                <a:latin typeface="Century Gothic" pitchFamily="34" charset="0"/>
              </a:rPr>
              <a:t>43</a:t>
            </a:r>
            <a:endParaRPr lang="it-IT" sz="800" dirty="0">
              <a:solidFill>
                <a:schemeClr val="bg1"/>
              </a:solidFill>
              <a:latin typeface="Century Gothic" pitchFamily="34" charset="0"/>
            </a:endParaRPr>
          </a:p>
        </p:txBody>
      </p:sp>
      <p:sp>
        <p:nvSpPr>
          <p:cNvPr id="2" name="Rettangolo 1"/>
          <p:cNvSpPr/>
          <p:nvPr/>
        </p:nvSpPr>
        <p:spPr>
          <a:xfrm>
            <a:off x="245503" y="5952041"/>
            <a:ext cx="8428874" cy="738664"/>
          </a:xfrm>
          <a:prstGeom prst="rect">
            <a:avLst/>
          </a:prstGeom>
        </p:spPr>
        <p:txBody>
          <a:bodyPr wrap="square">
            <a:spAutoFit/>
          </a:bodyPr>
          <a:lstStyle/>
          <a:p>
            <a:pPr algn="just"/>
            <a:r>
              <a:rPr lang="en-US" sz="1400" kern="0" dirty="0">
                <a:solidFill>
                  <a:srgbClr val="1C4C74"/>
                </a:solidFill>
                <a:latin typeface="Century Gothic"/>
              </a:rPr>
              <a:t>public-access section of the Action’s website, television, radio and newspaper interviews, posters in public places, press releases and news items posted on popular websites and discussion forums</a:t>
            </a:r>
            <a:endParaRPr lang="it-IT" dirty="0"/>
          </a:p>
        </p:txBody>
      </p:sp>
    </p:spTree>
    <p:extLst>
      <p:ext uri="{BB962C8B-B14F-4D97-AF65-F5344CB8AC3E}">
        <p14:creationId xmlns:p14="http://schemas.microsoft.com/office/powerpoint/2010/main" val="177989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6" name="Rectangle 4"/>
          <p:cNvSpPr>
            <a:spLocks noGrp="1" noChangeArrowheads="1"/>
          </p:cNvSpPr>
          <p:nvPr>
            <p:ph type="ctrTitle" sz="quarter"/>
          </p:nvPr>
        </p:nvSpPr>
        <p:spPr>
          <a:xfrm>
            <a:off x="261258" y="1578668"/>
            <a:ext cx="8882742" cy="1152525"/>
          </a:xfrm>
        </p:spPr>
        <p:txBody>
          <a:bodyPr/>
          <a:lstStyle/>
          <a:p>
            <a:r>
              <a:rPr lang="en-US" b="0" dirty="0" smtClean="0">
                <a:effectLst>
                  <a:outerShdw blurRad="38100" dist="38100" dir="2700000" algn="tl">
                    <a:srgbClr val="000000">
                      <a:alpha val="43137"/>
                    </a:srgbClr>
                  </a:outerShdw>
                </a:effectLst>
              </a:rPr>
              <a:t>Involvement of Early-Stage Researchers and Gender Balance</a:t>
            </a:r>
            <a:endParaRPr lang="it-IT" b="0" dirty="0">
              <a:effectLst>
                <a:outerShdw blurRad="38100" dist="38100" dir="2700000" algn="tl">
                  <a:srgbClr val="000000">
                    <a:alpha val="43137"/>
                  </a:srgbClr>
                </a:outerShdw>
              </a:effectLst>
            </a:endParaRPr>
          </a:p>
        </p:txBody>
      </p:sp>
      <p:sp>
        <p:nvSpPr>
          <p:cNvPr id="3" name="Ovale 2"/>
          <p:cNvSpPr/>
          <p:nvPr/>
        </p:nvSpPr>
        <p:spPr>
          <a:xfrm>
            <a:off x="8646110" y="6387267"/>
            <a:ext cx="357188" cy="357187"/>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700" b="0" i="0" u="none" strike="noStrike" kern="0" cap="none" spc="0" normalizeH="0" baseline="0" noProof="0" dirty="0">
              <a:ln>
                <a:noFill/>
              </a:ln>
              <a:solidFill>
                <a:sysClr val="window" lastClr="FFFFFF"/>
              </a:solidFill>
              <a:uLnTx/>
              <a:uFillTx/>
              <a:latin typeface="Calibri"/>
              <a:ea typeface="+mn-ea"/>
              <a:cs typeface="+mn-cs"/>
            </a:endParaRPr>
          </a:p>
        </p:txBody>
      </p:sp>
      <p:sp>
        <p:nvSpPr>
          <p:cNvPr id="4" name="CasellaDiTesto 3"/>
          <p:cNvSpPr txBox="1"/>
          <p:nvPr/>
        </p:nvSpPr>
        <p:spPr>
          <a:xfrm>
            <a:off x="8657443" y="6419932"/>
            <a:ext cx="328937" cy="348813"/>
          </a:xfrm>
          <a:prstGeom prst="rect">
            <a:avLst/>
          </a:prstGeom>
          <a:noFill/>
        </p:spPr>
        <p:txBody>
          <a:bodyPr wrap="none">
            <a:spAutoFit/>
          </a:bodyPr>
          <a:lstStyle/>
          <a:p>
            <a:pPr algn="ctr">
              <a:lnSpc>
                <a:spcPts val="1000"/>
              </a:lnSpc>
              <a:defRPr/>
            </a:pPr>
            <a:r>
              <a:rPr lang="it-IT" sz="1000" b="1" dirty="0" smtClean="0">
                <a:solidFill>
                  <a:schemeClr val="bg1"/>
                </a:solidFill>
                <a:effectLst>
                  <a:outerShdw blurRad="38100" dist="38100" dir="2700000" algn="tl">
                    <a:srgbClr val="000000">
                      <a:alpha val="43137"/>
                    </a:srgbClr>
                  </a:outerShdw>
                </a:effectLst>
                <a:latin typeface="Century Gothic" pitchFamily="34" charset="0"/>
              </a:rPr>
              <a:t>37</a:t>
            </a:r>
          </a:p>
          <a:p>
            <a:pPr algn="ctr">
              <a:lnSpc>
                <a:spcPts val="1000"/>
              </a:lnSpc>
              <a:defRPr/>
            </a:pPr>
            <a:r>
              <a:rPr lang="it-IT" sz="800" dirty="0" smtClean="0">
                <a:solidFill>
                  <a:schemeClr val="bg1"/>
                </a:solidFill>
                <a:latin typeface="Century Gothic" pitchFamily="34" charset="0"/>
              </a:rPr>
              <a:t>43</a:t>
            </a:r>
            <a:endParaRPr lang="it-IT" sz="800" dirty="0">
              <a:solidFill>
                <a:schemeClr val="bg1"/>
              </a:solidFill>
              <a:latin typeface="Century Gothic" pitchFamily="34" charset="0"/>
            </a:endParaRPr>
          </a:p>
        </p:txBody>
      </p:sp>
    </p:spTree>
    <p:extLst>
      <p:ext uri="{BB962C8B-B14F-4D97-AF65-F5344CB8AC3E}">
        <p14:creationId xmlns:p14="http://schemas.microsoft.com/office/powerpoint/2010/main" val="360437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85719" y="68038"/>
            <a:ext cx="7245804" cy="600075"/>
          </a:xfrm>
          <a:prstGeom prst="rect">
            <a:avLst/>
          </a:prstGeom>
        </p:spPr>
        <p:txBody>
          <a:bodyPr/>
          <a:lstStyle/>
          <a:p>
            <a:r>
              <a:rPr lang="de-DE" b="0" dirty="0" err="1" smtClean="0">
                <a:effectLst>
                  <a:outerShdw blurRad="38100" dist="38100" dir="2700000" algn="tl">
                    <a:srgbClr val="000000">
                      <a:alpha val="43137"/>
                    </a:srgbClr>
                  </a:outerShdw>
                </a:effectLst>
              </a:rPr>
              <a:t>Involvement</a:t>
            </a:r>
            <a:r>
              <a:rPr lang="de-DE" dirty="0" smtClean="0">
                <a:effectLst>
                  <a:outerShdw blurRad="38100" dist="38100" dir="2700000" algn="tl">
                    <a:srgbClr val="000000">
                      <a:alpha val="43137"/>
                    </a:srgbClr>
                  </a:outerShdw>
                </a:effectLst>
              </a:rPr>
              <a:t> </a:t>
            </a:r>
            <a:r>
              <a:rPr lang="de-DE" b="0" dirty="0" err="1" smtClean="0">
                <a:effectLst>
                  <a:outerShdw blurRad="38100" dist="38100" dir="2700000" algn="tl">
                    <a:srgbClr val="000000">
                      <a:alpha val="43137"/>
                    </a:srgbClr>
                  </a:outerShdw>
                </a:effectLst>
              </a:rPr>
              <a:t>of</a:t>
            </a:r>
            <a:r>
              <a:rPr lang="de-DE" b="0" dirty="0" smtClean="0">
                <a:effectLst>
                  <a:outerShdw blurRad="38100" dist="38100" dir="2700000" algn="tl">
                    <a:srgbClr val="000000">
                      <a:alpha val="43137"/>
                    </a:srgbClr>
                  </a:outerShdw>
                </a:effectLst>
              </a:rPr>
              <a:t> Early – </a:t>
            </a:r>
            <a:br>
              <a:rPr lang="de-DE" b="0" dirty="0" smtClean="0">
                <a:effectLst>
                  <a:outerShdw blurRad="38100" dist="38100" dir="2700000" algn="tl">
                    <a:srgbClr val="000000">
                      <a:alpha val="43137"/>
                    </a:srgbClr>
                  </a:outerShdw>
                </a:effectLst>
              </a:rPr>
            </a:br>
            <a:r>
              <a:rPr lang="de-DE" b="0" dirty="0" smtClean="0">
                <a:effectLst>
                  <a:outerShdw blurRad="38100" dist="38100" dir="2700000" algn="tl">
                    <a:srgbClr val="000000">
                      <a:alpha val="43137"/>
                    </a:srgbClr>
                  </a:outerShdw>
                </a:effectLst>
              </a:rPr>
              <a:t>Stage Researchers</a:t>
            </a:r>
            <a:endParaRPr lang="de-DE" b="0" dirty="0">
              <a:effectLst>
                <a:outerShdw blurRad="38100" dist="38100" dir="2700000" algn="tl">
                  <a:srgbClr val="000000">
                    <a:alpha val="43137"/>
                  </a:srgbClr>
                </a:outerShdw>
              </a:effectLst>
            </a:endParaRPr>
          </a:p>
        </p:txBody>
      </p:sp>
      <p:sp>
        <p:nvSpPr>
          <p:cNvPr id="3" name="Segnaposto contenuto 2"/>
          <p:cNvSpPr>
            <a:spLocks noGrp="1"/>
          </p:cNvSpPr>
          <p:nvPr>
            <p:ph idx="4294967295"/>
          </p:nvPr>
        </p:nvSpPr>
        <p:spPr>
          <a:xfrm>
            <a:off x="444173" y="2287309"/>
            <a:ext cx="8422940" cy="3973511"/>
          </a:xfrm>
          <a:prstGeom prst="rect">
            <a:avLst/>
          </a:prstGeom>
        </p:spPr>
        <p:txBody>
          <a:bodyPr/>
          <a:lstStyle/>
          <a:p>
            <a:pPr marL="0" indent="0" algn="just">
              <a:buNone/>
            </a:pPr>
            <a:r>
              <a:rPr lang="en-US" dirty="0">
                <a:solidFill>
                  <a:schemeClr val="accent1"/>
                </a:solidFill>
              </a:rPr>
              <a:t>The Action will especially encourage young researchers to contribute </a:t>
            </a:r>
            <a:r>
              <a:rPr lang="en-US" dirty="0" smtClean="0">
                <a:solidFill>
                  <a:schemeClr val="accent1"/>
                </a:solidFill>
              </a:rPr>
              <a:t>actively in its activities. </a:t>
            </a:r>
          </a:p>
          <a:p>
            <a:pPr marL="0" indent="0" algn="just">
              <a:buNone/>
            </a:pPr>
            <a:r>
              <a:rPr lang="en-GB" dirty="0" smtClean="0">
                <a:solidFill>
                  <a:schemeClr val="accent1"/>
                </a:solidFill>
              </a:rPr>
              <a:t>A </a:t>
            </a:r>
            <a:r>
              <a:rPr lang="en-GB" dirty="0">
                <a:solidFill>
                  <a:schemeClr val="accent1"/>
                </a:solidFill>
              </a:rPr>
              <a:t>number of early-stage researchers, including PhD students, are already involved in the proposal. </a:t>
            </a:r>
            <a:endParaRPr lang="en-GB" dirty="0" smtClean="0">
              <a:solidFill>
                <a:schemeClr val="accent1"/>
              </a:solidFill>
            </a:endParaRPr>
          </a:p>
          <a:p>
            <a:pPr marL="0" indent="0" algn="just">
              <a:buNone/>
            </a:pPr>
            <a:r>
              <a:rPr lang="en-GB" dirty="0" smtClean="0">
                <a:solidFill>
                  <a:schemeClr val="accent1"/>
                </a:solidFill>
              </a:rPr>
              <a:t>The </a:t>
            </a:r>
            <a:r>
              <a:rPr lang="en-GB" dirty="0">
                <a:solidFill>
                  <a:schemeClr val="accent1"/>
                </a:solidFill>
              </a:rPr>
              <a:t>Action Proposer took her PhD eight years </a:t>
            </a:r>
            <a:r>
              <a:rPr lang="en-GB" dirty="0" smtClean="0">
                <a:solidFill>
                  <a:schemeClr val="accent1"/>
                </a:solidFill>
              </a:rPr>
              <a:t>ago. </a:t>
            </a:r>
          </a:p>
        </p:txBody>
      </p:sp>
      <p:sp>
        <p:nvSpPr>
          <p:cNvPr id="4" name="Ovale 3"/>
          <p:cNvSpPr/>
          <p:nvPr/>
        </p:nvSpPr>
        <p:spPr>
          <a:xfrm>
            <a:off x="342992" y="2410885"/>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6" name="Ovale 5"/>
          <p:cNvSpPr/>
          <p:nvPr/>
        </p:nvSpPr>
        <p:spPr>
          <a:xfrm>
            <a:off x="358817" y="3179692"/>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7" name="Ovale 6"/>
          <p:cNvSpPr/>
          <p:nvPr/>
        </p:nvSpPr>
        <p:spPr>
          <a:xfrm>
            <a:off x="341677" y="3913120"/>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12" name="Segnaposto piè di pagina 3"/>
          <p:cNvSpPr>
            <a:spLocks noGrp="1"/>
          </p:cNvSpPr>
          <p:nvPr>
            <p:ph type="ftr" sz="quarter" idx="3"/>
          </p:nvPr>
        </p:nvSpPr>
        <p:spPr>
          <a:xfrm>
            <a:off x="4919473" y="45720"/>
            <a:ext cx="4297679" cy="531556"/>
          </a:xfrm>
          <a:prstGeom prst="rect">
            <a:avLst/>
          </a:prstGeom>
        </p:spPr>
        <p:txBody>
          <a:bodyPr/>
          <a:lstStyle>
            <a:lvl1pPr algn="l">
              <a:defRPr sz="1100">
                <a:solidFill>
                  <a:schemeClr val="bg1"/>
                </a:solidFill>
                <a:effectLst>
                  <a:outerShdw blurRad="38100" dist="38100" dir="2700000" algn="tl">
                    <a:srgbClr val="000000">
                      <a:alpha val="43137"/>
                    </a:srgbClr>
                  </a:outerShdw>
                </a:effectLst>
              </a:defRPr>
            </a:lvl1pPr>
          </a:lstStyle>
          <a:p>
            <a:r>
              <a:rPr lang="it-IT" i="1" dirty="0" err="1" smtClean="0">
                <a:effectLst/>
                <a:latin typeface="+mj-lt"/>
              </a:rPr>
              <a:t>Civil</a:t>
            </a:r>
            <a:r>
              <a:rPr lang="it-IT" i="1" dirty="0" smtClean="0">
                <a:effectLst/>
                <a:latin typeface="+mj-lt"/>
              </a:rPr>
              <a:t> </a:t>
            </a:r>
            <a:r>
              <a:rPr lang="it-IT" i="1" dirty="0" err="1" smtClean="0">
                <a:effectLst/>
                <a:latin typeface="+mj-lt"/>
              </a:rPr>
              <a:t>Engineering</a:t>
            </a:r>
            <a:r>
              <a:rPr lang="it-IT" i="1" dirty="0" smtClean="0">
                <a:effectLst/>
                <a:latin typeface="+mj-lt"/>
              </a:rPr>
              <a:t> Applications of Ground Penetrating Radar TUD Domain, </a:t>
            </a:r>
            <a:r>
              <a:rPr lang="it-IT" i="1" dirty="0" err="1" smtClean="0">
                <a:effectLst/>
                <a:latin typeface="+mj-lt"/>
              </a:rPr>
              <a:t>Proposer</a:t>
            </a:r>
            <a:r>
              <a:rPr lang="it-IT" i="1" dirty="0" smtClean="0">
                <a:effectLst/>
                <a:latin typeface="+mj-lt"/>
              </a:rPr>
              <a:t>: </a:t>
            </a:r>
            <a:r>
              <a:rPr lang="it-IT" b="1" i="1" dirty="0" smtClean="0">
                <a:effectLst/>
                <a:latin typeface="+mj-lt"/>
              </a:rPr>
              <a:t>Lara </a:t>
            </a:r>
            <a:r>
              <a:rPr lang="it-IT" b="1" i="1" dirty="0" err="1" smtClean="0">
                <a:effectLst/>
                <a:latin typeface="+mj-lt"/>
              </a:rPr>
              <a:t>Pajewski</a:t>
            </a:r>
            <a:endParaRPr lang="de-DE" b="1" i="1" dirty="0">
              <a:effectLst/>
              <a:latin typeface="+mj-lt"/>
            </a:endParaRPr>
          </a:p>
        </p:txBody>
      </p:sp>
      <p:sp>
        <p:nvSpPr>
          <p:cNvPr id="11" name="Ovale 10"/>
          <p:cNvSpPr/>
          <p:nvPr/>
        </p:nvSpPr>
        <p:spPr>
          <a:xfrm>
            <a:off x="8646110" y="6387267"/>
            <a:ext cx="357188" cy="357187"/>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700" b="0" i="0" u="none" strike="noStrike" kern="0" cap="none" spc="0" normalizeH="0" baseline="0" noProof="0" dirty="0">
              <a:ln>
                <a:noFill/>
              </a:ln>
              <a:solidFill>
                <a:sysClr val="window" lastClr="FFFFFF"/>
              </a:solidFill>
              <a:uLnTx/>
              <a:uFillTx/>
              <a:latin typeface="Calibri"/>
              <a:ea typeface="+mn-ea"/>
              <a:cs typeface="+mn-cs"/>
            </a:endParaRPr>
          </a:p>
        </p:txBody>
      </p:sp>
      <p:sp>
        <p:nvSpPr>
          <p:cNvPr id="13" name="CasellaDiTesto 12"/>
          <p:cNvSpPr txBox="1"/>
          <p:nvPr/>
        </p:nvSpPr>
        <p:spPr>
          <a:xfrm>
            <a:off x="8657443" y="6419932"/>
            <a:ext cx="328937" cy="348813"/>
          </a:xfrm>
          <a:prstGeom prst="rect">
            <a:avLst/>
          </a:prstGeom>
          <a:noFill/>
        </p:spPr>
        <p:txBody>
          <a:bodyPr wrap="none">
            <a:spAutoFit/>
          </a:bodyPr>
          <a:lstStyle/>
          <a:p>
            <a:pPr algn="ctr">
              <a:lnSpc>
                <a:spcPts val="1000"/>
              </a:lnSpc>
              <a:defRPr/>
            </a:pPr>
            <a:r>
              <a:rPr lang="it-IT" sz="1000" b="1" dirty="0" smtClean="0">
                <a:solidFill>
                  <a:schemeClr val="bg1"/>
                </a:solidFill>
                <a:effectLst>
                  <a:outerShdw blurRad="38100" dist="38100" dir="2700000" algn="tl">
                    <a:srgbClr val="000000">
                      <a:alpha val="43137"/>
                    </a:srgbClr>
                  </a:outerShdw>
                </a:effectLst>
                <a:latin typeface="Century Gothic" pitchFamily="34" charset="0"/>
              </a:rPr>
              <a:t>38</a:t>
            </a:r>
          </a:p>
          <a:p>
            <a:pPr algn="ctr">
              <a:lnSpc>
                <a:spcPts val="1000"/>
              </a:lnSpc>
              <a:defRPr/>
            </a:pPr>
            <a:r>
              <a:rPr lang="it-IT" sz="800" dirty="0" smtClean="0">
                <a:solidFill>
                  <a:schemeClr val="bg1"/>
                </a:solidFill>
                <a:latin typeface="Century Gothic" pitchFamily="34" charset="0"/>
              </a:rPr>
              <a:t>43</a:t>
            </a:r>
            <a:endParaRPr lang="it-IT" sz="800" dirty="0">
              <a:solidFill>
                <a:schemeClr val="bg1"/>
              </a:solidFill>
              <a:latin typeface="Century Gothic" pitchFamily="34" charset="0"/>
            </a:endParaRPr>
          </a:p>
        </p:txBody>
      </p:sp>
      <p:sp>
        <p:nvSpPr>
          <p:cNvPr id="2" name="CasellaDiTesto 1"/>
          <p:cNvSpPr txBox="1"/>
          <p:nvPr/>
        </p:nvSpPr>
        <p:spPr>
          <a:xfrm>
            <a:off x="308267" y="1791832"/>
            <a:ext cx="8716465" cy="3785652"/>
          </a:xfrm>
          <a:prstGeom prst="rect">
            <a:avLst/>
          </a:prstGeom>
          <a:noFill/>
        </p:spPr>
        <p:txBody>
          <a:bodyPr wrap="square" rtlCol="0">
            <a:spAutoFit/>
          </a:bodyPr>
          <a:lstStyle/>
          <a:p>
            <a:r>
              <a:rPr lang="it-IT" sz="2000" b="1" dirty="0" err="1" smtClean="0">
                <a:solidFill>
                  <a:srgbClr val="FF0000"/>
                </a:solidFill>
                <a:effectLst>
                  <a:outerShdw blurRad="38100" dist="38100" dir="2700000" algn="tl">
                    <a:srgbClr val="000000">
                      <a:alpha val="43137"/>
                    </a:srgbClr>
                  </a:outerShdw>
                </a:effectLst>
                <a:latin typeface="+mj-lt"/>
              </a:rPr>
              <a:t>Improved</a:t>
            </a:r>
            <a:r>
              <a:rPr lang="it-IT" sz="2000" b="1" dirty="0" smtClean="0">
                <a:solidFill>
                  <a:srgbClr val="FF0000"/>
                </a:solidFill>
                <a:effectLst>
                  <a:outerShdw blurRad="38100" dist="38100" dir="2700000" algn="tl">
                    <a:srgbClr val="000000">
                      <a:alpha val="43137"/>
                    </a:srgbClr>
                  </a:outerShdw>
                </a:effectLst>
                <a:latin typeface="+mj-lt"/>
              </a:rPr>
              <a:t> Plan</a:t>
            </a:r>
          </a:p>
          <a:p>
            <a:endParaRPr lang="it-IT" sz="2000" b="1" dirty="0">
              <a:solidFill>
                <a:srgbClr val="FF0000"/>
              </a:solidFill>
              <a:latin typeface="+mj-lt"/>
            </a:endParaRPr>
          </a:p>
          <a:p>
            <a:endParaRPr lang="it-IT" sz="2000" b="1" dirty="0" smtClean="0">
              <a:solidFill>
                <a:srgbClr val="FF0000"/>
              </a:solidFill>
              <a:latin typeface="+mj-lt"/>
            </a:endParaRPr>
          </a:p>
          <a:p>
            <a:endParaRPr lang="it-IT" sz="2000" b="1" dirty="0">
              <a:solidFill>
                <a:srgbClr val="FF0000"/>
              </a:solidFill>
              <a:latin typeface="+mj-lt"/>
            </a:endParaRPr>
          </a:p>
          <a:p>
            <a:endParaRPr lang="it-IT" sz="2000" b="1" dirty="0" smtClean="0">
              <a:solidFill>
                <a:srgbClr val="FF0000"/>
              </a:solidFill>
              <a:latin typeface="+mj-lt"/>
            </a:endParaRPr>
          </a:p>
          <a:p>
            <a:endParaRPr lang="it-IT" sz="2000" b="1" dirty="0">
              <a:solidFill>
                <a:srgbClr val="FF0000"/>
              </a:solidFill>
              <a:latin typeface="+mj-lt"/>
            </a:endParaRPr>
          </a:p>
          <a:p>
            <a:endParaRPr lang="it-IT" sz="2000" b="1" dirty="0" smtClean="0">
              <a:solidFill>
                <a:srgbClr val="FF0000"/>
              </a:solidFill>
              <a:latin typeface="+mj-lt"/>
            </a:endParaRPr>
          </a:p>
          <a:p>
            <a:endParaRPr lang="it-IT" sz="2000" b="1" dirty="0">
              <a:solidFill>
                <a:srgbClr val="FF0000"/>
              </a:solidFill>
              <a:latin typeface="+mj-lt"/>
            </a:endParaRPr>
          </a:p>
          <a:p>
            <a:endParaRPr lang="en-US" sz="2000" b="1" i="1" dirty="0" smtClean="0">
              <a:solidFill>
                <a:srgbClr val="FF0000"/>
              </a:solidFill>
              <a:latin typeface="+mj-lt"/>
            </a:endParaRPr>
          </a:p>
          <a:p>
            <a:r>
              <a:rPr lang="en-US" sz="2000" b="1" i="1" dirty="0" smtClean="0">
                <a:solidFill>
                  <a:srgbClr val="FF0000"/>
                </a:solidFill>
                <a:effectLst>
                  <a:outerShdw blurRad="38100" dist="38100" dir="2700000" algn="tl">
                    <a:srgbClr val="000000">
                      <a:alpha val="43137"/>
                    </a:srgbClr>
                  </a:outerShdw>
                </a:effectLst>
                <a:latin typeface="+mj-lt"/>
              </a:rPr>
              <a:t>COST </a:t>
            </a:r>
            <a:r>
              <a:rPr lang="en-US" sz="2000" b="1" i="1" dirty="0">
                <a:solidFill>
                  <a:srgbClr val="FF0000"/>
                </a:solidFill>
                <a:effectLst>
                  <a:outerShdw blurRad="38100" dist="38100" dir="2700000" algn="tl">
                    <a:srgbClr val="000000">
                      <a:alpha val="43137"/>
                    </a:srgbClr>
                  </a:outerShdw>
                </a:effectLst>
                <a:latin typeface="+mj-lt"/>
              </a:rPr>
              <a:t>Strategy towards increased support of early stage researchers - Support Measures  </a:t>
            </a:r>
            <a:r>
              <a:rPr lang="en-US" sz="2000" b="1" i="1" dirty="0" smtClean="0">
                <a:solidFill>
                  <a:srgbClr val="FF0000"/>
                </a:solidFill>
                <a:effectLst>
                  <a:outerShdw blurRad="38100" dist="38100" dir="2700000" algn="tl">
                    <a:srgbClr val="000000">
                      <a:alpha val="43137"/>
                    </a:srgbClr>
                  </a:outerShdw>
                </a:effectLst>
                <a:latin typeface="+mj-lt"/>
              </a:rPr>
              <a:t>(COST 295/09)</a:t>
            </a:r>
            <a:endParaRPr lang="en-US" sz="2000" b="1" i="1" dirty="0">
              <a:solidFill>
                <a:srgbClr val="FF0000"/>
              </a:solidFill>
              <a:effectLst>
                <a:outerShdw blurRad="38100" dist="38100" dir="2700000" algn="tl">
                  <a:srgbClr val="000000">
                    <a:alpha val="43137"/>
                  </a:srgbClr>
                </a:outerShdw>
              </a:effectLst>
              <a:latin typeface="+mj-lt"/>
            </a:endParaRPr>
          </a:p>
          <a:p>
            <a:endParaRPr lang="it-IT" sz="2000" b="1" dirty="0">
              <a:solidFill>
                <a:srgbClr val="FF0000"/>
              </a:solidFill>
              <a:latin typeface="+mj-lt"/>
            </a:endParaRPr>
          </a:p>
        </p:txBody>
      </p:sp>
    </p:spTree>
    <p:extLst>
      <p:ext uri="{BB962C8B-B14F-4D97-AF65-F5344CB8AC3E}">
        <p14:creationId xmlns:p14="http://schemas.microsoft.com/office/powerpoint/2010/main" val="312067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3"/>
          </p:nvPr>
        </p:nvSpPr>
        <p:spPr/>
        <p:txBody>
          <a:bodyPr/>
          <a:lstStyle/>
          <a:p>
            <a:r>
              <a:rPr lang="it-IT" i="1" smtClean="0">
                <a:latin typeface="+mj-lt"/>
              </a:rPr>
              <a:t>Civil Engineering Applications of Ground Penetrating Radar</a:t>
            </a:r>
            <a:r>
              <a:rPr lang="it-IT" smtClean="0">
                <a:latin typeface="+mj-lt"/>
              </a:rPr>
              <a:t> TUD Domain, Proposer: Lara Pajewski</a:t>
            </a:r>
            <a:endParaRPr lang="de-DE" dirty="0">
              <a:latin typeface="+mj-lt"/>
            </a:endParaRPr>
          </a:p>
        </p:txBody>
      </p:sp>
      <p:sp>
        <p:nvSpPr>
          <p:cNvPr id="4" name="Rettangolo 3"/>
          <p:cNvSpPr/>
          <p:nvPr/>
        </p:nvSpPr>
        <p:spPr>
          <a:xfrm>
            <a:off x="106018" y="1602484"/>
            <a:ext cx="8885582" cy="4524315"/>
          </a:xfrm>
          <a:prstGeom prst="rect">
            <a:avLst/>
          </a:prstGeom>
        </p:spPr>
        <p:txBody>
          <a:bodyPr wrap="square">
            <a:spAutoFit/>
          </a:bodyPr>
          <a:lstStyle/>
          <a:p>
            <a:pPr marL="342900" indent="-342900">
              <a:buFont typeface="Wingdings" pitchFamily="2" charset="2"/>
              <a:buChar char="ü"/>
            </a:pPr>
            <a:r>
              <a:rPr lang="en-US" sz="2000" b="1" dirty="0" smtClean="0">
                <a:solidFill>
                  <a:srgbClr val="FF0000"/>
                </a:solidFill>
                <a:effectLst>
                  <a:outerShdw blurRad="38100" dist="38100" dir="2700000" algn="tl">
                    <a:srgbClr val="000000">
                      <a:alpha val="43137"/>
                    </a:srgbClr>
                  </a:outerShdw>
                </a:effectLst>
                <a:latin typeface="+mn-lt"/>
              </a:rPr>
              <a:t>SM </a:t>
            </a:r>
            <a:r>
              <a:rPr lang="en-US" sz="2000" b="1" dirty="0">
                <a:solidFill>
                  <a:srgbClr val="FF0000"/>
                </a:solidFill>
                <a:effectLst>
                  <a:outerShdw blurRad="38100" dist="38100" dir="2700000" algn="tl">
                    <a:srgbClr val="000000">
                      <a:alpha val="43137"/>
                    </a:srgbClr>
                  </a:outerShdw>
                </a:effectLst>
                <a:latin typeface="+mn-lt"/>
              </a:rPr>
              <a:t>1</a:t>
            </a:r>
            <a:r>
              <a:rPr lang="en-US" sz="2000" dirty="0">
                <a:latin typeface="+mn-lt"/>
              </a:rPr>
              <a:t>: STSMs - </a:t>
            </a:r>
            <a:r>
              <a:rPr lang="en-US" sz="2000" b="1" dirty="0">
                <a:latin typeface="+mn-lt"/>
              </a:rPr>
              <a:t>mainly</a:t>
            </a:r>
            <a:r>
              <a:rPr lang="en-US" sz="2000" dirty="0">
                <a:latin typeface="+mn-lt"/>
              </a:rPr>
              <a:t> dedicated to ESRs!  </a:t>
            </a:r>
            <a:r>
              <a:rPr lang="en-US" sz="2000" b="1" u="sng" dirty="0" smtClean="0">
                <a:solidFill>
                  <a:srgbClr val="FF0000"/>
                </a:solidFill>
                <a:latin typeface="+mn-lt"/>
                <a:sym typeface="Wingdings" pitchFamily="2" charset="2"/>
              </a:rPr>
              <a:t> 75</a:t>
            </a:r>
            <a:r>
              <a:rPr lang="en-US" sz="2000" b="1" u="sng" dirty="0" smtClean="0">
                <a:solidFill>
                  <a:srgbClr val="FF0000"/>
                </a:solidFill>
                <a:latin typeface="+mn-lt"/>
              </a:rPr>
              <a:t>% </a:t>
            </a:r>
            <a:r>
              <a:rPr lang="en-US" sz="2000" b="1" u="sng" dirty="0">
                <a:solidFill>
                  <a:srgbClr val="FF0000"/>
                </a:solidFill>
                <a:latin typeface="+mn-lt"/>
              </a:rPr>
              <a:t>of the total</a:t>
            </a:r>
          </a:p>
          <a:p>
            <a:r>
              <a:rPr lang="en-US" sz="2000" i="1" dirty="0" smtClean="0">
                <a:latin typeface="+mn-lt"/>
              </a:rPr>
              <a:t>	moreover, 1/3 </a:t>
            </a:r>
            <a:r>
              <a:rPr lang="en-US" sz="2000" i="1" dirty="0">
                <a:latin typeface="+mn-lt"/>
              </a:rPr>
              <a:t>of </a:t>
            </a:r>
            <a:r>
              <a:rPr lang="en-US" sz="2000" i="1" dirty="0" smtClean="0">
                <a:latin typeface="+mn-lt"/>
              </a:rPr>
              <a:t>the ESR STSMs </a:t>
            </a:r>
            <a:r>
              <a:rPr lang="en-US" sz="2000" i="1" dirty="0">
                <a:latin typeface="+mn-lt"/>
              </a:rPr>
              <a:t>will be directed to the </a:t>
            </a:r>
            <a:r>
              <a:rPr lang="en-US" sz="2000" i="1" dirty="0" smtClean="0">
                <a:latin typeface="+mn-lt"/>
              </a:rPr>
              <a:t>Industry</a:t>
            </a:r>
          </a:p>
          <a:p>
            <a:pPr marL="171450" indent="-171450">
              <a:buFont typeface="Wingdings" pitchFamily="2" charset="2"/>
              <a:buChar char="ü"/>
            </a:pPr>
            <a:endParaRPr lang="pl-PL" sz="800" b="1" i="1" dirty="0">
              <a:latin typeface="+mn-lt"/>
            </a:endParaRPr>
          </a:p>
          <a:p>
            <a:pPr marL="342900" indent="-342900">
              <a:buFont typeface="Wingdings" pitchFamily="2" charset="2"/>
              <a:buChar char="ü"/>
            </a:pPr>
            <a:r>
              <a:rPr lang="en-US" sz="2000" b="1" dirty="0">
                <a:solidFill>
                  <a:srgbClr val="FF0000"/>
                </a:solidFill>
                <a:effectLst>
                  <a:outerShdw blurRad="38100" dist="38100" dir="2700000" algn="tl">
                    <a:srgbClr val="000000">
                      <a:alpha val="43137"/>
                    </a:srgbClr>
                  </a:outerShdw>
                </a:effectLst>
                <a:latin typeface="+mn-lt"/>
              </a:rPr>
              <a:t>SM 2</a:t>
            </a:r>
            <a:r>
              <a:rPr lang="en-US" sz="2000" dirty="0">
                <a:latin typeface="+mn-lt"/>
              </a:rPr>
              <a:t>: Training Schools </a:t>
            </a:r>
            <a:r>
              <a:rPr lang="en-US" sz="2000" dirty="0" smtClean="0">
                <a:latin typeface="+mn-lt"/>
              </a:rPr>
              <a:t>  </a:t>
            </a:r>
            <a:r>
              <a:rPr lang="en-US" sz="2000" b="1" u="sng" dirty="0" smtClean="0">
                <a:solidFill>
                  <a:srgbClr val="FF0000"/>
                </a:solidFill>
                <a:latin typeface="+mn-lt"/>
                <a:sym typeface="Wingdings" pitchFamily="2" charset="2"/>
              </a:rPr>
              <a:t></a:t>
            </a:r>
            <a:r>
              <a:rPr lang="en-US" sz="2000" b="1" u="sng" dirty="0" smtClean="0">
                <a:solidFill>
                  <a:srgbClr val="FF0000"/>
                </a:solidFill>
                <a:latin typeface="+mn-lt"/>
              </a:rPr>
              <a:t> exclusively </a:t>
            </a:r>
            <a:r>
              <a:rPr lang="en-US" sz="2000" b="1" u="sng" dirty="0">
                <a:solidFill>
                  <a:srgbClr val="FF0000"/>
                </a:solidFill>
                <a:latin typeface="+mn-lt"/>
              </a:rPr>
              <a:t>to ESRs!</a:t>
            </a:r>
            <a:endParaRPr lang="pl-PL" sz="2000" b="1" u="sng" dirty="0">
              <a:solidFill>
                <a:srgbClr val="FF0000"/>
              </a:solidFill>
              <a:latin typeface="+mn-lt"/>
            </a:endParaRPr>
          </a:p>
          <a:p>
            <a:pPr marL="171450" indent="-171450">
              <a:buFont typeface="Wingdings" pitchFamily="2" charset="2"/>
              <a:buChar char="ü"/>
            </a:pPr>
            <a:endParaRPr lang="en-US" sz="800" dirty="0" smtClean="0">
              <a:latin typeface="+mn-lt"/>
            </a:endParaRPr>
          </a:p>
          <a:p>
            <a:pPr marL="342900" indent="-342900">
              <a:buFont typeface="Wingdings" pitchFamily="2" charset="2"/>
              <a:buChar char="ü"/>
            </a:pPr>
            <a:r>
              <a:rPr lang="en-US" sz="2000" b="1" dirty="0" smtClean="0">
                <a:solidFill>
                  <a:srgbClr val="FF0000"/>
                </a:solidFill>
                <a:effectLst>
                  <a:outerShdw blurRad="38100" dist="38100" dir="2700000" algn="tl">
                    <a:srgbClr val="000000">
                      <a:alpha val="43137"/>
                    </a:srgbClr>
                  </a:outerShdw>
                </a:effectLst>
                <a:latin typeface="+mn-lt"/>
              </a:rPr>
              <a:t>SM </a:t>
            </a:r>
            <a:r>
              <a:rPr lang="en-US" sz="2000" b="1" dirty="0">
                <a:solidFill>
                  <a:srgbClr val="FF0000"/>
                </a:solidFill>
                <a:effectLst>
                  <a:outerShdw blurRad="38100" dist="38100" dir="2700000" algn="tl">
                    <a:srgbClr val="000000">
                      <a:alpha val="43137"/>
                    </a:srgbClr>
                  </a:outerShdw>
                </a:effectLst>
                <a:latin typeface="+mn-lt"/>
              </a:rPr>
              <a:t>3</a:t>
            </a:r>
            <a:r>
              <a:rPr lang="en-US" sz="2000" dirty="0">
                <a:latin typeface="+mn-lt"/>
              </a:rPr>
              <a:t>: Action Think Tank </a:t>
            </a:r>
            <a:r>
              <a:rPr lang="en-US" sz="2000" dirty="0" smtClean="0">
                <a:latin typeface="+mn-lt"/>
              </a:rPr>
              <a:t>  </a:t>
            </a:r>
            <a:r>
              <a:rPr lang="en-US" sz="2000" b="1" u="sng" dirty="0" smtClean="0">
                <a:solidFill>
                  <a:srgbClr val="FF0000"/>
                </a:solidFill>
                <a:latin typeface="+mn-lt"/>
                <a:sym typeface="Wingdings" pitchFamily="2" charset="2"/>
              </a:rPr>
              <a:t></a:t>
            </a:r>
            <a:r>
              <a:rPr lang="en-US" sz="2000" b="1" u="sng" dirty="0" smtClean="0">
                <a:solidFill>
                  <a:srgbClr val="FF0000"/>
                </a:solidFill>
                <a:latin typeface="+mn-lt"/>
              </a:rPr>
              <a:t> </a:t>
            </a:r>
            <a:r>
              <a:rPr lang="en-US" sz="2000" b="1" u="sng" dirty="0">
                <a:solidFill>
                  <a:srgbClr val="FF0000"/>
                </a:solidFill>
                <a:latin typeface="+mn-lt"/>
              </a:rPr>
              <a:t>ESRs </a:t>
            </a:r>
            <a:r>
              <a:rPr lang="en-US" sz="2000" b="1" u="sng" dirty="0" smtClean="0">
                <a:solidFill>
                  <a:srgbClr val="FF0000"/>
                </a:solidFill>
                <a:latin typeface="+mn-lt"/>
              </a:rPr>
              <a:t>Day </a:t>
            </a:r>
            <a:r>
              <a:rPr lang="en-US" sz="2000" b="1" u="sng" dirty="0">
                <a:solidFill>
                  <a:srgbClr val="FF0000"/>
                </a:solidFill>
                <a:latin typeface="+mn-lt"/>
              </a:rPr>
              <a:t>Workshops</a:t>
            </a:r>
            <a:endParaRPr lang="pl-PL" sz="2000" b="1" u="sng" dirty="0">
              <a:solidFill>
                <a:srgbClr val="FF0000"/>
              </a:solidFill>
              <a:latin typeface="+mn-lt"/>
            </a:endParaRPr>
          </a:p>
          <a:p>
            <a:pPr marL="171450" indent="-171450">
              <a:buFont typeface="Wingdings" pitchFamily="2" charset="2"/>
              <a:buChar char="ü"/>
            </a:pPr>
            <a:endParaRPr lang="en-US" sz="800" dirty="0" smtClean="0">
              <a:latin typeface="+mn-lt"/>
            </a:endParaRPr>
          </a:p>
          <a:p>
            <a:pPr marL="342900" indent="-342900">
              <a:buFont typeface="Wingdings" pitchFamily="2" charset="2"/>
              <a:buChar char="ü"/>
            </a:pPr>
            <a:r>
              <a:rPr lang="en-US" sz="2000" b="1" dirty="0" smtClean="0">
                <a:solidFill>
                  <a:srgbClr val="FF0000"/>
                </a:solidFill>
                <a:effectLst>
                  <a:outerShdw blurRad="38100" dist="38100" dir="2700000" algn="tl">
                    <a:srgbClr val="000000">
                      <a:alpha val="43137"/>
                    </a:srgbClr>
                  </a:outerShdw>
                </a:effectLst>
                <a:latin typeface="+mn-lt"/>
              </a:rPr>
              <a:t>SM </a:t>
            </a:r>
            <a:r>
              <a:rPr lang="en-US" sz="2000" b="1" dirty="0">
                <a:solidFill>
                  <a:srgbClr val="FF0000"/>
                </a:solidFill>
                <a:effectLst>
                  <a:outerShdw blurRad="38100" dist="38100" dir="2700000" algn="tl">
                    <a:srgbClr val="000000">
                      <a:alpha val="43137"/>
                    </a:srgbClr>
                  </a:outerShdw>
                </a:effectLst>
                <a:latin typeface="+mn-lt"/>
              </a:rPr>
              <a:t>4</a:t>
            </a:r>
            <a:r>
              <a:rPr lang="en-US" sz="2000" dirty="0">
                <a:latin typeface="+mn-lt"/>
              </a:rPr>
              <a:t>: Conference Grants – those are awarded by the Domain Committee, but </a:t>
            </a:r>
            <a:r>
              <a:rPr lang="en-US" sz="2000" b="1" dirty="0">
                <a:solidFill>
                  <a:srgbClr val="FF0000"/>
                </a:solidFill>
                <a:latin typeface="+mn-lt"/>
              </a:rPr>
              <a:t>we will give strong support to the ESRs to apply</a:t>
            </a:r>
            <a:r>
              <a:rPr lang="en-US" sz="2000" dirty="0">
                <a:latin typeface="+mn-lt"/>
              </a:rPr>
              <a:t>.</a:t>
            </a:r>
            <a:endParaRPr lang="pl-PL" sz="2000" dirty="0">
              <a:latin typeface="+mn-lt"/>
            </a:endParaRPr>
          </a:p>
          <a:p>
            <a:pPr marL="171450" indent="-171450">
              <a:buFont typeface="Wingdings" pitchFamily="2" charset="2"/>
              <a:buChar char="ü"/>
            </a:pPr>
            <a:endParaRPr lang="en-US" sz="800" dirty="0" smtClean="0">
              <a:latin typeface="+mn-lt"/>
            </a:endParaRPr>
          </a:p>
          <a:p>
            <a:pPr marL="342900" indent="-342900">
              <a:buFont typeface="Wingdings" pitchFamily="2" charset="2"/>
              <a:buChar char="ü"/>
            </a:pPr>
            <a:r>
              <a:rPr lang="en-US" sz="2000" b="1" dirty="0" smtClean="0">
                <a:solidFill>
                  <a:srgbClr val="FF0000"/>
                </a:solidFill>
                <a:effectLst>
                  <a:outerShdw blurRad="38100" dist="38100" dir="2700000" algn="tl">
                    <a:srgbClr val="000000">
                      <a:alpha val="43137"/>
                    </a:srgbClr>
                  </a:outerShdw>
                </a:effectLst>
                <a:latin typeface="+mn-lt"/>
              </a:rPr>
              <a:t>SM </a:t>
            </a:r>
            <a:r>
              <a:rPr lang="en-US" sz="2000" b="1" dirty="0">
                <a:solidFill>
                  <a:srgbClr val="FF0000"/>
                </a:solidFill>
                <a:effectLst>
                  <a:outerShdw blurRad="38100" dist="38100" dir="2700000" algn="tl">
                    <a:srgbClr val="000000">
                      <a:alpha val="43137"/>
                    </a:srgbClr>
                  </a:outerShdw>
                </a:effectLst>
                <a:latin typeface="+mn-lt"/>
              </a:rPr>
              <a:t>5</a:t>
            </a:r>
            <a:r>
              <a:rPr lang="en-US" sz="2000" dirty="0">
                <a:latin typeface="+mn-lt"/>
              </a:rPr>
              <a:t>: </a:t>
            </a:r>
            <a:r>
              <a:rPr lang="en-US" sz="2000" b="1" u="sng" dirty="0">
                <a:solidFill>
                  <a:srgbClr val="FF0000"/>
                </a:solidFill>
                <a:latin typeface="+mn-lt"/>
              </a:rPr>
              <a:t>50%</a:t>
            </a:r>
            <a:r>
              <a:rPr lang="en-US" sz="2000" b="1" dirty="0">
                <a:solidFill>
                  <a:srgbClr val="FF0000"/>
                </a:solidFill>
                <a:latin typeface="+mn-lt"/>
              </a:rPr>
              <a:t> of Working Group chairs will go to ESRs</a:t>
            </a:r>
            <a:r>
              <a:rPr lang="en-US" sz="2000" dirty="0">
                <a:latin typeface="+mn-lt"/>
              </a:rPr>
              <a:t>.</a:t>
            </a:r>
          </a:p>
          <a:p>
            <a:pPr marL="171450" indent="-171450">
              <a:buFont typeface="Wingdings" pitchFamily="2" charset="2"/>
              <a:buChar char="ü"/>
            </a:pPr>
            <a:endParaRPr lang="en-US" sz="800" dirty="0" smtClean="0">
              <a:latin typeface="+mn-lt"/>
            </a:endParaRPr>
          </a:p>
          <a:p>
            <a:pPr marL="342900" indent="-342900">
              <a:buFont typeface="Wingdings" pitchFamily="2" charset="2"/>
              <a:buChar char="ü"/>
            </a:pPr>
            <a:r>
              <a:rPr lang="en-US" sz="2000" b="1" dirty="0" smtClean="0">
                <a:solidFill>
                  <a:srgbClr val="FF0000"/>
                </a:solidFill>
                <a:effectLst>
                  <a:outerShdw blurRad="38100" dist="38100" dir="2700000" algn="tl">
                    <a:srgbClr val="000000">
                      <a:alpha val="43137"/>
                    </a:srgbClr>
                  </a:outerShdw>
                </a:effectLst>
                <a:latin typeface="+mn-lt"/>
              </a:rPr>
              <a:t>SM6</a:t>
            </a:r>
            <a:r>
              <a:rPr lang="en-US" sz="2000" dirty="0">
                <a:latin typeface="+mn-lt"/>
              </a:rPr>
              <a:t>: Open Call </a:t>
            </a:r>
            <a:r>
              <a:rPr lang="en-US" sz="2000" dirty="0" smtClean="0">
                <a:latin typeface="+mn-lt"/>
              </a:rPr>
              <a:t>– Already applied, I </a:t>
            </a:r>
            <a:r>
              <a:rPr lang="en-US" sz="2000" dirty="0">
                <a:latin typeface="+mn-lt"/>
              </a:rPr>
              <a:t>am the </a:t>
            </a:r>
            <a:r>
              <a:rPr lang="en-US" sz="2000" dirty="0" smtClean="0">
                <a:latin typeface="+mn-lt"/>
              </a:rPr>
              <a:t>proposer and was ESR at the time of the proposal.</a:t>
            </a:r>
          </a:p>
          <a:p>
            <a:pPr marL="171450" indent="-171450">
              <a:buFont typeface="Wingdings" pitchFamily="2" charset="2"/>
              <a:buChar char="ü"/>
            </a:pPr>
            <a:endParaRPr lang="en-US" sz="800" dirty="0">
              <a:latin typeface="+mn-lt"/>
            </a:endParaRPr>
          </a:p>
          <a:p>
            <a:pPr marL="342900" indent="-342900">
              <a:buFont typeface="Wingdings" pitchFamily="2" charset="2"/>
              <a:buChar char="ü"/>
            </a:pPr>
            <a:r>
              <a:rPr lang="en-US" sz="2000" b="1" dirty="0" smtClean="0">
                <a:solidFill>
                  <a:srgbClr val="FF0000"/>
                </a:solidFill>
                <a:effectLst>
                  <a:outerShdw blurRad="38100" dist="38100" dir="2700000" algn="tl">
                    <a:srgbClr val="000000">
                      <a:alpha val="43137"/>
                    </a:srgbClr>
                  </a:outerShdw>
                </a:effectLst>
                <a:latin typeface="+mn-lt"/>
              </a:rPr>
              <a:t>SM7</a:t>
            </a:r>
            <a:r>
              <a:rPr lang="en-US" sz="2000" dirty="0" smtClean="0">
                <a:latin typeface="+mn-lt"/>
              </a:rPr>
              <a:t>: </a:t>
            </a:r>
            <a:r>
              <a:rPr lang="en-US" sz="2000" dirty="0">
                <a:latin typeface="+mn-lt"/>
              </a:rPr>
              <a:t>ESR as national MC delegates – </a:t>
            </a:r>
            <a:r>
              <a:rPr lang="en-US" sz="2000" dirty="0" smtClean="0">
                <a:latin typeface="+mn-lt"/>
              </a:rPr>
              <a:t>those are nominated by COST </a:t>
            </a:r>
            <a:r>
              <a:rPr lang="en-US" sz="2000" dirty="0">
                <a:latin typeface="+mn-lt"/>
              </a:rPr>
              <a:t>National </a:t>
            </a:r>
            <a:r>
              <a:rPr lang="en-US" sz="2000" dirty="0" smtClean="0">
                <a:latin typeface="+mn-lt"/>
              </a:rPr>
              <a:t>Coordinators,  we hope they will nominate many ESR whenever feasible</a:t>
            </a:r>
            <a:endParaRPr lang="en-US" sz="2000" dirty="0">
              <a:latin typeface="+mn-lt"/>
            </a:endParaRPr>
          </a:p>
        </p:txBody>
      </p:sp>
      <p:sp>
        <p:nvSpPr>
          <p:cNvPr id="5" name="Rectangle 2"/>
          <p:cNvSpPr txBox="1">
            <a:spLocks noChangeArrowheads="1"/>
          </p:cNvSpPr>
          <p:nvPr/>
        </p:nvSpPr>
        <p:spPr>
          <a:xfrm>
            <a:off x="85719" y="68038"/>
            <a:ext cx="7245804" cy="600075"/>
          </a:xfrm>
          <a:prstGeom prst="rect">
            <a:avLst/>
          </a:prstGeom>
        </p:spPr>
        <p:txBody>
          <a:bodyPr/>
          <a:lstStyle>
            <a:lvl1pPr algn="l" rtl="0" fontAlgn="base">
              <a:lnSpc>
                <a:spcPct val="95000"/>
              </a:lnSpc>
              <a:spcBef>
                <a:spcPct val="0"/>
              </a:spcBef>
              <a:spcAft>
                <a:spcPct val="0"/>
              </a:spcAft>
              <a:defRPr sz="2400" b="1">
                <a:solidFill>
                  <a:schemeClr val="bg1"/>
                </a:solidFill>
                <a:latin typeface="+mj-lt"/>
                <a:ea typeface="+mj-ea"/>
                <a:cs typeface="+mj-cs"/>
              </a:defRPr>
            </a:lvl1pPr>
            <a:lvl2pPr algn="l" rtl="0" fontAlgn="base">
              <a:lnSpc>
                <a:spcPct val="95000"/>
              </a:lnSpc>
              <a:spcBef>
                <a:spcPct val="0"/>
              </a:spcBef>
              <a:spcAft>
                <a:spcPct val="0"/>
              </a:spcAft>
              <a:defRPr sz="2200" b="1">
                <a:solidFill>
                  <a:schemeClr val="bg1"/>
                </a:solidFill>
                <a:latin typeface="Arial" charset="0"/>
              </a:defRPr>
            </a:lvl2pPr>
            <a:lvl3pPr algn="l" rtl="0" fontAlgn="base">
              <a:lnSpc>
                <a:spcPct val="95000"/>
              </a:lnSpc>
              <a:spcBef>
                <a:spcPct val="0"/>
              </a:spcBef>
              <a:spcAft>
                <a:spcPct val="0"/>
              </a:spcAft>
              <a:defRPr sz="2200" b="1">
                <a:solidFill>
                  <a:schemeClr val="bg1"/>
                </a:solidFill>
                <a:latin typeface="Arial" charset="0"/>
              </a:defRPr>
            </a:lvl3pPr>
            <a:lvl4pPr algn="l" rtl="0" fontAlgn="base">
              <a:lnSpc>
                <a:spcPct val="95000"/>
              </a:lnSpc>
              <a:spcBef>
                <a:spcPct val="0"/>
              </a:spcBef>
              <a:spcAft>
                <a:spcPct val="0"/>
              </a:spcAft>
              <a:defRPr sz="2200" b="1">
                <a:solidFill>
                  <a:schemeClr val="bg1"/>
                </a:solidFill>
                <a:latin typeface="Arial" charset="0"/>
              </a:defRPr>
            </a:lvl4pPr>
            <a:lvl5pPr algn="l" rtl="0" fontAlgn="base">
              <a:lnSpc>
                <a:spcPct val="95000"/>
              </a:lnSpc>
              <a:spcBef>
                <a:spcPct val="0"/>
              </a:spcBef>
              <a:spcAft>
                <a:spcPct val="0"/>
              </a:spcAft>
              <a:defRPr sz="2200" b="1">
                <a:solidFill>
                  <a:schemeClr val="bg1"/>
                </a:solidFill>
                <a:latin typeface="Arial" charset="0"/>
              </a:defRPr>
            </a:lvl5pPr>
            <a:lvl6pPr marL="457200" algn="l" rtl="0" fontAlgn="base">
              <a:lnSpc>
                <a:spcPct val="95000"/>
              </a:lnSpc>
              <a:spcBef>
                <a:spcPct val="0"/>
              </a:spcBef>
              <a:spcAft>
                <a:spcPct val="0"/>
              </a:spcAft>
              <a:defRPr sz="2200" b="1">
                <a:solidFill>
                  <a:schemeClr val="bg1"/>
                </a:solidFill>
                <a:latin typeface="Arial" charset="0"/>
              </a:defRPr>
            </a:lvl6pPr>
            <a:lvl7pPr marL="914400" algn="l" rtl="0" fontAlgn="base">
              <a:lnSpc>
                <a:spcPct val="95000"/>
              </a:lnSpc>
              <a:spcBef>
                <a:spcPct val="0"/>
              </a:spcBef>
              <a:spcAft>
                <a:spcPct val="0"/>
              </a:spcAft>
              <a:defRPr sz="2200" b="1">
                <a:solidFill>
                  <a:schemeClr val="bg1"/>
                </a:solidFill>
                <a:latin typeface="Arial" charset="0"/>
              </a:defRPr>
            </a:lvl7pPr>
            <a:lvl8pPr marL="1371600" algn="l" rtl="0" fontAlgn="base">
              <a:lnSpc>
                <a:spcPct val="95000"/>
              </a:lnSpc>
              <a:spcBef>
                <a:spcPct val="0"/>
              </a:spcBef>
              <a:spcAft>
                <a:spcPct val="0"/>
              </a:spcAft>
              <a:defRPr sz="2200" b="1">
                <a:solidFill>
                  <a:schemeClr val="bg1"/>
                </a:solidFill>
                <a:latin typeface="Arial" charset="0"/>
              </a:defRPr>
            </a:lvl8pPr>
            <a:lvl9pPr marL="1828800" algn="l" rtl="0" fontAlgn="base">
              <a:lnSpc>
                <a:spcPct val="95000"/>
              </a:lnSpc>
              <a:spcBef>
                <a:spcPct val="0"/>
              </a:spcBef>
              <a:spcAft>
                <a:spcPct val="0"/>
              </a:spcAft>
              <a:defRPr sz="2200" b="1">
                <a:solidFill>
                  <a:schemeClr val="bg1"/>
                </a:solidFill>
                <a:latin typeface="Arial" charset="0"/>
              </a:defRPr>
            </a:lvl9pPr>
          </a:lstStyle>
          <a:p>
            <a:r>
              <a:rPr lang="de-DE" b="0" smtClean="0">
                <a:effectLst>
                  <a:outerShdw blurRad="38100" dist="38100" dir="2700000" algn="tl">
                    <a:srgbClr val="000000">
                      <a:alpha val="43137"/>
                    </a:srgbClr>
                  </a:outerShdw>
                </a:effectLst>
              </a:rPr>
              <a:t>Involvement</a:t>
            </a:r>
            <a:r>
              <a:rPr lang="de-DE" smtClean="0">
                <a:effectLst>
                  <a:outerShdw blurRad="38100" dist="38100" dir="2700000" algn="tl">
                    <a:srgbClr val="000000">
                      <a:alpha val="43137"/>
                    </a:srgbClr>
                  </a:outerShdw>
                </a:effectLst>
              </a:rPr>
              <a:t> </a:t>
            </a:r>
            <a:r>
              <a:rPr lang="de-DE" b="0" smtClean="0">
                <a:effectLst>
                  <a:outerShdw blurRad="38100" dist="38100" dir="2700000" algn="tl">
                    <a:srgbClr val="000000">
                      <a:alpha val="43137"/>
                    </a:srgbClr>
                  </a:outerShdw>
                </a:effectLst>
              </a:rPr>
              <a:t>of Early – </a:t>
            </a:r>
            <a:br>
              <a:rPr lang="de-DE" b="0" smtClean="0">
                <a:effectLst>
                  <a:outerShdw blurRad="38100" dist="38100" dir="2700000" algn="tl">
                    <a:srgbClr val="000000">
                      <a:alpha val="43137"/>
                    </a:srgbClr>
                  </a:outerShdw>
                </a:effectLst>
              </a:rPr>
            </a:br>
            <a:r>
              <a:rPr lang="de-DE" b="0" smtClean="0">
                <a:effectLst>
                  <a:outerShdw blurRad="38100" dist="38100" dir="2700000" algn="tl">
                    <a:srgbClr val="000000">
                      <a:alpha val="43137"/>
                    </a:srgbClr>
                  </a:outerShdw>
                </a:effectLst>
              </a:rPr>
              <a:t>Stage Researchers</a:t>
            </a:r>
            <a:endParaRPr lang="de-DE" b="0" dirty="0">
              <a:effectLst>
                <a:outerShdw blurRad="38100" dist="38100" dir="2700000" algn="tl">
                  <a:srgbClr val="000000">
                    <a:alpha val="43137"/>
                  </a:srgbClr>
                </a:outerShdw>
              </a:effectLst>
            </a:endParaRPr>
          </a:p>
        </p:txBody>
      </p:sp>
      <p:sp>
        <p:nvSpPr>
          <p:cNvPr id="6" name="Ovale 5"/>
          <p:cNvSpPr/>
          <p:nvPr/>
        </p:nvSpPr>
        <p:spPr>
          <a:xfrm>
            <a:off x="8646110" y="6387267"/>
            <a:ext cx="357188" cy="357187"/>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700" b="0" i="0" u="none" strike="noStrike" kern="0" cap="none" spc="0" normalizeH="0" baseline="0" noProof="0" dirty="0">
              <a:ln>
                <a:noFill/>
              </a:ln>
              <a:solidFill>
                <a:sysClr val="window" lastClr="FFFFFF"/>
              </a:solidFill>
              <a:uLnTx/>
              <a:uFillTx/>
              <a:latin typeface="Calibri"/>
              <a:ea typeface="+mn-ea"/>
              <a:cs typeface="+mn-cs"/>
            </a:endParaRPr>
          </a:p>
        </p:txBody>
      </p:sp>
      <p:sp>
        <p:nvSpPr>
          <p:cNvPr id="7" name="CasellaDiTesto 6"/>
          <p:cNvSpPr txBox="1"/>
          <p:nvPr/>
        </p:nvSpPr>
        <p:spPr>
          <a:xfrm>
            <a:off x="8657443" y="6419932"/>
            <a:ext cx="328937" cy="348813"/>
          </a:xfrm>
          <a:prstGeom prst="rect">
            <a:avLst/>
          </a:prstGeom>
          <a:noFill/>
        </p:spPr>
        <p:txBody>
          <a:bodyPr wrap="none">
            <a:spAutoFit/>
          </a:bodyPr>
          <a:lstStyle/>
          <a:p>
            <a:pPr algn="ctr">
              <a:lnSpc>
                <a:spcPts val="1000"/>
              </a:lnSpc>
              <a:defRPr/>
            </a:pPr>
            <a:r>
              <a:rPr lang="it-IT" sz="1000" b="1" dirty="0" smtClean="0">
                <a:solidFill>
                  <a:schemeClr val="bg1"/>
                </a:solidFill>
                <a:effectLst>
                  <a:outerShdw blurRad="38100" dist="38100" dir="2700000" algn="tl">
                    <a:srgbClr val="000000">
                      <a:alpha val="43137"/>
                    </a:srgbClr>
                  </a:outerShdw>
                </a:effectLst>
                <a:latin typeface="Century Gothic" pitchFamily="34" charset="0"/>
              </a:rPr>
              <a:t>39</a:t>
            </a:r>
          </a:p>
          <a:p>
            <a:pPr algn="ctr">
              <a:lnSpc>
                <a:spcPts val="1000"/>
              </a:lnSpc>
              <a:defRPr/>
            </a:pPr>
            <a:r>
              <a:rPr lang="it-IT" sz="800" dirty="0" smtClean="0">
                <a:solidFill>
                  <a:schemeClr val="bg1"/>
                </a:solidFill>
                <a:latin typeface="Century Gothic" pitchFamily="34" charset="0"/>
              </a:rPr>
              <a:t>43</a:t>
            </a:r>
            <a:endParaRPr lang="it-IT" sz="800" dirty="0">
              <a:solidFill>
                <a:schemeClr val="bg1"/>
              </a:solidFill>
              <a:latin typeface="Century Gothic" pitchFamily="34" charset="0"/>
            </a:endParaRPr>
          </a:p>
        </p:txBody>
      </p:sp>
    </p:spTree>
    <p:extLst>
      <p:ext uri="{BB962C8B-B14F-4D97-AF65-F5344CB8AC3E}">
        <p14:creationId xmlns:p14="http://schemas.microsoft.com/office/powerpoint/2010/main" val="265352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314327" y="164649"/>
            <a:ext cx="6297613" cy="600075"/>
          </a:xfrm>
          <a:prstGeom prst="rect">
            <a:avLst/>
          </a:prstGeom>
        </p:spPr>
        <p:txBody>
          <a:bodyPr/>
          <a:lstStyle/>
          <a:p>
            <a:r>
              <a:rPr lang="de-DE" b="0" dirty="0" smtClean="0">
                <a:effectLst>
                  <a:outerShdw blurRad="38100" dist="38100" dir="2700000" algn="tl">
                    <a:srgbClr val="000000">
                      <a:alpha val="43137"/>
                    </a:srgbClr>
                  </a:outerShdw>
                </a:effectLst>
              </a:rPr>
              <a:t>Main </a:t>
            </a:r>
            <a:r>
              <a:rPr lang="de-DE" b="0" dirty="0" err="1" smtClean="0">
                <a:effectLst>
                  <a:outerShdw blurRad="38100" dist="38100" dir="2700000" algn="tl">
                    <a:srgbClr val="000000">
                      <a:alpha val="43137"/>
                    </a:srgbClr>
                  </a:outerShdw>
                </a:effectLst>
              </a:rPr>
              <a:t>Objective</a:t>
            </a:r>
            <a:endParaRPr lang="de-DE" b="0" dirty="0">
              <a:effectLst>
                <a:outerShdw blurRad="38100" dist="38100" dir="2700000" algn="tl">
                  <a:srgbClr val="000000">
                    <a:alpha val="43137"/>
                  </a:srgbClr>
                </a:outerShdw>
              </a:effectLst>
            </a:endParaRPr>
          </a:p>
        </p:txBody>
      </p:sp>
      <p:sp>
        <p:nvSpPr>
          <p:cNvPr id="3" name="Segnaposto contenuto 2"/>
          <p:cNvSpPr>
            <a:spLocks noGrp="1"/>
          </p:cNvSpPr>
          <p:nvPr>
            <p:ph idx="4294967295"/>
          </p:nvPr>
        </p:nvSpPr>
        <p:spPr>
          <a:xfrm>
            <a:off x="377606" y="1569549"/>
            <a:ext cx="8403305" cy="4029075"/>
          </a:xfrm>
          <a:prstGeom prst="rect">
            <a:avLst/>
          </a:prstGeom>
          <a:effectLst/>
        </p:spPr>
        <p:txBody>
          <a:bodyPr/>
          <a:lstStyle/>
          <a:p>
            <a:pPr marL="0" indent="0" algn="just">
              <a:buNone/>
            </a:pPr>
            <a:r>
              <a:rPr lang="en-US" sz="1800" dirty="0">
                <a:solidFill>
                  <a:schemeClr val="accent2"/>
                </a:solidFill>
                <a:latin typeface="+mj-lt"/>
              </a:rPr>
              <a:t> </a:t>
            </a:r>
            <a:r>
              <a:rPr lang="en-US" sz="1800" dirty="0" smtClean="0">
                <a:solidFill>
                  <a:schemeClr val="accent2"/>
                </a:solidFill>
                <a:latin typeface="+mj-lt"/>
              </a:rPr>
              <a:t>    </a:t>
            </a:r>
            <a:r>
              <a:rPr lang="en-US" sz="1800" dirty="0" smtClean="0">
                <a:solidFill>
                  <a:schemeClr val="accent1"/>
                </a:solidFill>
                <a:latin typeface="+mj-lt"/>
              </a:rPr>
              <a:t>Exchange </a:t>
            </a:r>
            <a:r>
              <a:rPr lang="en-US" sz="1800" dirty="0">
                <a:solidFill>
                  <a:schemeClr val="accent1"/>
                </a:solidFill>
                <a:latin typeface="+mj-lt"/>
              </a:rPr>
              <a:t>and increase scientific-technical knowledge and experience of Ground Penetrating Radar (GPR) techniques in Civil </a:t>
            </a:r>
            <a:r>
              <a:rPr lang="en-US" sz="1800" dirty="0" smtClean="0">
                <a:solidFill>
                  <a:schemeClr val="accent1"/>
                </a:solidFill>
                <a:latin typeface="+mj-lt"/>
              </a:rPr>
              <a:t>Engineering (CE), simultaneously </a:t>
            </a:r>
            <a:r>
              <a:rPr lang="en-US" sz="1800" dirty="0">
                <a:solidFill>
                  <a:schemeClr val="accent1"/>
                </a:solidFill>
                <a:latin typeface="+mj-lt"/>
              </a:rPr>
              <a:t>promoting throughout Europe the effective use of this safe and non-destructive </a:t>
            </a:r>
            <a:r>
              <a:rPr lang="en-US" sz="1800" dirty="0" smtClean="0">
                <a:solidFill>
                  <a:schemeClr val="accent1"/>
                </a:solidFill>
                <a:latin typeface="+mj-lt"/>
              </a:rPr>
              <a:t>technique. </a:t>
            </a:r>
          </a:p>
          <a:p>
            <a:pPr marL="0" indent="0" algn="just">
              <a:buNone/>
            </a:pPr>
            <a:r>
              <a:rPr lang="en-US" sz="1600" i="1" dirty="0" smtClean="0">
                <a:solidFill>
                  <a:schemeClr val="accent1"/>
                </a:solidFill>
                <a:latin typeface="+mj-lt"/>
              </a:rPr>
              <a:t>The </a:t>
            </a:r>
            <a:r>
              <a:rPr lang="en-US" sz="1600" i="1" dirty="0">
                <a:solidFill>
                  <a:schemeClr val="accent1"/>
                </a:solidFill>
                <a:latin typeface="+mj-lt"/>
              </a:rPr>
              <a:t>Action will establish active links between universities, research institutes, companies and end users working in this field, fostering and accelerating its long-term development in Europe.</a:t>
            </a:r>
            <a:endParaRPr lang="it-IT" sz="1600" i="1" dirty="0">
              <a:solidFill>
                <a:schemeClr val="accent1"/>
              </a:solidFill>
              <a:latin typeface="+mj-lt"/>
            </a:endParaRPr>
          </a:p>
        </p:txBody>
      </p:sp>
      <p:pic>
        <p:nvPicPr>
          <p:cNvPr id="1027" name="Picture 3"/>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b="15635"/>
          <a:stretch/>
        </p:blipFill>
        <p:spPr bwMode="auto">
          <a:xfrm>
            <a:off x="344223" y="3916347"/>
            <a:ext cx="4183777" cy="2520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http://www.idscompany.it/upload4/Image/Stream_EM_11.JPG"/>
          <p:cNvPicPr>
            <a:picLocks noChangeAspect="1" noChangeArrowheads="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t="4028" b="15152"/>
          <a:stretch/>
        </p:blipFill>
        <p:spPr bwMode="auto">
          <a:xfrm>
            <a:off x="4582575" y="3925609"/>
            <a:ext cx="4176000" cy="25313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Ovale 6"/>
          <p:cNvSpPr/>
          <p:nvPr/>
        </p:nvSpPr>
        <p:spPr>
          <a:xfrm>
            <a:off x="527964" y="1712665"/>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8" name="Segnaposto piè di pagina 3"/>
          <p:cNvSpPr>
            <a:spLocks noGrp="1"/>
          </p:cNvSpPr>
          <p:nvPr>
            <p:ph type="ftr" sz="quarter" idx="3"/>
          </p:nvPr>
        </p:nvSpPr>
        <p:spPr>
          <a:xfrm>
            <a:off x="4919473" y="45720"/>
            <a:ext cx="4297679" cy="531556"/>
          </a:xfrm>
          <a:prstGeom prst="rect">
            <a:avLst/>
          </a:prstGeom>
        </p:spPr>
        <p:txBody>
          <a:bodyPr/>
          <a:lstStyle>
            <a:lvl1pPr algn="l">
              <a:defRPr sz="1100">
                <a:solidFill>
                  <a:schemeClr val="bg1"/>
                </a:solidFill>
                <a:effectLst>
                  <a:outerShdw blurRad="38100" dist="38100" dir="2700000" algn="tl">
                    <a:srgbClr val="000000">
                      <a:alpha val="43137"/>
                    </a:srgbClr>
                  </a:outerShdw>
                </a:effectLst>
              </a:defRPr>
            </a:lvl1pPr>
          </a:lstStyle>
          <a:p>
            <a:r>
              <a:rPr lang="it-IT" i="1" dirty="0" err="1" smtClean="0">
                <a:effectLst/>
                <a:latin typeface="+mj-lt"/>
              </a:rPr>
              <a:t>Civil</a:t>
            </a:r>
            <a:r>
              <a:rPr lang="it-IT" i="1" dirty="0" smtClean="0">
                <a:effectLst/>
                <a:latin typeface="+mj-lt"/>
              </a:rPr>
              <a:t> </a:t>
            </a:r>
            <a:r>
              <a:rPr lang="it-IT" i="1" dirty="0" err="1" smtClean="0">
                <a:effectLst/>
                <a:latin typeface="+mj-lt"/>
              </a:rPr>
              <a:t>Engineering</a:t>
            </a:r>
            <a:r>
              <a:rPr lang="it-IT" i="1" dirty="0" smtClean="0">
                <a:effectLst/>
                <a:latin typeface="+mj-lt"/>
              </a:rPr>
              <a:t> Applications of Ground Penetrating Radar TUD Domain, </a:t>
            </a:r>
            <a:r>
              <a:rPr lang="it-IT" i="1" dirty="0" err="1" smtClean="0">
                <a:effectLst/>
                <a:latin typeface="+mj-lt"/>
              </a:rPr>
              <a:t>Proposer</a:t>
            </a:r>
            <a:r>
              <a:rPr lang="it-IT" i="1" dirty="0" smtClean="0">
                <a:effectLst/>
                <a:latin typeface="+mj-lt"/>
              </a:rPr>
              <a:t>: </a:t>
            </a:r>
            <a:r>
              <a:rPr lang="it-IT" b="1" i="1" dirty="0" smtClean="0">
                <a:effectLst/>
                <a:latin typeface="+mj-lt"/>
              </a:rPr>
              <a:t>Lara </a:t>
            </a:r>
            <a:r>
              <a:rPr lang="it-IT" b="1" i="1" dirty="0" err="1" smtClean="0">
                <a:effectLst/>
                <a:latin typeface="+mj-lt"/>
              </a:rPr>
              <a:t>Pajewski</a:t>
            </a:r>
            <a:endParaRPr lang="de-DE" b="1" i="1" dirty="0">
              <a:effectLst/>
              <a:latin typeface="+mj-lt"/>
            </a:endParaRPr>
          </a:p>
        </p:txBody>
      </p:sp>
      <p:sp>
        <p:nvSpPr>
          <p:cNvPr id="9" name="Ovale 8"/>
          <p:cNvSpPr/>
          <p:nvPr/>
        </p:nvSpPr>
        <p:spPr>
          <a:xfrm>
            <a:off x="8646110" y="6387267"/>
            <a:ext cx="357188" cy="357187"/>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700" b="0" i="0" u="none" strike="noStrike" kern="0" cap="none" spc="0" normalizeH="0" baseline="0" noProof="0" dirty="0">
              <a:ln>
                <a:noFill/>
              </a:ln>
              <a:solidFill>
                <a:sysClr val="window" lastClr="FFFFFF"/>
              </a:solidFill>
              <a:uLnTx/>
              <a:uFillTx/>
              <a:latin typeface="Calibri"/>
              <a:ea typeface="+mn-ea"/>
              <a:cs typeface="+mn-cs"/>
            </a:endParaRPr>
          </a:p>
        </p:txBody>
      </p:sp>
      <p:sp>
        <p:nvSpPr>
          <p:cNvPr id="10" name="CasellaDiTesto 9"/>
          <p:cNvSpPr txBox="1"/>
          <p:nvPr/>
        </p:nvSpPr>
        <p:spPr>
          <a:xfrm>
            <a:off x="8673473" y="6419932"/>
            <a:ext cx="296876" cy="348813"/>
          </a:xfrm>
          <a:prstGeom prst="rect">
            <a:avLst/>
          </a:prstGeom>
          <a:noFill/>
        </p:spPr>
        <p:txBody>
          <a:bodyPr wrap="none">
            <a:spAutoFit/>
          </a:bodyPr>
          <a:lstStyle/>
          <a:p>
            <a:pPr algn="ctr">
              <a:lnSpc>
                <a:spcPts val="1000"/>
              </a:lnSpc>
              <a:defRPr/>
            </a:pPr>
            <a:r>
              <a:rPr lang="it-IT" sz="1000" b="1" dirty="0" smtClean="0">
                <a:solidFill>
                  <a:schemeClr val="bg1"/>
                </a:solidFill>
                <a:effectLst>
                  <a:outerShdw blurRad="38100" dist="38100" dir="2700000" algn="tl">
                    <a:srgbClr val="000000">
                      <a:alpha val="43137"/>
                    </a:srgbClr>
                  </a:outerShdw>
                </a:effectLst>
                <a:latin typeface="Century Gothic" pitchFamily="34" charset="0"/>
              </a:rPr>
              <a:t>4</a:t>
            </a:r>
          </a:p>
          <a:p>
            <a:pPr algn="ctr">
              <a:lnSpc>
                <a:spcPts val="1000"/>
              </a:lnSpc>
              <a:defRPr/>
            </a:pPr>
            <a:r>
              <a:rPr lang="it-IT" sz="800" dirty="0" smtClean="0">
                <a:solidFill>
                  <a:schemeClr val="bg1"/>
                </a:solidFill>
                <a:latin typeface="Century Gothic" pitchFamily="34" charset="0"/>
              </a:rPr>
              <a:t>43</a:t>
            </a:r>
            <a:endParaRPr lang="it-IT" sz="800" dirty="0">
              <a:solidFill>
                <a:schemeClr val="bg1"/>
              </a:solidFill>
              <a:latin typeface="Century Gothic" pitchFamily="34" charset="0"/>
            </a:endParaRPr>
          </a:p>
        </p:txBody>
      </p:sp>
    </p:spTree>
    <p:extLst>
      <p:ext uri="{BB962C8B-B14F-4D97-AF65-F5344CB8AC3E}">
        <p14:creationId xmlns:p14="http://schemas.microsoft.com/office/powerpoint/2010/main" val="319279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314327" y="164649"/>
            <a:ext cx="6297613" cy="600075"/>
          </a:xfrm>
          <a:prstGeom prst="rect">
            <a:avLst/>
          </a:prstGeom>
        </p:spPr>
        <p:txBody>
          <a:bodyPr/>
          <a:lstStyle/>
          <a:p>
            <a:r>
              <a:rPr lang="de-DE" b="0" dirty="0" smtClean="0">
                <a:effectLst>
                  <a:outerShdw blurRad="38100" dist="38100" dir="2700000" algn="tl">
                    <a:srgbClr val="000000">
                      <a:alpha val="43137"/>
                    </a:srgbClr>
                  </a:outerShdw>
                </a:effectLst>
              </a:rPr>
              <a:t>Gender Balance</a:t>
            </a:r>
            <a:endParaRPr lang="de-DE" b="0" dirty="0">
              <a:effectLst>
                <a:outerShdw blurRad="38100" dist="38100" dir="2700000" algn="tl">
                  <a:srgbClr val="000000">
                    <a:alpha val="43137"/>
                  </a:srgbClr>
                </a:outerShdw>
              </a:effectLst>
            </a:endParaRPr>
          </a:p>
        </p:txBody>
      </p:sp>
      <p:sp>
        <p:nvSpPr>
          <p:cNvPr id="4" name="Rettangolo arrotondato 3"/>
          <p:cNvSpPr/>
          <p:nvPr/>
        </p:nvSpPr>
        <p:spPr bwMode="auto">
          <a:xfrm>
            <a:off x="333375" y="1857375"/>
            <a:ext cx="8477250" cy="4257675"/>
          </a:xfrm>
          <a:prstGeom prst="roundRect">
            <a:avLst>
              <a:gd name="adj" fmla="val 5324"/>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just"/>
            <a:r>
              <a:rPr lang="en-US" sz="2000" dirty="0"/>
              <a:t>   </a:t>
            </a:r>
            <a:r>
              <a:rPr lang="en-US" sz="2000" dirty="0" smtClean="0"/>
              <a:t> </a:t>
            </a:r>
            <a:r>
              <a:rPr lang="en-US" sz="2000" dirty="0" smtClean="0">
                <a:effectLst>
                  <a:outerShdw blurRad="38100" dist="38100" dir="2700000" algn="tl">
                    <a:srgbClr val="000000">
                      <a:alpha val="43137"/>
                    </a:srgbClr>
                  </a:outerShdw>
                </a:effectLst>
              </a:rPr>
              <a:t>Gender </a:t>
            </a:r>
            <a:r>
              <a:rPr lang="en-US" sz="2000" dirty="0">
                <a:effectLst>
                  <a:outerShdw blurRad="38100" dist="38100" dir="2700000" algn="tl">
                    <a:srgbClr val="000000">
                      <a:alpha val="43137"/>
                    </a:srgbClr>
                  </a:outerShdw>
                </a:effectLst>
              </a:rPr>
              <a:t>balance is a priority of this network and the </a:t>
            </a:r>
            <a:r>
              <a:rPr lang="en-US" sz="2000" dirty="0" smtClean="0">
                <a:effectLst>
                  <a:outerShdw blurRad="38100" dist="38100" dir="2700000" algn="tl">
                    <a:srgbClr val="000000">
                      <a:alpha val="43137"/>
                    </a:srgbClr>
                  </a:outerShdw>
                </a:effectLst>
              </a:rPr>
              <a:t>Action </a:t>
            </a:r>
          </a:p>
          <a:p>
            <a:pPr algn="just"/>
            <a:r>
              <a:rPr lang="en-US" sz="2000" dirty="0" smtClean="0">
                <a:effectLst>
                  <a:outerShdw blurRad="38100" dist="38100" dir="2700000" algn="tl">
                    <a:srgbClr val="000000">
                      <a:alpha val="43137"/>
                    </a:srgbClr>
                  </a:outerShdw>
                </a:effectLst>
              </a:rPr>
              <a:t>    Proposer </a:t>
            </a:r>
            <a:r>
              <a:rPr lang="en-US" sz="2000" dirty="0">
                <a:effectLst>
                  <a:outerShdw blurRad="38100" dist="38100" dir="2700000" algn="tl">
                    <a:srgbClr val="000000">
                      <a:alpha val="43137"/>
                    </a:srgbClr>
                  </a:outerShdw>
                </a:effectLst>
              </a:rPr>
              <a:t>is a female. </a:t>
            </a:r>
            <a:endParaRPr lang="en-US" sz="2000" dirty="0" smtClean="0">
              <a:effectLst>
                <a:outerShdw blurRad="38100" dist="38100" dir="2700000" algn="tl">
                  <a:srgbClr val="000000">
                    <a:alpha val="43137"/>
                  </a:srgbClr>
                </a:outerShdw>
              </a:effectLst>
            </a:endParaRPr>
          </a:p>
          <a:p>
            <a:pPr algn="just"/>
            <a:endParaRPr lang="en-US" sz="2000" dirty="0">
              <a:effectLst>
                <a:outerShdw blurRad="38100" dist="38100" dir="2700000" algn="tl">
                  <a:srgbClr val="000000">
                    <a:alpha val="43137"/>
                  </a:srgbClr>
                </a:outerShdw>
              </a:effectLst>
            </a:endParaRPr>
          </a:p>
          <a:p>
            <a:pPr algn="just"/>
            <a:r>
              <a:rPr lang="en-US" sz="2000" dirty="0" smtClean="0">
                <a:effectLst>
                  <a:outerShdw blurRad="38100" dist="38100" dir="2700000" algn="tl">
                    <a:srgbClr val="000000">
                      <a:alpha val="43137"/>
                    </a:srgbClr>
                  </a:outerShdw>
                </a:effectLst>
              </a:rPr>
              <a:t>    Effort </a:t>
            </a:r>
            <a:r>
              <a:rPr lang="en-US" sz="2000" dirty="0">
                <a:effectLst>
                  <a:outerShdw blurRad="38100" dist="38100" dir="2700000" algn="tl">
                    <a:srgbClr val="000000">
                      <a:alpha val="43137"/>
                    </a:srgbClr>
                  </a:outerShdw>
                </a:effectLst>
              </a:rPr>
              <a:t>will be made to pursue gender balance in the </a:t>
            </a:r>
            <a:r>
              <a:rPr lang="en-US" sz="2000" dirty="0" smtClean="0">
                <a:effectLst>
                  <a:outerShdw blurRad="38100" dist="38100" dir="2700000" algn="tl">
                    <a:srgbClr val="000000">
                      <a:alpha val="43137"/>
                    </a:srgbClr>
                  </a:outerShdw>
                </a:effectLst>
              </a:rPr>
              <a:t>Action </a:t>
            </a:r>
          </a:p>
          <a:p>
            <a:pPr algn="just"/>
            <a:r>
              <a:rPr lang="en-US" sz="2000" dirty="0" smtClean="0">
                <a:effectLst>
                  <a:outerShdw blurRad="38100" dist="38100" dir="2700000" algn="tl">
                    <a:srgbClr val="000000">
                      <a:alpha val="43137"/>
                    </a:srgbClr>
                  </a:outerShdw>
                </a:effectLst>
              </a:rPr>
              <a:t>    participation</a:t>
            </a:r>
            <a:r>
              <a:rPr lang="en-US" sz="2000" dirty="0">
                <a:effectLst>
                  <a:outerShdw blurRad="38100" dist="38100" dir="2700000" algn="tl">
                    <a:srgbClr val="000000">
                      <a:alpha val="43137"/>
                    </a:srgbClr>
                  </a:outerShdw>
                </a:effectLst>
              </a:rPr>
              <a:t>, in the MC membership and in the </a:t>
            </a:r>
            <a:r>
              <a:rPr lang="en-US" sz="2000" dirty="0" smtClean="0">
                <a:effectLst>
                  <a:outerShdw blurRad="38100" dist="38100" dir="2700000" algn="tl">
                    <a:srgbClr val="000000">
                      <a:alpha val="43137"/>
                    </a:srgbClr>
                  </a:outerShdw>
                </a:effectLst>
              </a:rPr>
              <a:t>nomination </a:t>
            </a:r>
          </a:p>
          <a:p>
            <a:pPr algn="just"/>
            <a:r>
              <a:rPr lang="en-US" sz="2000" dirty="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   of </a:t>
            </a:r>
            <a:r>
              <a:rPr lang="en-US" sz="2000" dirty="0">
                <a:effectLst>
                  <a:outerShdw blurRad="38100" dist="38100" dir="2700000" algn="tl">
                    <a:srgbClr val="000000">
                      <a:alpha val="43137"/>
                    </a:srgbClr>
                  </a:outerShdw>
                </a:effectLst>
              </a:rPr>
              <a:t>WG Chairs. </a:t>
            </a:r>
            <a:endParaRPr lang="en-US" sz="2000" dirty="0" smtClean="0">
              <a:effectLst>
                <a:outerShdw blurRad="38100" dist="38100" dir="2700000" algn="tl">
                  <a:srgbClr val="000000">
                    <a:alpha val="43137"/>
                  </a:srgbClr>
                </a:outerShdw>
              </a:effectLst>
            </a:endParaRPr>
          </a:p>
          <a:p>
            <a:pPr algn="just"/>
            <a:endParaRPr lang="en-US" sz="2000" dirty="0">
              <a:effectLst>
                <a:outerShdw blurRad="38100" dist="38100" dir="2700000" algn="tl">
                  <a:srgbClr val="000000">
                    <a:alpha val="43137"/>
                  </a:srgbClr>
                </a:outerShdw>
              </a:effectLst>
            </a:endParaRPr>
          </a:p>
          <a:p>
            <a:pPr algn="just"/>
            <a:r>
              <a:rPr lang="en-US" sz="2000" dirty="0" smtClean="0">
                <a:effectLst>
                  <a:outerShdw blurRad="38100" dist="38100" dir="2700000" algn="tl">
                    <a:srgbClr val="000000">
                      <a:alpha val="43137"/>
                    </a:srgbClr>
                  </a:outerShdw>
                </a:effectLst>
              </a:rPr>
              <a:t>    The </a:t>
            </a:r>
            <a:r>
              <a:rPr lang="en-US" sz="2000" dirty="0">
                <a:effectLst>
                  <a:outerShdw blurRad="38100" dist="38100" dir="2700000" algn="tl">
                    <a:srgbClr val="000000">
                      <a:alpha val="43137"/>
                    </a:srgbClr>
                  </a:outerShdw>
                </a:effectLst>
              </a:rPr>
              <a:t>Action will take care to ensure that the distribution </a:t>
            </a:r>
            <a:r>
              <a:rPr lang="en-US" sz="2000" dirty="0" smtClean="0">
                <a:effectLst>
                  <a:outerShdw blurRad="38100" dist="38100" dir="2700000" algn="tl">
                    <a:srgbClr val="000000">
                      <a:alpha val="43137"/>
                    </a:srgbClr>
                  </a:outerShdw>
                </a:effectLst>
              </a:rPr>
              <a:t>of </a:t>
            </a:r>
          </a:p>
          <a:p>
            <a:pPr algn="just"/>
            <a:r>
              <a:rPr lang="en-US" sz="2000" dirty="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   beneficiaries </a:t>
            </a:r>
            <a:r>
              <a:rPr lang="en-US" sz="2000" dirty="0">
                <a:effectLst>
                  <a:outerShdw blurRad="38100" dist="38100" dir="2700000" algn="tl">
                    <a:srgbClr val="000000">
                      <a:alpha val="43137"/>
                    </a:srgbClr>
                  </a:outerShdw>
                </a:effectLst>
              </a:rPr>
              <a:t>of the STSM scheme is gender-balanced </a:t>
            </a:r>
            <a:r>
              <a:rPr lang="en-US" sz="2000" dirty="0" smtClean="0">
                <a:effectLst>
                  <a:outerShdw blurRad="38100" dist="38100" dir="2700000" algn="tl">
                    <a:srgbClr val="000000">
                      <a:alpha val="43137"/>
                    </a:srgbClr>
                  </a:outerShdw>
                </a:effectLst>
              </a:rPr>
              <a:t>and </a:t>
            </a:r>
            <a:r>
              <a:rPr lang="en-US" sz="2000" dirty="0">
                <a:effectLst>
                  <a:outerShdw blurRad="38100" dist="38100" dir="2700000" algn="tl">
                    <a:srgbClr val="000000">
                      <a:alpha val="43137"/>
                    </a:srgbClr>
                  </a:outerShdw>
                </a:effectLst>
              </a:rPr>
              <a:t>the </a:t>
            </a:r>
            <a:endParaRPr lang="en-US" sz="2000" dirty="0" smtClean="0">
              <a:effectLst>
                <a:outerShdw blurRad="38100" dist="38100" dir="2700000" algn="tl">
                  <a:srgbClr val="000000">
                    <a:alpha val="43137"/>
                  </a:srgbClr>
                </a:outerShdw>
              </a:effectLst>
            </a:endParaRPr>
          </a:p>
          <a:p>
            <a:pPr algn="just"/>
            <a:r>
              <a:rPr lang="en-US" sz="2000" dirty="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   same </a:t>
            </a:r>
            <a:r>
              <a:rPr lang="en-US" sz="2000" dirty="0">
                <a:effectLst>
                  <a:outerShdw blurRad="38100" dist="38100" dir="2700000" algn="tl">
                    <a:srgbClr val="000000">
                      <a:alpha val="43137"/>
                    </a:srgbClr>
                  </a:outerShdw>
                </a:effectLst>
              </a:rPr>
              <a:t>with participation in Training Schools. </a:t>
            </a:r>
            <a:endParaRPr lang="en-US" sz="2000" dirty="0" smtClean="0">
              <a:effectLst>
                <a:outerShdw blurRad="38100" dist="38100" dir="2700000" algn="tl">
                  <a:srgbClr val="000000">
                    <a:alpha val="43137"/>
                  </a:srgbClr>
                </a:outerShdw>
              </a:effectLst>
            </a:endParaRPr>
          </a:p>
          <a:p>
            <a:pPr algn="just"/>
            <a:endParaRPr lang="en-US" sz="2000" dirty="0">
              <a:effectLst>
                <a:outerShdw blurRad="38100" dist="38100" dir="2700000" algn="tl">
                  <a:srgbClr val="000000">
                    <a:alpha val="43137"/>
                  </a:srgbClr>
                </a:outerShdw>
              </a:effectLst>
            </a:endParaRPr>
          </a:p>
          <a:p>
            <a:pPr algn="just"/>
            <a:r>
              <a:rPr lang="en-US" sz="2000" dirty="0" smtClean="0">
                <a:effectLst>
                  <a:outerShdw blurRad="38100" dist="38100" dir="2700000" algn="tl">
                    <a:srgbClr val="000000">
                      <a:alpha val="43137"/>
                    </a:srgbClr>
                  </a:outerShdw>
                </a:effectLst>
              </a:rPr>
              <a:t>    Action </a:t>
            </a:r>
            <a:r>
              <a:rPr lang="en-US" sz="2000" dirty="0">
                <a:effectLst>
                  <a:outerShdw blurRad="38100" dist="38100" dir="2700000" algn="tl">
                    <a:srgbClr val="000000">
                      <a:alpha val="43137"/>
                    </a:srgbClr>
                  </a:outerShdw>
                </a:effectLst>
              </a:rPr>
              <a:t>events will be planned and organized so that they </a:t>
            </a:r>
            <a:r>
              <a:rPr lang="en-US" sz="2000" dirty="0" smtClean="0">
                <a:effectLst>
                  <a:outerShdw blurRad="38100" dist="38100" dir="2700000" algn="tl">
                    <a:srgbClr val="000000">
                      <a:alpha val="43137"/>
                    </a:srgbClr>
                  </a:outerShdw>
                </a:effectLst>
              </a:rPr>
              <a:t>will </a:t>
            </a:r>
            <a:r>
              <a:rPr lang="en-US" sz="2000" dirty="0">
                <a:effectLst>
                  <a:outerShdw blurRad="38100" dist="38100" dir="2700000" algn="tl">
                    <a:srgbClr val="000000">
                      <a:alpha val="43137"/>
                    </a:srgbClr>
                  </a:outerShdw>
                </a:effectLst>
              </a:rPr>
              <a:t>be </a:t>
            </a:r>
          </a:p>
          <a:p>
            <a:pPr algn="just"/>
            <a:r>
              <a:rPr lang="en-US" sz="2000" dirty="0" smtClean="0">
                <a:effectLst>
                  <a:outerShdw blurRad="38100" dist="38100" dir="2700000" algn="tl">
                    <a:srgbClr val="000000">
                      <a:alpha val="43137"/>
                    </a:srgbClr>
                  </a:outerShdw>
                </a:effectLst>
              </a:rPr>
              <a:t>    accessible </a:t>
            </a:r>
            <a:r>
              <a:rPr lang="en-US" sz="2000" dirty="0">
                <a:effectLst>
                  <a:outerShdw blurRad="38100" dist="38100" dir="2700000" algn="tl">
                    <a:srgbClr val="000000">
                      <a:alpha val="43137"/>
                    </a:srgbClr>
                  </a:outerShdw>
                </a:effectLst>
              </a:rPr>
              <a:t>to researchers with family duties</a:t>
            </a:r>
            <a:r>
              <a:rPr lang="en-US" sz="2000" dirty="0"/>
              <a:t>.</a:t>
            </a:r>
          </a:p>
        </p:txBody>
      </p:sp>
      <p:sp>
        <p:nvSpPr>
          <p:cNvPr id="6" name="Ovale 5"/>
          <p:cNvSpPr/>
          <p:nvPr/>
        </p:nvSpPr>
        <p:spPr>
          <a:xfrm>
            <a:off x="552815" y="2116405"/>
            <a:ext cx="108000" cy="108000"/>
          </a:xfrm>
          <a:prstGeom prst="ellipse">
            <a:avLst/>
          </a:prstGeom>
          <a:solidFill>
            <a:schemeClr val="accent3"/>
          </a:solidFill>
          <a:ln w="42500" cap="flat" cmpd="sng" algn="ctr">
            <a:noFill/>
            <a:prstDash val="solid"/>
          </a:ln>
          <a:effectLst>
            <a:glow rad="63500">
              <a:schemeClr val="accent3">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7" name="Ovale 6"/>
          <p:cNvSpPr/>
          <p:nvPr/>
        </p:nvSpPr>
        <p:spPr>
          <a:xfrm>
            <a:off x="552815" y="3011755"/>
            <a:ext cx="108000" cy="108000"/>
          </a:xfrm>
          <a:prstGeom prst="ellipse">
            <a:avLst/>
          </a:prstGeom>
          <a:solidFill>
            <a:schemeClr val="accent3"/>
          </a:solidFill>
          <a:ln w="42500" cap="flat" cmpd="sng" algn="ctr">
            <a:noFill/>
            <a:prstDash val="solid"/>
          </a:ln>
          <a:effectLst>
            <a:glow rad="63500">
              <a:schemeClr val="accent3">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8" name="Ovale 7"/>
          <p:cNvSpPr/>
          <p:nvPr/>
        </p:nvSpPr>
        <p:spPr>
          <a:xfrm>
            <a:off x="552815" y="4250005"/>
            <a:ext cx="108000" cy="108000"/>
          </a:xfrm>
          <a:prstGeom prst="ellipse">
            <a:avLst/>
          </a:prstGeom>
          <a:solidFill>
            <a:schemeClr val="accent3"/>
          </a:solidFill>
          <a:ln w="42500" cap="flat" cmpd="sng" algn="ctr">
            <a:noFill/>
            <a:prstDash val="solid"/>
          </a:ln>
          <a:effectLst>
            <a:glow rad="63500">
              <a:schemeClr val="accent3">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10" name="Ovale 9"/>
          <p:cNvSpPr/>
          <p:nvPr/>
        </p:nvSpPr>
        <p:spPr>
          <a:xfrm>
            <a:off x="550030" y="5469205"/>
            <a:ext cx="108000" cy="108000"/>
          </a:xfrm>
          <a:prstGeom prst="ellipse">
            <a:avLst/>
          </a:prstGeom>
          <a:solidFill>
            <a:schemeClr val="accent3"/>
          </a:solidFill>
          <a:ln w="42500" cap="flat" cmpd="sng" algn="ctr">
            <a:noFill/>
            <a:prstDash val="solid"/>
          </a:ln>
          <a:effectLst>
            <a:glow rad="63500">
              <a:schemeClr val="accent3">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11" name="Segnaposto piè di pagina 3"/>
          <p:cNvSpPr>
            <a:spLocks noGrp="1"/>
          </p:cNvSpPr>
          <p:nvPr>
            <p:ph type="ftr" sz="quarter" idx="3"/>
          </p:nvPr>
        </p:nvSpPr>
        <p:spPr>
          <a:xfrm>
            <a:off x="4919473" y="45720"/>
            <a:ext cx="4297679" cy="531556"/>
          </a:xfrm>
          <a:prstGeom prst="rect">
            <a:avLst/>
          </a:prstGeom>
        </p:spPr>
        <p:txBody>
          <a:bodyPr/>
          <a:lstStyle>
            <a:lvl1pPr algn="l">
              <a:defRPr sz="1100">
                <a:solidFill>
                  <a:schemeClr val="bg1"/>
                </a:solidFill>
                <a:effectLst>
                  <a:outerShdw blurRad="38100" dist="38100" dir="2700000" algn="tl">
                    <a:srgbClr val="000000">
                      <a:alpha val="43137"/>
                    </a:srgbClr>
                  </a:outerShdw>
                </a:effectLst>
              </a:defRPr>
            </a:lvl1pPr>
          </a:lstStyle>
          <a:p>
            <a:r>
              <a:rPr lang="it-IT" i="1" dirty="0" err="1" smtClean="0">
                <a:effectLst/>
                <a:latin typeface="+mj-lt"/>
              </a:rPr>
              <a:t>Civil</a:t>
            </a:r>
            <a:r>
              <a:rPr lang="it-IT" i="1" dirty="0" smtClean="0">
                <a:effectLst/>
                <a:latin typeface="+mj-lt"/>
              </a:rPr>
              <a:t> </a:t>
            </a:r>
            <a:r>
              <a:rPr lang="it-IT" i="1" dirty="0" err="1" smtClean="0">
                <a:effectLst/>
                <a:latin typeface="+mj-lt"/>
              </a:rPr>
              <a:t>Engineering</a:t>
            </a:r>
            <a:r>
              <a:rPr lang="it-IT" i="1" dirty="0" smtClean="0">
                <a:effectLst/>
                <a:latin typeface="+mj-lt"/>
              </a:rPr>
              <a:t> Applications of Ground Penetrating Radar TUD Domain, </a:t>
            </a:r>
            <a:r>
              <a:rPr lang="it-IT" i="1" dirty="0" err="1" smtClean="0">
                <a:effectLst/>
                <a:latin typeface="+mj-lt"/>
              </a:rPr>
              <a:t>Proposer</a:t>
            </a:r>
            <a:r>
              <a:rPr lang="it-IT" i="1" dirty="0" smtClean="0">
                <a:effectLst/>
                <a:latin typeface="+mj-lt"/>
              </a:rPr>
              <a:t>: </a:t>
            </a:r>
            <a:r>
              <a:rPr lang="it-IT" b="1" i="1" dirty="0" smtClean="0">
                <a:effectLst/>
                <a:latin typeface="+mj-lt"/>
              </a:rPr>
              <a:t>Lara </a:t>
            </a:r>
            <a:r>
              <a:rPr lang="it-IT" b="1" i="1" dirty="0" err="1" smtClean="0">
                <a:effectLst/>
                <a:latin typeface="+mj-lt"/>
              </a:rPr>
              <a:t>Pajewski</a:t>
            </a:r>
            <a:endParaRPr lang="de-DE" b="1" i="1" dirty="0">
              <a:effectLst/>
              <a:latin typeface="+mj-lt"/>
            </a:endParaRPr>
          </a:p>
        </p:txBody>
      </p:sp>
      <p:sp>
        <p:nvSpPr>
          <p:cNvPr id="9" name="Ovale 8"/>
          <p:cNvSpPr/>
          <p:nvPr/>
        </p:nvSpPr>
        <p:spPr>
          <a:xfrm>
            <a:off x="8646110" y="6387267"/>
            <a:ext cx="357188" cy="357187"/>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700" b="0" i="0" u="none" strike="noStrike" kern="0" cap="none" spc="0" normalizeH="0" baseline="0" noProof="0" dirty="0">
              <a:ln>
                <a:noFill/>
              </a:ln>
              <a:solidFill>
                <a:sysClr val="window" lastClr="FFFFFF"/>
              </a:solidFill>
              <a:uLnTx/>
              <a:uFillTx/>
              <a:latin typeface="Calibri"/>
              <a:ea typeface="+mn-ea"/>
              <a:cs typeface="+mn-cs"/>
            </a:endParaRPr>
          </a:p>
        </p:txBody>
      </p:sp>
      <p:sp>
        <p:nvSpPr>
          <p:cNvPr id="12" name="CasellaDiTesto 11"/>
          <p:cNvSpPr txBox="1"/>
          <p:nvPr/>
        </p:nvSpPr>
        <p:spPr>
          <a:xfrm>
            <a:off x="8657443" y="6419932"/>
            <a:ext cx="328937" cy="348813"/>
          </a:xfrm>
          <a:prstGeom prst="rect">
            <a:avLst/>
          </a:prstGeom>
          <a:noFill/>
        </p:spPr>
        <p:txBody>
          <a:bodyPr wrap="none">
            <a:spAutoFit/>
          </a:bodyPr>
          <a:lstStyle/>
          <a:p>
            <a:pPr algn="ctr">
              <a:lnSpc>
                <a:spcPts val="1000"/>
              </a:lnSpc>
              <a:defRPr/>
            </a:pPr>
            <a:r>
              <a:rPr lang="it-IT" sz="1000" b="1" dirty="0" smtClean="0">
                <a:solidFill>
                  <a:schemeClr val="bg1"/>
                </a:solidFill>
                <a:effectLst>
                  <a:outerShdw blurRad="38100" dist="38100" dir="2700000" algn="tl">
                    <a:srgbClr val="000000">
                      <a:alpha val="43137"/>
                    </a:srgbClr>
                  </a:outerShdw>
                </a:effectLst>
                <a:latin typeface="Century Gothic" pitchFamily="34" charset="0"/>
              </a:rPr>
              <a:t>40</a:t>
            </a:r>
          </a:p>
          <a:p>
            <a:pPr algn="ctr">
              <a:lnSpc>
                <a:spcPts val="1000"/>
              </a:lnSpc>
              <a:defRPr/>
            </a:pPr>
            <a:r>
              <a:rPr lang="it-IT" sz="800" dirty="0" smtClean="0">
                <a:solidFill>
                  <a:schemeClr val="bg1"/>
                </a:solidFill>
                <a:latin typeface="Century Gothic" pitchFamily="34" charset="0"/>
              </a:rPr>
              <a:t>43</a:t>
            </a:r>
            <a:endParaRPr lang="it-IT" sz="800" dirty="0">
              <a:solidFill>
                <a:schemeClr val="bg1"/>
              </a:solidFill>
              <a:latin typeface="Century Gothic" pitchFamily="34" charset="0"/>
            </a:endParaRPr>
          </a:p>
        </p:txBody>
      </p:sp>
    </p:spTree>
    <p:extLst>
      <p:ext uri="{BB962C8B-B14F-4D97-AF65-F5344CB8AC3E}">
        <p14:creationId xmlns:p14="http://schemas.microsoft.com/office/powerpoint/2010/main" val="94736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14" name="Rectangle 2"/>
          <p:cNvSpPr>
            <a:spLocks noGrp="1" noChangeArrowheads="1"/>
          </p:cNvSpPr>
          <p:nvPr>
            <p:ph type="ctrTitle" sz="quarter"/>
          </p:nvPr>
        </p:nvSpPr>
        <p:spPr/>
        <p:txBody>
          <a:bodyPr/>
          <a:lstStyle/>
          <a:p>
            <a:r>
              <a:rPr lang="it-IT" b="0" dirty="0" err="1">
                <a:effectLst>
                  <a:outerShdw blurRad="38100" dist="38100" dir="2700000" algn="tl">
                    <a:srgbClr val="000000">
                      <a:alpha val="43137"/>
                    </a:srgbClr>
                  </a:outerShdw>
                </a:effectLst>
              </a:rPr>
              <a:t>Conclusions</a:t>
            </a:r>
            <a:r>
              <a:rPr lang="it-IT" b="0" dirty="0">
                <a:effectLst>
                  <a:outerShdw blurRad="38100" dist="38100" dir="2700000" algn="tl">
                    <a:srgbClr val="000000">
                      <a:alpha val="43137"/>
                    </a:srgbClr>
                  </a:outerShdw>
                </a:effectLst>
              </a:rPr>
              <a:t>...</a:t>
            </a:r>
          </a:p>
        </p:txBody>
      </p:sp>
      <p:sp>
        <p:nvSpPr>
          <p:cNvPr id="3" name="Ovale 2"/>
          <p:cNvSpPr/>
          <p:nvPr/>
        </p:nvSpPr>
        <p:spPr>
          <a:xfrm>
            <a:off x="8646110" y="6387267"/>
            <a:ext cx="357188" cy="357187"/>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700" b="0" i="0" u="none" strike="noStrike" kern="0" cap="none" spc="0" normalizeH="0" baseline="0" noProof="0" dirty="0">
              <a:ln>
                <a:noFill/>
              </a:ln>
              <a:solidFill>
                <a:sysClr val="window" lastClr="FFFFFF"/>
              </a:solidFill>
              <a:uLnTx/>
              <a:uFillTx/>
              <a:latin typeface="Calibri"/>
              <a:ea typeface="+mn-ea"/>
              <a:cs typeface="+mn-cs"/>
            </a:endParaRPr>
          </a:p>
        </p:txBody>
      </p:sp>
      <p:sp>
        <p:nvSpPr>
          <p:cNvPr id="4" name="CasellaDiTesto 3"/>
          <p:cNvSpPr txBox="1"/>
          <p:nvPr/>
        </p:nvSpPr>
        <p:spPr>
          <a:xfrm>
            <a:off x="8657443" y="6419932"/>
            <a:ext cx="328937" cy="348813"/>
          </a:xfrm>
          <a:prstGeom prst="rect">
            <a:avLst/>
          </a:prstGeom>
          <a:noFill/>
        </p:spPr>
        <p:txBody>
          <a:bodyPr wrap="none">
            <a:spAutoFit/>
          </a:bodyPr>
          <a:lstStyle/>
          <a:p>
            <a:pPr algn="ctr">
              <a:lnSpc>
                <a:spcPts val="1000"/>
              </a:lnSpc>
              <a:defRPr/>
            </a:pPr>
            <a:r>
              <a:rPr lang="it-IT" sz="1000" b="1" dirty="0" smtClean="0">
                <a:solidFill>
                  <a:schemeClr val="bg1"/>
                </a:solidFill>
                <a:effectLst>
                  <a:outerShdw blurRad="38100" dist="38100" dir="2700000" algn="tl">
                    <a:srgbClr val="000000">
                      <a:alpha val="43137"/>
                    </a:srgbClr>
                  </a:outerShdw>
                </a:effectLst>
                <a:latin typeface="Century Gothic" pitchFamily="34" charset="0"/>
              </a:rPr>
              <a:t>41</a:t>
            </a:r>
          </a:p>
          <a:p>
            <a:pPr algn="ctr">
              <a:lnSpc>
                <a:spcPts val="1000"/>
              </a:lnSpc>
              <a:defRPr/>
            </a:pPr>
            <a:r>
              <a:rPr lang="it-IT" sz="800" dirty="0" smtClean="0">
                <a:solidFill>
                  <a:schemeClr val="bg1"/>
                </a:solidFill>
                <a:latin typeface="Century Gothic" pitchFamily="34" charset="0"/>
              </a:rPr>
              <a:t>43</a:t>
            </a:r>
            <a:endParaRPr lang="it-IT" sz="800" dirty="0">
              <a:solidFill>
                <a:schemeClr val="bg1"/>
              </a:solidFill>
              <a:latin typeface="Century Gothic"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314327" y="164649"/>
            <a:ext cx="6297613" cy="600075"/>
          </a:xfrm>
          <a:prstGeom prst="rect">
            <a:avLst/>
          </a:prstGeom>
        </p:spPr>
        <p:txBody>
          <a:bodyPr/>
          <a:lstStyle/>
          <a:p>
            <a:r>
              <a:rPr lang="de-DE" b="0" dirty="0" err="1" smtClean="0"/>
              <a:t>Conclusions</a:t>
            </a:r>
            <a:endParaRPr lang="de-DE" b="0" dirty="0"/>
          </a:p>
        </p:txBody>
      </p:sp>
      <p:sp>
        <p:nvSpPr>
          <p:cNvPr id="3" name="Segnaposto contenuto 2"/>
          <p:cNvSpPr>
            <a:spLocks noGrp="1"/>
          </p:cNvSpPr>
          <p:nvPr>
            <p:ph idx="4294967295"/>
          </p:nvPr>
        </p:nvSpPr>
        <p:spPr>
          <a:xfrm>
            <a:off x="-274320" y="1636713"/>
            <a:ext cx="9265920" cy="4957625"/>
          </a:xfrm>
          <a:prstGeom prst="rect">
            <a:avLst/>
          </a:prstGeom>
        </p:spPr>
        <p:txBody>
          <a:bodyPr/>
          <a:lstStyle/>
          <a:p>
            <a:pPr marL="533400" indent="273050">
              <a:buNone/>
            </a:pPr>
            <a:r>
              <a:rPr lang="en-GB" dirty="0" smtClean="0"/>
              <a:t> An </a:t>
            </a:r>
            <a:r>
              <a:rPr lang="en-GB" b="1" dirty="0">
                <a:solidFill>
                  <a:schemeClr val="accent6"/>
                </a:solidFill>
              </a:rPr>
              <a:t>interesting</a:t>
            </a:r>
            <a:r>
              <a:rPr lang="en-GB" dirty="0"/>
              <a:t>, </a:t>
            </a:r>
            <a:r>
              <a:rPr lang="en-GB" b="1" dirty="0">
                <a:solidFill>
                  <a:schemeClr val="accent6"/>
                </a:solidFill>
              </a:rPr>
              <a:t>scientifically </a:t>
            </a:r>
            <a:r>
              <a:rPr lang="en-GB" b="1" dirty="0" smtClean="0">
                <a:solidFill>
                  <a:schemeClr val="accent6"/>
                </a:solidFill>
              </a:rPr>
              <a:t>sound</a:t>
            </a:r>
            <a:r>
              <a:rPr lang="en-GB" dirty="0" smtClean="0"/>
              <a:t>, </a:t>
            </a:r>
            <a:r>
              <a:rPr lang="en-GB" b="1" dirty="0" smtClean="0">
                <a:solidFill>
                  <a:schemeClr val="accent6"/>
                </a:solidFill>
              </a:rPr>
              <a:t>ambitious</a:t>
            </a:r>
            <a:r>
              <a:rPr lang="en-GB" dirty="0" smtClean="0"/>
              <a:t> proposal </a:t>
            </a:r>
            <a:r>
              <a:rPr lang="en-GB" dirty="0"/>
              <a:t>that has an added value by bringing together </a:t>
            </a:r>
            <a:r>
              <a:rPr lang="en-GB" b="1" dirty="0">
                <a:solidFill>
                  <a:schemeClr val="accent6"/>
                </a:solidFill>
              </a:rPr>
              <a:t>different communities </a:t>
            </a:r>
            <a:r>
              <a:rPr lang="en-GB" dirty="0" smtClean="0"/>
              <a:t>and that </a:t>
            </a:r>
            <a:r>
              <a:rPr lang="en-GB" dirty="0"/>
              <a:t>is very </a:t>
            </a:r>
            <a:r>
              <a:rPr lang="en-GB" b="1" dirty="0">
                <a:solidFill>
                  <a:schemeClr val="accent6"/>
                </a:solidFill>
              </a:rPr>
              <a:t>promising in terms of outcomes</a:t>
            </a:r>
            <a:r>
              <a:rPr lang="en-GB" dirty="0" smtClean="0"/>
              <a:t>.</a:t>
            </a:r>
          </a:p>
          <a:p>
            <a:pPr marL="533400" indent="273050">
              <a:buNone/>
            </a:pPr>
            <a:r>
              <a:rPr lang="en-US" dirty="0" smtClean="0"/>
              <a:t> The </a:t>
            </a:r>
            <a:r>
              <a:rPr lang="en-US" dirty="0"/>
              <a:t>topic is important, timely and </a:t>
            </a:r>
            <a:r>
              <a:rPr lang="en-US" b="1" dirty="0" smtClean="0">
                <a:solidFill>
                  <a:schemeClr val="accent6"/>
                </a:solidFill>
              </a:rPr>
              <a:t>innovative</a:t>
            </a:r>
            <a:r>
              <a:rPr lang="en-US" dirty="0" smtClean="0">
                <a:solidFill>
                  <a:schemeClr val="accent6"/>
                </a:solidFill>
              </a:rPr>
              <a:t> </a:t>
            </a:r>
            <a:r>
              <a:rPr lang="en-US" dirty="0" smtClean="0"/>
              <a:t>- </a:t>
            </a:r>
            <a:r>
              <a:rPr lang="en-US" b="1" dirty="0" smtClean="0">
                <a:solidFill>
                  <a:schemeClr val="accent6"/>
                </a:solidFill>
              </a:rPr>
              <a:t>wide applicability</a:t>
            </a:r>
            <a:r>
              <a:rPr lang="en-US" dirty="0" smtClean="0"/>
              <a:t>!</a:t>
            </a:r>
            <a:endParaRPr lang="en-GB" dirty="0"/>
          </a:p>
          <a:p>
            <a:pPr marL="533400" indent="273050">
              <a:buNone/>
            </a:pPr>
            <a:r>
              <a:rPr lang="en-GB" dirty="0" smtClean="0"/>
              <a:t> </a:t>
            </a:r>
            <a:r>
              <a:rPr lang="en-GB" b="1" dirty="0" smtClean="0">
                <a:solidFill>
                  <a:schemeClr val="accent2"/>
                </a:solidFill>
              </a:rPr>
              <a:t>Impressive </a:t>
            </a:r>
            <a:r>
              <a:rPr lang="en-GB" b="1" dirty="0">
                <a:solidFill>
                  <a:schemeClr val="accent2"/>
                </a:solidFill>
              </a:rPr>
              <a:t>number of </a:t>
            </a:r>
            <a:r>
              <a:rPr lang="en-GB" b="1" dirty="0" smtClean="0">
                <a:solidFill>
                  <a:schemeClr val="accent2"/>
                </a:solidFill>
              </a:rPr>
              <a:t>participants</a:t>
            </a:r>
            <a:r>
              <a:rPr lang="en-GB" dirty="0" smtClean="0"/>
              <a:t>, </a:t>
            </a:r>
            <a:r>
              <a:rPr lang="en-US" dirty="0" smtClean="0"/>
              <a:t>including </a:t>
            </a:r>
            <a:r>
              <a:rPr lang="en-US" dirty="0"/>
              <a:t>experts from various disciplines and </a:t>
            </a:r>
            <a:r>
              <a:rPr lang="en-US" dirty="0" smtClean="0"/>
              <a:t>countries,</a:t>
            </a:r>
            <a:r>
              <a:rPr lang="en-GB" dirty="0" smtClean="0"/>
              <a:t> several </a:t>
            </a:r>
            <a:r>
              <a:rPr lang="en-GB" b="1" dirty="0" smtClean="0">
                <a:solidFill>
                  <a:schemeClr val="accent2"/>
                </a:solidFill>
              </a:rPr>
              <a:t>industrial groups </a:t>
            </a:r>
            <a:r>
              <a:rPr lang="en-GB" dirty="0" smtClean="0"/>
              <a:t>&amp; </a:t>
            </a:r>
            <a:r>
              <a:rPr lang="en-GB" b="1" dirty="0" smtClean="0">
                <a:solidFill>
                  <a:schemeClr val="accent2"/>
                </a:solidFill>
              </a:rPr>
              <a:t>end users</a:t>
            </a:r>
            <a:r>
              <a:rPr lang="en-GB" dirty="0" smtClean="0"/>
              <a:t>. </a:t>
            </a:r>
            <a:endParaRPr lang="en-GB" dirty="0"/>
          </a:p>
          <a:p>
            <a:pPr marL="533400" indent="273050">
              <a:buNone/>
            </a:pPr>
            <a:r>
              <a:rPr lang="en-GB" dirty="0" smtClean="0"/>
              <a:t> </a:t>
            </a:r>
            <a:r>
              <a:rPr lang="en-GB" u="sng" dirty="0" smtClean="0"/>
              <a:t>High </a:t>
            </a:r>
            <a:r>
              <a:rPr lang="en-GB" u="sng" dirty="0"/>
              <a:t>expectations for female participation at every </a:t>
            </a:r>
            <a:r>
              <a:rPr lang="en-GB" u="sng" dirty="0" smtClean="0"/>
              <a:t>level</a:t>
            </a:r>
            <a:r>
              <a:rPr lang="en-GB" dirty="0"/>
              <a:t>.</a:t>
            </a:r>
          </a:p>
          <a:p>
            <a:pPr marL="533400" indent="273050">
              <a:buNone/>
            </a:pPr>
            <a:r>
              <a:rPr lang="en-GB" dirty="0">
                <a:solidFill>
                  <a:srgbClr val="FF0000"/>
                </a:solidFill>
              </a:rPr>
              <a:t> </a:t>
            </a:r>
            <a:r>
              <a:rPr lang="en-GB" u="sng" dirty="0" smtClean="0"/>
              <a:t>A </a:t>
            </a:r>
            <a:r>
              <a:rPr lang="en-GB" u="sng" dirty="0"/>
              <a:t>more innovative ESR </a:t>
            </a:r>
            <a:r>
              <a:rPr lang="en-GB" u="sng" dirty="0" smtClean="0"/>
              <a:t>plan has been delivered</a:t>
            </a:r>
            <a:r>
              <a:rPr lang="en-GB" dirty="0" smtClean="0"/>
              <a:t>.</a:t>
            </a:r>
            <a:endParaRPr lang="en-GB" b="1" i="1" u="sng" dirty="0"/>
          </a:p>
          <a:p>
            <a:pPr marL="533400" indent="273050">
              <a:buNone/>
            </a:pPr>
            <a:r>
              <a:rPr lang="en-GB" dirty="0" smtClean="0"/>
              <a:t> </a:t>
            </a:r>
            <a:r>
              <a:rPr lang="en-GB" b="1" dirty="0" smtClean="0">
                <a:solidFill>
                  <a:schemeClr val="accent2"/>
                </a:solidFill>
              </a:rPr>
              <a:t>Huge </a:t>
            </a:r>
            <a:r>
              <a:rPr lang="en-GB" b="1" dirty="0">
                <a:solidFill>
                  <a:schemeClr val="accent2"/>
                </a:solidFill>
              </a:rPr>
              <a:t>potential impact </a:t>
            </a:r>
            <a:r>
              <a:rPr lang="en-GB" dirty="0"/>
              <a:t>of the Action </a:t>
            </a:r>
            <a:r>
              <a:rPr lang="en-GB" dirty="0" smtClean="0"/>
              <a:t>from a scientific, technological, societal and economic point of view.</a:t>
            </a:r>
          </a:p>
          <a:p>
            <a:pPr marL="533400" indent="273050">
              <a:buNone/>
            </a:pPr>
            <a:r>
              <a:rPr lang="en-US" dirty="0" smtClean="0"/>
              <a:t>The </a:t>
            </a:r>
            <a:r>
              <a:rPr lang="en-US" dirty="0"/>
              <a:t>multidisciplinary and cross-national research planned would be performed and coordinated most efficiently </a:t>
            </a:r>
            <a:r>
              <a:rPr lang="en-US" u="sng" dirty="0"/>
              <a:t>as a COST Action</a:t>
            </a:r>
            <a:r>
              <a:rPr lang="en-US" dirty="0"/>
              <a:t>. </a:t>
            </a:r>
          </a:p>
          <a:p>
            <a:pPr marL="365125" indent="441325">
              <a:buNone/>
            </a:pPr>
            <a:endParaRPr lang="en-GB" dirty="0"/>
          </a:p>
        </p:txBody>
      </p:sp>
      <p:sp>
        <p:nvSpPr>
          <p:cNvPr id="6" name="Segnaposto piè di pagina 3"/>
          <p:cNvSpPr txBox="1">
            <a:spLocks/>
          </p:cNvSpPr>
          <p:nvPr/>
        </p:nvSpPr>
        <p:spPr>
          <a:xfrm>
            <a:off x="4919473" y="45720"/>
            <a:ext cx="4297679" cy="531556"/>
          </a:xfrm>
          <a:prstGeom prst="rect">
            <a:avLst/>
          </a:prstGeom>
        </p:spPr>
        <p:txBody>
          <a:bodyPr/>
          <a:lstStyle>
            <a:defPPr>
              <a:defRPr lang="de-DE"/>
            </a:defPPr>
            <a:lvl1pPr algn="l" rtl="0" eaLnBrk="0" fontAlgn="base" hangingPunct="0">
              <a:spcBef>
                <a:spcPct val="0"/>
              </a:spcBef>
              <a:spcAft>
                <a:spcPct val="0"/>
              </a:spcAft>
              <a:defRPr sz="1100" kern="1200">
                <a:solidFill>
                  <a:schemeClr val="bg1"/>
                </a:solidFill>
                <a:effectLst>
                  <a:outerShdw blurRad="38100" dist="38100" dir="2700000" algn="tl">
                    <a:srgbClr val="000000">
                      <a:alpha val="43137"/>
                    </a:srgbClr>
                  </a:outerShdw>
                </a:effectLst>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it-IT" i="1" smtClean="0">
                <a:effectLst/>
                <a:latin typeface="+mj-lt"/>
              </a:rPr>
              <a:t>Civil Engineering Applications of Ground Penetrating Radar TUD Domain, Proposer: </a:t>
            </a:r>
            <a:r>
              <a:rPr lang="it-IT" b="1" i="1" smtClean="0">
                <a:effectLst/>
                <a:latin typeface="+mj-lt"/>
              </a:rPr>
              <a:t>Lara Pajewski</a:t>
            </a:r>
            <a:endParaRPr lang="de-DE" b="1" i="1" dirty="0">
              <a:effectLst/>
              <a:latin typeface="+mj-lt"/>
            </a:endParaRPr>
          </a:p>
        </p:txBody>
      </p:sp>
      <p:sp>
        <p:nvSpPr>
          <p:cNvPr id="7" name="Ovale 6"/>
          <p:cNvSpPr/>
          <p:nvPr/>
        </p:nvSpPr>
        <p:spPr>
          <a:xfrm>
            <a:off x="8646110" y="6387267"/>
            <a:ext cx="357188" cy="357187"/>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700" b="0" i="0" u="none" strike="noStrike" kern="0" cap="none" spc="0" normalizeH="0" baseline="0" noProof="0" dirty="0">
              <a:ln>
                <a:noFill/>
              </a:ln>
              <a:solidFill>
                <a:sysClr val="window" lastClr="FFFFFF"/>
              </a:solidFill>
              <a:uLnTx/>
              <a:uFillTx/>
              <a:latin typeface="Calibri"/>
              <a:ea typeface="+mn-ea"/>
              <a:cs typeface="+mn-cs"/>
            </a:endParaRPr>
          </a:p>
        </p:txBody>
      </p:sp>
      <p:sp>
        <p:nvSpPr>
          <p:cNvPr id="8" name="CasellaDiTesto 7"/>
          <p:cNvSpPr txBox="1"/>
          <p:nvPr/>
        </p:nvSpPr>
        <p:spPr>
          <a:xfrm>
            <a:off x="8657444" y="6419932"/>
            <a:ext cx="328937" cy="348813"/>
          </a:xfrm>
          <a:prstGeom prst="rect">
            <a:avLst/>
          </a:prstGeom>
          <a:noFill/>
        </p:spPr>
        <p:txBody>
          <a:bodyPr wrap="none">
            <a:spAutoFit/>
          </a:bodyPr>
          <a:lstStyle/>
          <a:p>
            <a:pPr algn="ctr">
              <a:lnSpc>
                <a:spcPts val="1000"/>
              </a:lnSpc>
              <a:defRPr/>
            </a:pPr>
            <a:r>
              <a:rPr lang="it-IT" sz="1000" b="1" dirty="0" smtClean="0">
                <a:solidFill>
                  <a:schemeClr val="bg1"/>
                </a:solidFill>
                <a:effectLst>
                  <a:outerShdw blurRad="38100" dist="38100" dir="2700000" algn="tl">
                    <a:srgbClr val="000000">
                      <a:alpha val="43137"/>
                    </a:srgbClr>
                  </a:outerShdw>
                </a:effectLst>
                <a:latin typeface="Century Gothic" pitchFamily="34" charset="0"/>
              </a:rPr>
              <a:t>42</a:t>
            </a:r>
          </a:p>
          <a:p>
            <a:pPr algn="ctr">
              <a:lnSpc>
                <a:spcPts val="1000"/>
              </a:lnSpc>
              <a:defRPr/>
            </a:pPr>
            <a:r>
              <a:rPr lang="it-IT" sz="800" dirty="0" smtClean="0">
                <a:solidFill>
                  <a:schemeClr val="bg1"/>
                </a:solidFill>
                <a:latin typeface="Century Gothic" pitchFamily="34" charset="0"/>
              </a:rPr>
              <a:t>43</a:t>
            </a:r>
            <a:endParaRPr lang="it-IT" sz="800" dirty="0">
              <a:solidFill>
                <a:schemeClr val="bg1"/>
              </a:solidFill>
              <a:latin typeface="Century Gothic" pitchFamily="34" charset="0"/>
            </a:endParaRPr>
          </a:p>
        </p:txBody>
      </p:sp>
      <p:sp>
        <p:nvSpPr>
          <p:cNvPr id="9" name="Ovale 8"/>
          <p:cNvSpPr/>
          <p:nvPr/>
        </p:nvSpPr>
        <p:spPr>
          <a:xfrm>
            <a:off x="335805" y="1785758"/>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10" name="Ovale 9"/>
          <p:cNvSpPr/>
          <p:nvPr/>
        </p:nvSpPr>
        <p:spPr>
          <a:xfrm>
            <a:off x="335805" y="2814253"/>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11" name="Ovale 10"/>
          <p:cNvSpPr/>
          <p:nvPr/>
        </p:nvSpPr>
        <p:spPr>
          <a:xfrm>
            <a:off x="335805" y="3268487"/>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12" name="Ovale 11"/>
          <p:cNvSpPr/>
          <p:nvPr/>
        </p:nvSpPr>
        <p:spPr>
          <a:xfrm>
            <a:off x="335805" y="3952105"/>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13" name="Ovale 12"/>
          <p:cNvSpPr/>
          <p:nvPr/>
        </p:nvSpPr>
        <p:spPr>
          <a:xfrm>
            <a:off x="335805" y="4414453"/>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14" name="Ovale 13"/>
          <p:cNvSpPr/>
          <p:nvPr/>
        </p:nvSpPr>
        <p:spPr>
          <a:xfrm>
            <a:off x="335805" y="4838207"/>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15" name="Ovale 14"/>
          <p:cNvSpPr/>
          <p:nvPr/>
        </p:nvSpPr>
        <p:spPr>
          <a:xfrm>
            <a:off x="335805" y="5537065"/>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3962120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www.bb-roma.it/Bed-and-breakfast-Roma/Universita/roma-tre.jpg"/>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16380" y="4662664"/>
            <a:ext cx="3507689" cy="20921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39714" name="Rectangle 2"/>
          <p:cNvSpPr>
            <a:spLocks noGrp="1" noChangeArrowheads="1"/>
          </p:cNvSpPr>
          <p:nvPr>
            <p:ph type="ctrTitle" sz="quarter"/>
          </p:nvPr>
        </p:nvSpPr>
        <p:spPr>
          <a:xfrm>
            <a:off x="3163661" y="337025"/>
            <a:ext cx="4192650" cy="1152525"/>
          </a:xfrm>
        </p:spPr>
        <p:txBody>
          <a:bodyPr/>
          <a:lstStyle/>
          <a:p>
            <a:r>
              <a:rPr lang="it-IT" sz="4000" b="0" dirty="0" err="1" smtClean="0">
                <a:effectLst>
                  <a:outerShdw blurRad="38100" dist="38100" dir="2700000" algn="tl">
                    <a:srgbClr val="000000">
                      <a:alpha val="43137"/>
                    </a:srgbClr>
                  </a:outerShdw>
                </a:effectLst>
              </a:rPr>
              <a:t>Thank</a:t>
            </a:r>
            <a:r>
              <a:rPr lang="it-IT" sz="4000" b="0" dirty="0" smtClean="0">
                <a:effectLst>
                  <a:outerShdw blurRad="38100" dist="38100" dir="2700000" algn="tl">
                    <a:srgbClr val="000000">
                      <a:alpha val="43137"/>
                    </a:srgbClr>
                  </a:outerShdw>
                </a:effectLst>
              </a:rPr>
              <a:t> </a:t>
            </a:r>
            <a:r>
              <a:rPr lang="it-IT" sz="4000" b="0" dirty="0" err="1" smtClean="0">
                <a:effectLst>
                  <a:outerShdw blurRad="38100" dist="38100" dir="2700000" algn="tl">
                    <a:srgbClr val="000000">
                      <a:alpha val="43137"/>
                    </a:srgbClr>
                  </a:outerShdw>
                </a:effectLst>
              </a:rPr>
              <a:t>you</a:t>
            </a:r>
            <a:r>
              <a:rPr lang="it-IT" sz="4000" b="0" dirty="0">
                <a:effectLst>
                  <a:outerShdw blurRad="38100" dist="38100" dir="2700000" algn="tl">
                    <a:srgbClr val="000000">
                      <a:alpha val="43137"/>
                    </a:srgbClr>
                  </a:outerShdw>
                </a:effectLst>
              </a:rPr>
              <a:t>!</a:t>
            </a:r>
          </a:p>
        </p:txBody>
      </p:sp>
      <p:pic>
        <p:nvPicPr>
          <p:cNvPr id="13" name="Picture 8" descr="G:\Evolution_GPR3.jpg"/>
          <p:cNvPicPr>
            <a:picLocks noChangeAspect="1" noChangeArrowheads="1"/>
          </p:cNvPicPr>
          <p:nvPr/>
        </p:nvPicPr>
        <p:blipFill>
          <a:blip r:embed="rId3" cstate="print">
            <a:clrChange>
              <a:clrFrom>
                <a:srgbClr val="FFFFFF"/>
              </a:clrFrom>
              <a:clrTo>
                <a:srgbClr val="FFFFFF">
                  <a:alpha val="0"/>
                </a:srgbClr>
              </a:clrTo>
            </a:clrChange>
            <a:lum bright="40000" contrast="40000"/>
          </a:blip>
          <a:srcRect r="12043"/>
          <a:stretch>
            <a:fillRect/>
          </a:stretch>
        </p:blipFill>
        <p:spPr bwMode="auto">
          <a:xfrm>
            <a:off x="899592" y="1582879"/>
            <a:ext cx="7344816" cy="1533660"/>
          </a:xfrm>
          <a:prstGeom prst="rect">
            <a:avLst/>
          </a:prstGeom>
          <a:noFill/>
          <a:ln w="9525">
            <a:noFill/>
            <a:miter lim="800000"/>
            <a:headEnd/>
            <a:tailEnd/>
          </a:ln>
        </p:spPr>
      </p:pic>
    </p:spTree>
    <p:extLst>
      <p:ext uri="{BB962C8B-B14F-4D97-AF65-F5344CB8AC3E}">
        <p14:creationId xmlns:p14="http://schemas.microsoft.com/office/powerpoint/2010/main" val="426965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1642" y="1555067"/>
            <a:ext cx="9029700" cy="5063026"/>
          </a:xfrm>
        </p:spPr>
        <p:txBody>
          <a:bodyPr/>
          <a:lstStyle/>
          <a:p>
            <a:pPr marL="0" indent="0" eaLnBrk="1" hangingPunct="1">
              <a:buFont typeface="Wingdings" pitchFamily="2" charset="2"/>
              <a:buNone/>
            </a:pPr>
            <a:r>
              <a:rPr lang="en-US" dirty="0" smtClean="0">
                <a:solidFill>
                  <a:schemeClr val="accent2"/>
                </a:solidFill>
              </a:rPr>
              <a:t>University of Queensland, Dept. of Transport and Main Roads (Australia)</a:t>
            </a:r>
            <a:endParaRPr lang="en-US" dirty="0" smtClean="0"/>
          </a:p>
          <a:p>
            <a:pPr eaLnBrk="1" hangingPunct="1">
              <a:buFont typeface="Arial" pitchFamily="34" charset="0"/>
              <a:buChar char="•"/>
            </a:pPr>
            <a:r>
              <a:rPr lang="en-US" dirty="0" smtClean="0"/>
              <a:t> </a:t>
            </a:r>
            <a:r>
              <a:rPr lang="en-US" sz="1800" dirty="0" smtClean="0">
                <a:solidFill>
                  <a:srgbClr val="00B050"/>
                </a:solidFill>
              </a:rPr>
              <a:t>Benefits for COST and for the COST Action</a:t>
            </a:r>
            <a:r>
              <a:rPr lang="en-US" sz="1800" dirty="0" smtClean="0"/>
              <a:t>:</a:t>
            </a:r>
          </a:p>
          <a:p>
            <a:pPr marL="352425" lvl="2" indent="0" eaLnBrk="1" hangingPunct="1"/>
            <a:r>
              <a:rPr lang="en-US" sz="1600" dirty="0" smtClean="0"/>
              <a:t>Access to &gt;10 years of TMR experience using impulse, stepped freq. and noise-modulated GPR (NM-GPR) technologies for real-life road and bridge investigations;</a:t>
            </a:r>
          </a:p>
          <a:p>
            <a:pPr marL="352425" lvl="2" indent="0" eaLnBrk="1" hangingPunct="1"/>
            <a:r>
              <a:rPr lang="en-US" sz="1600" dirty="0"/>
              <a:t>C</a:t>
            </a:r>
            <a:r>
              <a:rPr lang="en-US" sz="1600" dirty="0" smtClean="0"/>
              <a:t>urrent TMR research developing GPR velocity calibration methods; in-situ moisture quantification </a:t>
            </a:r>
            <a:r>
              <a:rPr lang="en-US" sz="1600" dirty="0" err="1" smtClean="0"/>
              <a:t>techn</a:t>
            </a:r>
            <a:r>
              <a:rPr lang="en-US" sz="1600" dirty="0" smtClean="0"/>
              <a:t>.; and work combining highway speed 3D NM-GPR data with data from Traffic Speed </a:t>
            </a:r>
            <a:r>
              <a:rPr lang="en-US" sz="1600" dirty="0" err="1" smtClean="0"/>
              <a:t>Deflectometer</a:t>
            </a:r>
            <a:r>
              <a:rPr lang="en-US" sz="1600" dirty="0" smtClean="0"/>
              <a:t> and other techniques for pavement investigations.</a:t>
            </a:r>
          </a:p>
          <a:p>
            <a:pPr eaLnBrk="1" hangingPunct="1">
              <a:buFont typeface="Arial" pitchFamily="34" charset="0"/>
              <a:buChar char="•"/>
            </a:pPr>
            <a:r>
              <a:rPr lang="en-US" dirty="0" smtClean="0"/>
              <a:t> </a:t>
            </a:r>
            <a:r>
              <a:rPr lang="en-US" sz="1800" dirty="0" smtClean="0">
                <a:solidFill>
                  <a:srgbClr val="00B050"/>
                </a:solidFill>
              </a:rPr>
              <a:t>Benefits for Queensland Department of Main Roads, Australia</a:t>
            </a:r>
            <a:r>
              <a:rPr lang="en-US" sz="1800" dirty="0" smtClean="0"/>
              <a:t>:</a:t>
            </a:r>
          </a:p>
          <a:p>
            <a:pPr marL="352425" lvl="1" indent="0" eaLnBrk="1" hangingPunct="1"/>
            <a:r>
              <a:rPr lang="en-US" sz="1600" dirty="0" smtClean="0"/>
              <a:t>Access to the latest European &amp; worldwide GPR research;</a:t>
            </a:r>
          </a:p>
          <a:p>
            <a:pPr marL="352425" lvl="1" indent="0" eaLnBrk="1" hangingPunct="1"/>
            <a:r>
              <a:rPr lang="en-US" sz="1600" dirty="0" smtClean="0"/>
              <a:t>Opportunity to broaden technical networks, improve experience and investigation techniques &amp; highlight TMR research.</a:t>
            </a:r>
          </a:p>
          <a:p>
            <a:pPr eaLnBrk="1" hangingPunct="1">
              <a:buFont typeface="Arial" pitchFamily="34" charset="0"/>
              <a:buChar char="•"/>
            </a:pPr>
            <a:r>
              <a:rPr lang="en-US" dirty="0" smtClean="0"/>
              <a:t> </a:t>
            </a:r>
            <a:r>
              <a:rPr lang="en-US" sz="1800" dirty="0" smtClean="0">
                <a:solidFill>
                  <a:srgbClr val="00B050"/>
                </a:solidFill>
              </a:rPr>
              <a:t>Targeted scientific activities, including WGs selected for cooperation</a:t>
            </a:r>
            <a:r>
              <a:rPr lang="en-US" sz="1800" dirty="0" smtClean="0"/>
              <a:t>:</a:t>
            </a:r>
          </a:p>
          <a:p>
            <a:pPr marL="352425" lvl="1" indent="0" eaLnBrk="1" hangingPunct="1"/>
            <a:r>
              <a:rPr lang="en-US" sz="1600" dirty="0" smtClean="0"/>
              <a:t>WG2: Use of GPR for civil engineering, with a focus on investigating roads and bridges</a:t>
            </a:r>
          </a:p>
          <a:p>
            <a:pPr marL="352425" lvl="1" indent="0" eaLnBrk="1" hangingPunct="1"/>
            <a:r>
              <a:rPr lang="en-US" sz="1600" dirty="0" smtClean="0"/>
              <a:t>WG4: Applications of GPR + NDT, with a focus on roads and bridges</a:t>
            </a:r>
            <a:endParaRPr lang="en-US" sz="1700" dirty="0" smtClean="0"/>
          </a:p>
        </p:txBody>
      </p:sp>
      <p:sp>
        <p:nvSpPr>
          <p:cNvPr id="5" name="Rectangle 2"/>
          <p:cNvSpPr>
            <a:spLocks noGrp="1" noChangeArrowheads="1"/>
          </p:cNvSpPr>
          <p:nvPr>
            <p:ph type="title"/>
          </p:nvPr>
        </p:nvSpPr>
        <p:spPr>
          <a:xfrm>
            <a:off x="69850" y="17463"/>
            <a:ext cx="6297613" cy="600075"/>
          </a:xfrm>
        </p:spPr>
        <p:txBody>
          <a:bodyPr/>
          <a:lstStyle/>
          <a:p>
            <a:pPr eaLnBrk="1" hangingPunct="1">
              <a:defRPr/>
            </a:pPr>
            <a:r>
              <a:rPr lang="de-DE" sz="2300" b="0" dirty="0" smtClean="0">
                <a:effectLst>
                  <a:outerShdw blurRad="38100" dist="38100" dir="2700000" algn="tl">
                    <a:srgbClr val="C0C0C0"/>
                  </a:outerShdw>
                </a:effectLst>
              </a:rPr>
              <a:t>Mutual </a:t>
            </a:r>
            <a:r>
              <a:rPr lang="de-DE" sz="2300" b="0" dirty="0" err="1" smtClean="0">
                <a:effectLst>
                  <a:outerShdw blurRad="38100" dist="38100" dir="2700000" algn="tl">
                    <a:srgbClr val="C0C0C0"/>
                  </a:outerShdw>
                </a:effectLst>
              </a:rPr>
              <a:t>Benefits</a:t>
            </a:r>
            <a:r>
              <a:rPr lang="de-DE" sz="2300" b="0" dirty="0" smtClean="0">
                <a:effectLst>
                  <a:outerShdw blurRad="38100" dist="38100" dir="2700000" algn="tl">
                    <a:srgbClr val="C0C0C0"/>
                  </a:outerShdw>
                </a:effectLst>
              </a:rPr>
              <a:t> </a:t>
            </a:r>
            <a:r>
              <a:rPr lang="de-DE" sz="2300" b="0" dirty="0" err="1" smtClean="0">
                <a:effectLst>
                  <a:outerShdw blurRad="38100" dist="38100" dir="2700000" algn="tl">
                    <a:srgbClr val="C0C0C0"/>
                  </a:outerShdw>
                </a:effectLst>
              </a:rPr>
              <a:t>of</a:t>
            </a:r>
            <a:r>
              <a:rPr lang="de-DE" sz="2300" b="0" dirty="0" smtClean="0">
                <a:effectLst>
                  <a:outerShdw blurRad="38100" dist="38100" dir="2700000" algn="tl">
                    <a:srgbClr val="C0C0C0"/>
                  </a:outerShdw>
                </a:effectLst>
              </a:rPr>
              <a:t> </a:t>
            </a:r>
            <a:r>
              <a:rPr lang="de-DE" sz="2300" b="0" dirty="0" err="1" smtClean="0">
                <a:effectLst>
                  <a:outerShdw blurRad="38100" dist="38100" dir="2700000" algn="tl">
                    <a:srgbClr val="C0C0C0"/>
                  </a:outerShdw>
                </a:effectLst>
              </a:rPr>
              <a:t>the</a:t>
            </a:r>
            <a:r>
              <a:rPr lang="de-DE" sz="2300" b="0" dirty="0" smtClean="0">
                <a:effectLst>
                  <a:outerShdw blurRad="38100" dist="38100" dir="2700000" algn="tl">
                    <a:srgbClr val="C0C0C0"/>
                  </a:outerShdw>
                </a:effectLst>
              </a:rPr>
              <a:t> </a:t>
            </a:r>
            <a:r>
              <a:rPr lang="de-DE" sz="2300" b="0" dirty="0" err="1" smtClean="0">
                <a:effectLst>
                  <a:outerShdw blurRad="38100" dist="38100" dir="2700000" algn="tl">
                    <a:srgbClr val="C0C0C0"/>
                  </a:outerShdw>
                </a:effectLst>
              </a:rPr>
              <a:t>Anticipated</a:t>
            </a:r>
            <a:r>
              <a:rPr lang="de-DE" sz="2300" b="0" dirty="0" smtClean="0">
                <a:effectLst>
                  <a:outerShdw blurRad="38100" dist="38100" dir="2700000" algn="tl">
                    <a:srgbClr val="C0C0C0"/>
                  </a:outerShdw>
                </a:effectLst>
              </a:rPr>
              <a:t> </a:t>
            </a:r>
            <a:r>
              <a:rPr lang="de-DE" sz="2300" b="0" dirty="0" err="1" smtClean="0">
                <a:effectLst>
                  <a:outerShdw blurRad="38100" dist="38100" dir="2700000" algn="tl">
                    <a:srgbClr val="C0C0C0"/>
                  </a:outerShdw>
                </a:effectLst>
              </a:rPr>
              <a:t>Participation</a:t>
            </a:r>
            <a:r>
              <a:rPr lang="de-DE" sz="2300" b="0" dirty="0" smtClean="0">
                <a:effectLst>
                  <a:outerShdw blurRad="38100" dist="38100" dir="2700000" algn="tl">
                    <a:srgbClr val="C0C0C0"/>
                  </a:outerShdw>
                </a:effectLst>
              </a:rPr>
              <a:t> </a:t>
            </a:r>
            <a:r>
              <a:rPr lang="de-DE" sz="2300" b="0" dirty="0" err="1">
                <a:effectLst>
                  <a:outerShdw blurRad="38100" dist="38100" dir="2700000" algn="tl">
                    <a:srgbClr val="C0C0C0"/>
                  </a:outerShdw>
                </a:effectLst>
              </a:rPr>
              <a:t>o</a:t>
            </a:r>
            <a:r>
              <a:rPr lang="de-DE" sz="2300" b="0" dirty="0" err="1" smtClean="0">
                <a:effectLst>
                  <a:outerShdw blurRad="38100" dist="38100" dir="2700000" algn="tl">
                    <a:srgbClr val="C0C0C0"/>
                  </a:outerShdw>
                </a:effectLst>
              </a:rPr>
              <a:t>f</a:t>
            </a:r>
            <a:r>
              <a:rPr lang="de-DE" sz="2300" b="0" dirty="0" smtClean="0">
                <a:effectLst>
                  <a:outerShdw blurRad="38100" dist="38100" dir="2700000" algn="tl">
                    <a:srgbClr val="C0C0C0"/>
                  </a:outerShdw>
                </a:effectLst>
              </a:rPr>
              <a:t> Non-COST </a:t>
            </a:r>
            <a:r>
              <a:rPr lang="de-DE" sz="2300" b="0" dirty="0" err="1" smtClean="0">
                <a:effectLst>
                  <a:outerShdw blurRad="38100" dist="38100" dir="2700000" algn="tl">
                    <a:srgbClr val="C0C0C0"/>
                  </a:outerShdw>
                </a:effectLst>
              </a:rPr>
              <a:t>members</a:t>
            </a:r>
            <a:endParaRPr lang="de-DE" sz="2300" b="0" dirty="0">
              <a:effectLst>
                <a:outerShdw blurRad="38100" dist="38100" dir="2700000" algn="tl">
                  <a:srgbClr val="C0C0C0"/>
                </a:outerShdw>
              </a:effectLst>
            </a:endParaRPr>
          </a:p>
        </p:txBody>
      </p:sp>
    </p:spTree>
    <p:extLst>
      <p:ext uri="{BB962C8B-B14F-4D97-AF65-F5344CB8AC3E}">
        <p14:creationId xmlns:p14="http://schemas.microsoft.com/office/powerpoint/2010/main" val="3057006017"/>
      </p:ext>
    </p:extLst>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3"/>
          </p:nvPr>
        </p:nvSpPr>
        <p:spPr/>
        <p:txBody>
          <a:bodyPr/>
          <a:lstStyle/>
          <a:p>
            <a:r>
              <a:rPr lang="it-IT" i="1" smtClean="0">
                <a:latin typeface="+mj-lt"/>
              </a:rPr>
              <a:t>Civil Engineering Applications of Ground Penetrating Radar</a:t>
            </a:r>
            <a:r>
              <a:rPr lang="it-IT" smtClean="0">
                <a:latin typeface="+mj-lt"/>
              </a:rPr>
              <a:t> TUD Domain, Proposer: Lara Pajewski</a:t>
            </a:r>
            <a:endParaRPr lang="de-DE" dirty="0">
              <a:latin typeface="+mj-lt"/>
            </a:endParaRPr>
          </a:p>
        </p:txBody>
      </p:sp>
      <p:sp>
        <p:nvSpPr>
          <p:cNvPr id="6" name="Rectangle 5"/>
          <p:cNvSpPr>
            <a:spLocks noChangeArrowheads="1"/>
          </p:cNvSpPr>
          <p:nvPr/>
        </p:nvSpPr>
        <p:spPr bwMode="auto">
          <a:xfrm>
            <a:off x="281214" y="1785583"/>
            <a:ext cx="912349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Dr. </a:t>
            </a:r>
            <a:r>
              <a:rPr kumimoji="0" lang="en-US" sz="2000" b="0" i="0" u="none" strike="noStrike" cap="none" normalizeH="0" baseline="0" dirty="0" err="1" smtClean="0">
                <a:ln>
                  <a:noFill/>
                </a:ln>
                <a:solidFill>
                  <a:schemeClr val="tx1"/>
                </a:solidFill>
                <a:effectLst/>
                <a:latin typeface="Cambria" pitchFamily="18" charset="0"/>
                <a:ea typeface="Times New Roman" pitchFamily="18" charset="0"/>
                <a:cs typeface="Arial" pitchFamily="34" charset="0"/>
              </a:rPr>
              <a:t>Waheed</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a:t>
            </a:r>
            <a:r>
              <a:rPr kumimoji="0" lang="en-US" sz="2000" b="0" i="0" u="none" strike="noStrike" cap="none" normalizeH="0" baseline="0" dirty="0" err="1" smtClean="0">
                <a:ln>
                  <a:noFill/>
                </a:ln>
                <a:solidFill>
                  <a:schemeClr val="tx1"/>
                </a:solidFill>
                <a:effectLst/>
                <a:latin typeface="Cambria" pitchFamily="18" charset="0"/>
                <a:ea typeface="Times New Roman" pitchFamily="18" charset="0"/>
                <a:cs typeface="Arial" pitchFamily="34" charset="0"/>
              </a:rPr>
              <a:t>Uddin</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PE</a:t>
            </a:r>
            <a:b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b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Professor of Civil Engineering &amp; Director CAIT</a:t>
            </a:r>
            <a:b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b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University of Mississippi</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University, MS 38677-1848, USA</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Phone: 1-662-915-5363</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hlinkClick r:id="rId2"/>
              </a:rPr>
              <a:t>http://www.olemiss.edu/projects/cait/ncitec/</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a:t>
            </a:r>
            <a:b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b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hlinkClick r:id="rId3"/>
              </a:rPr>
              <a:t>cvuddin@gmail.com</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a:r>
            <a:b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b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Blog: </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hlinkClick r:id="rId4"/>
              </a:rPr>
              <a:t>http://infrastructureglobal.com/</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4"/>
          <p:cNvSpPr txBox="1">
            <a:spLocks noChangeArrowheads="1"/>
          </p:cNvSpPr>
          <p:nvPr/>
        </p:nvSpPr>
        <p:spPr bwMode="auto">
          <a:xfrm>
            <a:off x="281214" y="4605564"/>
            <a:ext cx="8274957" cy="193899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mbria" pitchFamily="18" charset="0"/>
                <a:ea typeface="Times New Roman" pitchFamily="18" charset="0"/>
                <a:cs typeface="Arial" pitchFamily="34" charset="0"/>
              </a:rPr>
              <a:t>Dr. </a:t>
            </a:r>
            <a:r>
              <a:rPr kumimoji="0" lang="en-US" sz="2000" b="0" i="0" u="none" strike="noStrike" cap="none" normalizeH="0" baseline="0" dirty="0" err="1" smtClean="0">
                <a:ln>
                  <a:noFill/>
                </a:ln>
                <a:solidFill>
                  <a:schemeClr val="tx1"/>
                </a:solidFill>
                <a:effectLst/>
                <a:latin typeface="Cambria" pitchFamily="18" charset="0"/>
                <a:ea typeface="Times New Roman" pitchFamily="18" charset="0"/>
                <a:cs typeface="Arial" pitchFamily="34" charset="0"/>
              </a:rPr>
              <a:t>Uddin</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has many years of research and teaching experience in materials, condition monitoring, and nondestructive evaluation of infrastructure including deflection testing, thermography, LIDAR, multispectral satellite imagery analysis, and GPR. He is currently Associate Director of Research, USDOT’s National Center of Intermodal Transportation for Economic Competitiveness (NCITEC).</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CasellaDiTesto 8"/>
          <p:cNvSpPr txBox="1"/>
          <p:nvPr/>
        </p:nvSpPr>
        <p:spPr>
          <a:xfrm>
            <a:off x="313872" y="224488"/>
            <a:ext cx="3719286" cy="461665"/>
          </a:xfrm>
          <a:prstGeom prst="rect">
            <a:avLst/>
          </a:prstGeom>
          <a:noFill/>
        </p:spPr>
        <p:txBody>
          <a:bodyPr wrap="square" rtlCol="0">
            <a:spAutoFit/>
          </a:bodyPr>
          <a:lstStyle/>
          <a:p>
            <a:r>
              <a:rPr lang="it-IT" sz="2400" dirty="0" smtClean="0">
                <a:solidFill>
                  <a:schemeClr val="bg1"/>
                </a:solidFill>
              </a:rPr>
              <a:t>U.S. </a:t>
            </a:r>
            <a:r>
              <a:rPr lang="it-IT" sz="2400" dirty="0" err="1" smtClean="0">
                <a:solidFill>
                  <a:schemeClr val="bg1"/>
                </a:solidFill>
              </a:rPr>
              <a:t>Experts</a:t>
            </a:r>
            <a:endParaRPr lang="it-IT" sz="2400" dirty="0">
              <a:solidFill>
                <a:schemeClr val="bg1"/>
              </a:solidFill>
            </a:endParaRPr>
          </a:p>
        </p:txBody>
      </p:sp>
    </p:spTree>
    <p:extLst>
      <p:ext uri="{BB962C8B-B14F-4D97-AF65-F5344CB8AC3E}">
        <p14:creationId xmlns:p14="http://schemas.microsoft.com/office/powerpoint/2010/main" val="351406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3"/>
          </p:nvPr>
        </p:nvSpPr>
        <p:spPr/>
        <p:txBody>
          <a:bodyPr/>
          <a:lstStyle/>
          <a:p>
            <a:r>
              <a:rPr lang="it-IT" i="1" smtClean="0">
                <a:latin typeface="+mj-lt"/>
              </a:rPr>
              <a:t>Civil Engineering Applications of Ground Penetrating Radar</a:t>
            </a:r>
            <a:r>
              <a:rPr lang="it-IT" smtClean="0">
                <a:latin typeface="+mj-lt"/>
              </a:rPr>
              <a:t> TUD Domain, Proposer: Lara Pajewski</a:t>
            </a:r>
            <a:endParaRPr lang="de-DE" dirty="0">
              <a:latin typeface="+mj-lt"/>
            </a:endParaRPr>
          </a:p>
        </p:txBody>
      </p:sp>
      <p:sp>
        <p:nvSpPr>
          <p:cNvPr id="3" name="CasellaDiTesto 2"/>
          <p:cNvSpPr txBox="1"/>
          <p:nvPr/>
        </p:nvSpPr>
        <p:spPr>
          <a:xfrm>
            <a:off x="313872" y="224488"/>
            <a:ext cx="3719286" cy="461665"/>
          </a:xfrm>
          <a:prstGeom prst="rect">
            <a:avLst/>
          </a:prstGeom>
          <a:noFill/>
        </p:spPr>
        <p:txBody>
          <a:bodyPr wrap="square" rtlCol="0">
            <a:spAutoFit/>
          </a:bodyPr>
          <a:lstStyle/>
          <a:p>
            <a:r>
              <a:rPr lang="it-IT" sz="2400" dirty="0" smtClean="0">
                <a:solidFill>
                  <a:schemeClr val="bg1"/>
                </a:solidFill>
              </a:rPr>
              <a:t>U.S. </a:t>
            </a:r>
            <a:r>
              <a:rPr lang="it-IT" sz="2400" dirty="0" err="1" smtClean="0">
                <a:solidFill>
                  <a:schemeClr val="bg1"/>
                </a:solidFill>
              </a:rPr>
              <a:t>Experts</a:t>
            </a:r>
            <a:endParaRPr lang="it-IT" sz="2400" dirty="0">
              <a:solidFill>
                <a:schemeClr val="bg1"/>
              </a:solidFill>
            </a:endParaRPr>
          </a:p>
        </p:txBody>
      </p:sp>
      <p:sp>
        <p:nvSpPr>
          <p:cNvPr id="4" name="Rectangle 2"/>
          <p:cNvSpPr>
            <a:spLocks noChangeArrowheads="1"/>
          </p:cNvSpPr>
          <p:nvPr/>
        </p:nvSpPr>
        <p:spPr bwMode="auto">
          <a:xfrm>
            <a:off x="48987" y="1692057"/>
            <a:ext cx="407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Dr. A.T. </a:t>
            </a:r>
            <a:r>
              <a:rPr kumimoji="0" lang="en-US" sz="2000" b="0" i="0" u="none" strike="noStrike" cap="none" normalizeH="0" baseline="0" dirty="0" err="1" smtClean="0">
                <a:ln>
                  <a:noFill/>
                </a:ln>
                <a:solidFill>
                  <a:schemeClr val="tx1"/>
                </a:solidFill>
                <a:effectLst/>
                <a:latin typeface="Cambria" pitchFamily="18" charset="0"/>
                <a:ea typeface="Times New Roman" pitchFamily="18" charset="0"/>
                <a:cs typeface="Arial" pitchFamily="34" charset="0"/>
              </a:rPr>
              <a:t>Papagiannakis</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PE, F.ASCE</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R.F. McDermott Professor and Chair</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Dept. of Civil &amp; Environmental Eng.</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University of Texas - San Antonio</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San Antonio, TX 78249, USA</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1"/>
          <p:cNvSpPr txBox="1">
            <a:spLocks noChangeArrowheads="1"/>
          </p:cNvSpPr>
          <p:nvPr/>
        </p:nvSpPr>
        <p:spPr bwMode="auto">
          <a:xfrm>
            <a:off x="4539342" y="1600216"/>
            <a:ext cx="4555671" cy="193899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mbria" pitchFamily="18" charset="0"/>
                <a:ea typeface="Times New Roman" pitchFamily="18" charset="0"/>
                <a:cs typeface="Arial" pitchFamily="34" charset="0"/>
              </a:rPr>
              <a:t>Dr. </a:t>
            </a:r>
            <a:r>
              <a:rPr kumimoji="0" lang="en-US" sz="2000" b="0" i="0" u="none" strike="noStrike" cap="none" normalizeH="0" baseline="0" dirty="0" err="1" smtClean="0">
                <a:ln>
                  <a:noFill/>
                </a:ln>
                <a:solidFill>
                  <a:schemeClr val="tx1"/>
                </a:solidFill>
                <a:effectLst/>
                <a:latin typeface="Cambria" pitchFamily="18" charset="0"/>
                <a:ea typeface="Times New Roman" pitchFamily="18" charset="0"/>
                <a:cs typeface="Arial" pitchFamily="34" charset="0"/>
              </a:rPr>
              <a:t>Papagiannakis</a:t>
            </a:r>
            <a:r>
              <a:rPr kumimoji="0" lang="en-US" sz="2000" b="0" i="0" u="none" strike="noStrike" cap="none" normalizeH="0" baseline="0" dirty="0" smtClean="0">
                <a:ln>
                  <a:noFill/>
                </a:ln>
                <a:solidFill>
                  <a:srgbClr val="000000"/>
                </a:solidFill>
                <a:effectLst/>
                <a:latin typeface="Cambria" pitchFamily="18" charset="0"/>
                <a:ea typeface="Times New Roman" pitchFamily="18" charset="0"/>
                <a:cs typeface="Arial" pitchFamily="34" charset="0"/>
              </a:rPr>
              <a:t> has many years of research and teaching experience in construction materials, life cycle costing, pavement condition monitoring, and nondestructive evaluation of infrastructure.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48987" y="2908110"/>
            <a:ext cx="324088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mbria" pitchFamily="18" charset="0"/>
              <a:cs typeface="Arial" pitchFamily="34"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cs typeface="Arial" pitchFamily="34" charset="0"/>
                <a:hlinkClick r:id="rId2"/>
              </a:rPr>
              <a:t>AT.Papagiannakis@utsa.edu</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ttangolo 10"/>
          <p:cNvSpPr/>
          <p:nvPr/>
        </p:nvSpPr>
        <p:spPr>
          <a:xfrm>
            <a:off x="48987" y="4223096"/>
            <a:ext cx="4572000" cy="2554545"/>
          </a:xfrm>
          <a:prstGeom prst="rect">
            <a:avLst/>
          </a:prstGeom>
        </p:spPr>
        <p:txBody>
          <a:bodyPr>
            <a:spAutoFit/>
          </a:bodyPr>
          <a:lstStyle/>
          <a:p>
            <a:r>
              <a:rPr lang="en-US" sz="2000" dirty="0">
                <a:latin typeface="Cambria" pitchFamily="18" charset="0"/>
              </a:rPr>
              <a:t>Dr. David R. </a:t>
            </a:r>
            <a:r>
              <a:rPr lang="en-US" sz="2000" dirty="0" err="1">
                <a:latin typeface="Cambria" pitchFamily="18" charset="0"/>
              </a:rPr>
              <a:t>Luhr</a:t>
            </a:r>
            <a:r>
              <a:rPr lang="en-US" sz="2000" dirty="0">
                <a:latin typeface="Cambria" pitchFamily="18" charset="0"/>
              </a:rPr>
              <a:t>, PE</a:t>
            </a:r>
            <a:endParaRPr lang="it-IT" sz="2000" dirty="0">
              <a:latin typeface="Cambria" pitchFamily="18" charset="0"/>
            </a:endParaRPr>
          </a:p>
          <a:p>
            <a:r>
              <a:rPr lang="en-US" sz="2000" dirty="0">
                <a:latin typeface="Cambria" pitchFamily="18" charset="0"/>
              </a:rPr>
              <a:t>State Pavement Management Engineer</a:t>
            </a:r>
            <a:endParaRPr lang="it-IT" sz="2000" dirty="0">
              <a:latin typeface="Cambria" pitchFamily="18" charset="0"/>
            </a:endParaRPr>
          </a:p>
          <a:p>
            <a:r>
              <a:rPr lang="en-US" sz="2000" dirty="0">
                <a:latin typeface="Cambria" pitchFamily="18" charset="0"/>
              </a:rPr>
              <a:t>Washington State Department of Transportation</a:t>
            </a:r>
            <a:endParaRPr lang="it-IT" sz="2000" dirty="0">
              <a:latin typeface="Cambria" pitchFamily="18" charset="0"/>
            </a:endParaRPr>
          </a:p>
          <a:p>
            <a:r>
              <a:rPr lang="en-US" sz="2000" dirty="0">
                <a:latin typeface="Cambria" pitchFamily="18" charset="0"/>
              </a:rPr>
              <a:t>PO Box 47365, </a:t>
            </a:r>
            <a:endParaRPr lang="it-IT" sz="2000" dirty="0">
              <a:latin typeface="Cambria" pitchFamily="18" charset="0"/>
            </a:endParaRPr>
          </a:p>
          <a:p>
            <a:r>
              <a:rPr lang="en-US" sz="2000" dirty="0">
                <a:latin typeface="Cambria" pitchFamily="18" charset="0"/>
              </a:rPr>
              <a:t>Olympia, WA 98504-7365, USA</a:t>
            </a:r>
            <a:br>
              <a:rPr lang="en-US" sz="2000" dirty="0">
                <a:latin typeface="Cambria" pitchFamily="18" charset="0"/>
              </a:rPr>
            </a:br>
            <a:r>
              <a:rPr lang="en-US" sz="2000" dirty="0">
                <a:latin typeface="Cambria" pitchFamily="18" charset="0"/>
              </a:rPr>
              <a:t>Phone: 1-360-709-5405  </a:t>
            </a:r>
            <a:endParaRPr lang="it-IT" sz="2000" dirty="0">
              <a:latin typeface="Cambria" pitchFamily="18" charset="0"/>
            </a:endParaRPr>
          </a:p>
          <a:p>
            <a:r>
              <a:rPr lang="en-US" sz="2000" u="sng" dirty="0">
                <a:latin typeface="Cambria" pitchFamily="18" charset="0"/>
                <a:hlinkClick r:id="rId3" tooltip="blocked::mailto:LuhrD@wsdot.wa.gov"/>
              </a:rPr>
              <a:t>LuhrD@wsdot.wa.gov</a:t>
            </a:r>
            <a:endParaRPr lang="it-IT" sz="2000" dirty="0">
              <a:latin typeface="Cambria" pitchFamily="18" charset="0"/>
            </a:endParaRPr>
          </a:p>
        </p:txBody>
      </p:sp>
      <p:sp>
        <p:nvSpPr>
          <p:cNvPr id="12" name="Text Box 8"/>
          <p:cNvSpPr txBox="1">
            <a:spLocks noChangeArrowheads="1"/>
          </p:cNvSpPr>
          <p:nvPr/>
        </p:nvSpPr>
        <p:spPr bwMode="auto">
          <a:xfrm>
            <a:off x="4539342" y="3738149"/>
            <a:ext cx="4571998" cy="308719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ts val="500"/>
              </a:spcBef>
              <a:spcAft>
                <a:spcPts val="500"/>
              </a:spcAft>
              <a:buClrTx/>
              <a:buSzTx/>
              <a:buFontTx/>
              <a:buNone/>
              <a:tabLst/>
            </a:pPr>
            <a:r>
              <a:rPr kumimoji="0" lang="en-US" sz="2000" b="0" i="0" u="none" strike="noStrike" cap="none" normalizeH="0" baseline="0" smtClean="0">
                <a:ln>
                  <a:noFill/>
                </a:ln>
                <a:solidFill>
                  <a:schemeClr val="tx1"/>
                </a:solidFill>
                <a:effectLst/>
                <a:latin typeface="Cambria" pitchFamily="18" charset="0"/>
                <a:cs typeface="Arial" pitchFamily="34" charset="0"/>
              </a:rPr>
              <a:t>Dr. Luhr has many years of industry, research, and teaching experience in construction materials, pavement management services, performance modeling, condition monitoring and nondestructive evaluation of infrastructure. Formerly, he was a university professor, CEO of a consulting company, and research manager with Portland Cement Association.</a:t>
            </a:r>
            <a:endParaRPr kumimoji="0" lang="it-IT" sz="20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603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3"/>
          </p:nvPr>
        </p:nvSpPr>
        <p:spPr/>
        <p:txBody>
          <a:bodyPr/>
          <a:lstStyle/>
          <a:p>
            <a:r>
              <a:rPr lang="it-IT" i="1" smtClean="0">
                <a:latin typeface="+mj-lt"/>
              </a:rPr>
              <a:t>Civil Engineering Applications of Ground Penetrating Radar</a:t>
            </a:r>
            <a:r>
              <a:rPr lang="it-IT" smtClean="0">
                <a:latin typeface="+mj-lt"/>
              </a:rPr>
              <a:t> TUD Domain, Proposer: Lara Pajewski</a:t>
            </a:r>
            <a:endParaRPr lang="de-DE" dirty="0">
              <a:latin typeface="+mj-lt"/>
            </a:endParaRPr>
          </a:p>
        </p:txBody>
      </p:sp>
      <p:sp>
        <p:nvSpPr>
          <p:cNvPr id="3" name="Rectangle 2"/>
          <p:cNvSpPr>
            <a:spLocks noChangeArrowheads="1"/>
          </p:cNvSpPr>
          <p:nvPr/>
        </p:nvSpPr>
        <p:spPr bwMode="auto">
          <a:xfrm>
            <a:off x="156480" y="1641098"/>
            <a:ext cx="4650119"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Segoe UI" pitchFamily="34" charset="0"/>
              </a:rPr>
              <a:t>Dr. John P. </a:t>
            </a:r>
            <a:r>
              <a:rPr kumimoji="0" lang="en-US" sz="2000" b="0" i="0" u="none" strike="noStrike" cap="none" normalizeH="0" baseline="0" dirty="0" err="1" smtClean="0">
                <a:ln>
                  <a:noFill/>
                </a:ln>
                <a:solidFill>
                  <a:schemeClr val="tx1"/>
                </a:solidFill>
                <a:effectLst/>
                <a:latin typeface="Cambria" pitchFamily="18" charset="0"/>
                <a:ea typeface="Times New Roman" pitchFamily="18" charset="0"/>
                <a:cs typeface="Segoe UI" pitchFamily="34" charset="0"/>
              </a:rPr>
              <a:t>Zaniewski</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Segoe UI" pitchFamily="34" charset="0"/>
              </a:rPr>
              <a:t>, PE</a:t>
            </a:r>
            <a:b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Segoe UI" pitchFamily="34" charset="0"/>
              </a:rPr>
            </a:b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Segoe UI" pitchFamily="34" charset="0"/>
              </a:rPr>
              <a:t>Asphalt Technology Professor</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Segoe UI" pitchFamily="34" charset="0"/>
              </a:rPr>
              <a:t>Director, Harley O. Staggers National </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Segoe UI" pitchFamily="34" charset="0"/>
              </a:rPr>
              <a:t>Transportation Center </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Segoe UI" pitchFamily="34" charset="0"/>
              </a:rPr>
              <a:t>PO Box 6103</a:t>
            </a:r>
            <a:b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Segoe UI" pitchFamily="34" charset="0"/>
              </a:rPr>
            </a:b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Segoe UI" pitchFamily="34" charset="0"/>
              </a:rPr>
              <a:t>West Virginia University</a:t>
            </a:r>
            <a:b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Segoe UI" pitchFamily="34" charset="0"/>
              </a:rPr>
            </a:b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Segoe UI" pitchFamily="34" charset="0"/>
              </a:rPr>
              <a:t>Morgantown WV 26506-6103, USA</a:t>
            </a:r>
            <a:b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Segoe UI" pitchFamily="34" charset="0"/>
              </a:rPr>
            </a:b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Phone: </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Segoe UI" pitchFamily="34" charset="0"/>
              </a:rPr>
              <a:t>1-304-293-9955</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Segoe UI" pitchFamily="34" charset="0"/>
                <a:hlinkClick r:id="rId2"/>
              </a:rPr>
              <a:t>http://www.cemr.wvu.edu/~wwwasph/</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Segoe UI" pitchFamily="34" charset="0"/>
                <a:hlinkClick r:id="rId3"/>
              </a:rPr>
              <a:t>John.Zaniewski@mail.wvu.edu</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 Box 1"/>
          <p:cNvSpPr txBox="1">
            <a:spLocks noChangeArrowheads="1"/>
          </p:cNvSpPr>
          <p:nvPr/>
        </p:nvSpPr>
        <p:spPr bwMode="auto">
          <a:xfrm>
            <a:off x="238124" y="5020803"/>
            <a:ext cx="8562975" cy="157593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mbria" pitchFamily="18" charset="0"/>
                <a:ea typeface="Times New Roman" pitchFamily="18" charset="0"/>
                <a:cs typeface="Arial" pitchFamily="34" charset="0"/>
              </a:rPr>
              <a:t>Dr. Zaniewski is a senior professor and researcher wit prior years of industry experience in construction materials, pavement management services, performance modeling, pavement condition monitoring and nondestructive evaluation. </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CasellaDiTesto 5"/>
          <p:cNvSpPr txBox="1"/>
          <p:nvPr/>
        </p:nvSpPr>
        <p:spPr>
          <a:xfrm>
            <a:off x="313872" y="224488"/>
            <a:ext cx="3719286" cy="461665"/>
          </a:xfrm>
          <a:prstGeom prst="rect">
            <a:avLst/>
          </a:prstGeom>
          <a:noFill/>
        </p:spPr>
        <p:txBody>
          <a:bodyPr wrap="square" rtlCol="0">
            <a:spAutoFit/>
          </a:bodyPr>
          <a:lstStyle/>
          <a:p>
            <a:r>
              <a:rPr lang="it-IT" sz="2400" dirty="0" smtClean="0">
                <a:solidFill>
                  <a:schemeClr val="bg1"/>
                </a:solidFill>
              </a:rPr>
              <a:t>U.S. </a:t>
            </a:r>
            <a:r>
              <a:rPr lang="it-IT" sz="2400" dirty="0" err="1" smtClean="0">
                <a:solidFill>
                  <a:schemeClr val="bg1"/>
                </a:solidFill>
              </a:rPr>
              <a:t>Experts</a:t>
            </a:r>
            <a:endParaRPr lang="it-IT" sz="2400" dirty="0">
              <a:solidFill>
                <a:schemeClr val="bg1"/>
              </a:solidFill>
            </a:endParaRPr>
          </a:p>
        </p:txBody>
      </p:sp>
    </p:spTree>
    <p:extLst>
      <p:ext uri="{BB962C8B-B14F-4D97-AF65-F5344CB8AC3E}">
        <p14:creationId xmlns:p14="http://schemas.microsoft.com/office/powerpoint/2010/main" val="815675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3"/>
          </p:nvPr>
        </p:nvSpPr>
        <p:spPr/>
        <p:txBody>
          <a:bodyPr/>
          <a:lstStyle/>
          <a:p>
            <a:r>
              <a:rPr lang="it-IT" i="1" smtClean="0">
                <a:latin typeface="+mj-lt"/>
              </a:rPr>
              <a:t>Civil Engineering Applications of Ground Penetrating Radar</a:t>
            </a:r>
            <a:r>
              <a:rPr lang="it-IT" smtClean="0">
                <a:latin typeface="+mj-lt"/>
              </a:rPr>
              <a:t> TUD Domain, Proposer: Lara Pajewski</a:t>
            </a:r>
            <a:endParaRPr lang="de-DE" dirty="0">
              <a:latin typeface="+mj-lt"/>
            </a:endParaRPr>
          </a:p>
        </p:txBody>
      </p:sp>
      <p:sp>
        <p:nvSpPr>
          <p:cNvPr id="8" name="Rectangle 7"/>
          <p:cNvSpPr>
            <a:spLocks noChangeArrowheads="1"/>
          </p:cNvSpPr>
          <p:nvPr/>
        </p:nvSpPr>
        <p:spPr bwMode="auto">
          <a:xfrm>
            <a:off x="16328" y="1521848"/>
            <a:ext cx="4514441" cy="2246769"/>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ahoma" pitchFamily="34" charset="0"/>
              </a:rPr>
              <a:t>Dr. </a:t>
            </a:r>
            <a:r>
              <a:rPr kumimoji="0" lang="en-US" sz="2000" b="0" i="0" u="none" strike="noStrike" cap="none" normalizeH="0" baseline="0" dirty="0" err="1" smtClean="0">
                <a:ln>
                  <a:noFill/>
                </a:ln>
                <a:solidFill>
                  <a:schemeClr val="tx1"/>
                </a:solidFill>
                <a:effectLst/>
                <a:latin typeface="Cambria" pitchFamily="18" charset="0"/>
                <a:ea typeface="Times New Roman" pitchFamily="18" charset="0"/>
                <a:cs typeface="Tahoma" pitchFamily="34" charset="0"/>
              </a:rPr>
              <a:t>Devendra</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ahoma" pitchFamily="34" charset="0"/>
              </a:rPr>
              <a:t> </a:t>
            </a:r>
            <a:r>
              <a:rPr kumimoji="0" lang="en-US" sz="2000" b="0" i="0" u="none" strike="noStrike" cap="none" normalizeH="0" baseline="0" dirty="0" err="1" smtClean="0">
                <a:ln>
                  <a:noFill/>
                </a:ln>
                <a:solidFill>
                  <a:schemeClr val="tx1"/>
                </a:solidFill>
                <a:effectLst/>
                <a:latin typeface="Cambria" pitchFamily="18" charset="0"/>
                <a:ea typeface="Times New Roman" pitchFamily="18" charset="0"/>
                <a:cs typeface="Tahoma" pitchFamily="34" charset="0"/>
              </a:rPr>
              <a:t>Parmar</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ahoma" pitchFamily="34" charset="0"/>
              </a:rPr>
              <a:t>Professor, Department of Electrical Eng.</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ahoma" pitchFamily="34" charset="0"/>
              </a:rPr>
              <a:t>Hampton University</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ahoma" pitchFamily="34" charset="0"/>
              </a:rPr>
              <a:t>Hampton, VA 23668, USA</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ahoma" pitchFamily="34" charset="0"/>
              </a:rPr>
              <a:t>Phone: 1-757-728-6874</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Cambria" pitchFamily="18" charset="0"/>
                <a:ea typeface="Times New Roman" pitchFamily="18" charset="0"/>
                <a:cs typeface="Tahoma" pitchFamily="34" charset="0"/>
                <a:hlinkClick r:id="rId2"/>
              </a:rPr>
              <a:t>Devendra.Parmar@Hamptonu.Edu</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6"/>
          <p:cNvSpPr txBox="1">
            <a:spLocks noChangeArrowheads="1"/>
          </p:cNvSpPr>
          <p:nvPr/>
        </p:nvSpPr>
        <p:spPr bwMode="auto">
          <a:xfrm>
            <a:off x="4604655" y="1342229"/>
            <a:ext cx="4441371" cy="224676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mbria" pitchFamily="18" charset="0"/>
                <a:ea typeface="Times New Roman" pitchFamily="18" charset="0"/>
                <a:cs typeface="Arial" pitchFamily="34" charset="0"/>
              </a:rPr>
              <a:t>Dr. </a:t>
            </a:r>
            <a:r>
              <a:rPr kumimoji="0" lang="en-US" sz="2000" b="0" i="0" u="none" strike="noStrike" cap="none" normalizeH="0" baseline="0" dirty="0" err="1" smtClean="0">
                <a:ln>
                  <a:noFill/>
                </a:ln>
                <a:solidFill>
                  <a:schemeClr val="tx1"/>
                </a:solidFill>
                <a:effectLst/>
                <a:latin typeface="Cambria" pitchFamily="18" charset="0"/>
                <a:ea typeface="Times New Roman" pitchFamily="18" charset="0"/>
                <a:cs typeface="Tahoma" pitchFamily="34" charset="0"/>
              </a:rPr>
              <a:t>Parmar</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ahoma" pitchFamily="34" charset="0"/>
              </a:rPr>
              <a:t> is an electrical engineering professor and experienced researcher in </a:t>
            </a:r>
            <a:r>
              <a:rPr kumimoji="0" lang="en-US" sz="2000" b="0" i="0" u="none" strike="noStrike" cap="none" normalizeH="0" baseline="0" dirty="0" smtClean="0">
                <a:ln>
                  <a:noFill/>
                </a:ln>
                <a:solidFill>
                  <a:srgbClr val="000000"/>
                </a:solidFill>
                <a:effectLst/>
                <a:latin typeface="Cambria" pitchFamily="18" charset="0"/>
                <a:ea typeface="Times New Roman" pitchFamily="18" charset="0"/>
                <a:cs typeface="Arial" pitchFamily="34" charset="0"/>
              </a:rPr>
              <a:t>bridge condition monitoring and nondestructive evaluation. He is an expert in using acoustic and ultrasonic sensors for structural assessment of infrastructure.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a:spLocks noChangeArrowheads="1"/>
          </p:cNvSpPr>
          <p:nvPr/>
        </p:nvSpPr>
        <p:spPr bwMode="auto">
          <a:xfrm>
            <a:off x="32656" y="4026920"/>
            <a:ext cx="4498114" cy="2862322"/>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Dr. </a:t>
            </a:r>
            <a:r>
              <a:rPr kumimoji="0" lang="en-US" sz="2000" b="0" i="0" u="none" strike="noStrike" cap="none" normalizeH="0" baseline="0" dirty="0" err="1" smtClean="0">
                <a:ln>
                  <a:noFill/>
                </a:ln>
                <a:solidFill>
                  <a:schemeClr val="tx1"/>
                </a:solidFill>
                <a:effectLst/>
                <a:latin typeface="Cambria" pitchFamily="18" charset="0"/>
                <a:ea typeface="Times New Roman" pitchFamily="18" charset="0"/>
                <a:cs typeface="Arial" pitchFamily="34" charset="0"/>
              </a:rPr>
              <a:t>Rafiqul</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A. </a:t>
            </a:r>
            <a:r>
              <a:rPr kumimoji="0" lang="en-US" sz="2000" b="0" i="0" u="none" strike="noStrike" cap="none" normalizeH="0" baseline="0" dirty="0" err="1" smtClean="0">
                <a:ln>
                  <a:noFill/>
                </a:ln>
                <a:solidFill>
                  <a:schemeClr val="tx1"/>
                </a:solidFill>
                <a:effectLst/>
                <a:latin typeface="Cambria" pitchFamily="18" charset="0"/>
                <a:ea typeface="Times New Roman" pitchFamily="18" charset="0"/>
                <a:cs typeface="Arial" pitchFamily="34" charset="0"/>
              </a:rPr>
              <a:t>Tarefder</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PE</a:t>
            </a:r>
            <a:b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b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Associate Professor and Regent's Lecturer:</a:t>
            </a:r>
            <a:b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b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Department of Civil Engineering, MSC01 1070</a:t>
            </a:r>
            <a:b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b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1 University of New Mexico</a:t>
            </a:r>
            <a:b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b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Albuquerque, New Mexico 87113, USA</a:t>
            </a:r>
            <a:b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b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Phone:</a:t>
            </a:r>
            <a:r>
              <a:rPr kumimoji="0" lang="en-US" sz="2000" b="0" i="0" u="none" strike="noStrike" cap="none" normalizeH="0" baseline="0" dirty="0" smtClean="0">
                <a:ln>
                  <a:noFill/>
                </a:ln>
                <a:solidFill>
                  <a:schemeClr val="tx1"/>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1-505-277-6083</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9"/>
          <p:cNvSpPr txBox="1">
            <a:spLocks noChangeArrowheads="1"/>
          </p:cNvSpPr>
          <p:nvPr/>
        </p:nvSpPr>
        <p:spPr bwMode="auto">
          <a:xfrm>
            <a:off x="4572000" y="4078288"/>
            <a:ext cx="4474026" cy="254027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mbria" pitchFamily="18" charset="0"/>
                <a:ea typeface="Times New Roman" pitchFamily="18" charset="0"/>
                <a:cs typeface="Arial" pitchFamily="34" charset="0"/>
              </a:rPr>
              <a:t>Dr. </a:t>
            </a:r>
            <a:r>
              <a:rPr kumimoji="0" lang="en-US" sz="2000" b="0" i="0" u="none" strike="noStrike" cap="none" normalizeH="0" baseline="0" smtClean="0">
                <a:ln>
                  <a:noFill/>
                </a:ln>
                <a:solidFill>
                  <a:schemeClr val="tx1"/>
                </a:solidFill>
                <a:effectLst/>
                <a:latin typeface="Cambria" pitchFamily="18" charset="0"/>
                <a:ea typeface="Times New Roman" pitchFamily="18" charset="0"/>
                <a:cs typeface="Arial" pitchFamily="34" charset="0"/>
              </a:rPr>
              <a:t>Tarefder</a:t>
            </a:r>
            <a:r>
              <a:rPr kumimoji="0" lang="en-US" sz="2000" b="0" i="0" u="none" strike="noStrike" cap="none" normalizeH="0" baseline="0" smtClean="0">
                <a:ln>
                  <a:noFill/>
                </a:ln>
                <a:solidFill>
                  <a:srgbClr val="000000"/>
                </a:solidFill>
                <a:effectLst/>
                <a:latin typeface="Cambria" pitchFamily="18" charset="0"/>
                <a:ea typeface="Times New Roman" pitchFamily="18" charset="0"/>
                <a:cs typeface="Arial" pitchFamily="34" charset="0"/>
              </a:rPr>
              <a:t> has several years of teaching and research experience in construction materials and pavement performance modeling. In recent years he has done outstanding research in nano material characterization of paving asphalt materials in NSF-funded projects. </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1"/>
          <p:cNvSpPr>
            <a:spLocks noChangeArrowheads="1"/>
          </p:cNvSpPr>
          <p:nvPr/>
        </p:nvSpPr>
        <p:spPr bwMode="auto">
          <a:xfrm>
            <a:off x="48984" y="6110731"/>
            <a:ext cx="231294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mbria" pitchFamily="18" charset="0"/>
              <a:cs typeface="Arial" pitchFamily="34" charset="0"/>
              <a:hlinkClick r:id="rId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cs typeface="Arial" pitchFamily="34" charset="0"/>
                <a:hlinkClick r:id="rId3"/>
              </a:rPr>
              <a:t>tarefder@unm.edu</a:t>
            </a:r>
            <a:r>
              <a:rPr kumimoji="0" lang="en-US" sz="2000" b="0" i="0" u="none" strike="noStrike" cap="none" normalizeH="0" baseline="0" dirty="0" smtClean="0">
                <a:ln>
                  <a:noFill/>
                </a:ln>
                <a:solidFill>
                  <a:schemeClr val="tx1"/>
                </a:solidFill>
                <a:effectLst/>
                <a:latin typeface="Cambria" pitchFamily="18" charset="0"/>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CasellaDiTesto 13"/>
          <p:cNvSpPr txBox="1"/>
          <p:nvPr/>
        </p:nvSpPr>
        <p:spPr>
          <a:xfrm>
            <a:off x="313872" y="224488"/>
            <a:ext cx="3719286" cy="461665"/>
          </a:xfrm>
          <a:prstGeom prst="rect">
            <a:avLst/>
          </a:prstGeom>
          <a:noFill/>
        </p:spPr>
        <p:txBody>
          <a:bodyPr wrap="square" rtlCol="0">
            <a:spAutoFit/>
          </a:bodyPr>
          <a:lstStyle/>
          <a:p>
            <a:r>
              <a:rPr lang="it-IT" sz="2400" dirty="0" smtClean="0">
                <a:solidFill>
                  <a:schemeClr val="bg1"/>
                </a:solidFill>
              </a:rPr>
              <a:t>U.S. </a:t>
            </a:r>
            <a:r>
              <a:rPr lang="it-IT" sz="2400" dirty="0" err="1" smtClean="0">
                <a:solidFill>
                  <a:schemeClr val="bg1"/>
                </a:solidFill>
              </a:rPr>
              <a:t>Experts</a:t>
            </a:r>
            <a:endParaRPr lang="it-IT" sz="2400" dirty="0">
              <a:solidFill>
                <a:schemeClr val="bg1"/>
              </a:solidFill>
            </a:endParaRPr>
          </a:p>
        </p:txBody>
      </p:sp>
    </p:spTree>
    <p:extLst>
      <p:ext uri="{BB962C8B-B14F-4D97-AF65-F5344CB8AC3E}">
        <p14:creationId xmlns:p14="http://schemas.microsoft.com/office/powerpoint/2010/main" val="51259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3"/>
          </p:nvPr>
        </p:nvSpPr>
        <p:spPr/>
        <p:txBody>
          <a:bodyPr/>
          <a:lstStyle/>
          <a:p>
            <a:r>
              <a:rPr lang="it-IT" i="1" smtClean="0">
                <a:latin typeface="+mj-lt"/>
              </a:rPr>
              <a:t>Civil Engineering Applications of Ground Penetrating Radar</a:t>
            </a:r>
            <a:r>
              <a:rPr lang="it-IT" smtClean="0">
                <a:latin typeface="+mj-lt"/>
              </a:rPr>
              <a:t> TUD Domain, Proposer: Lara Pajewski</a:t>
            </a:r>
            <a:endParaRPr lang="de-DE" dirty="0">
              <a:latin typeface="+mj-lt"/>
            </a:endParaRPr>
          </a:p>
        </p:txBody>
      </p:sp>
      <p:sp>
        <p:nvSpPr>
          <p:cNvPr id="3" name="Rectangle 2"/>
          <p:cNvSpPr>
            <a:spLocks noChangeArrowheads="1"/>
          </p:cNvSpPr>
          <p:nvPr/>
        </p:nvSpPr>
        <p:spPr bwMode="auto">
          <a:xfrm>
            <a:off x="0" y="1720269"/>
            <a:ext cx="424026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22222"/>
                </a:solidFill>
                <a:effectLst/>
                <a:latin typeface="Cambria" pitchFamily="18" charset="0"/>
                <a:ea typeface="Times New Roman" pitchFamily="18" charset="0"/>
                <a:cs typeface="Times New Roman" pitchFamily="18" charset="0"/>
              </a:rPr>
              <a:t>Dr. Paul M. </a:t>
            </a:r>
            <a:r>
              <a:rPr kumimoji="0" lang="en-US" sz="2000" b="0" i="0" u="none" strike="noStrike" cap="none" normalizeH="0" baseline="0" dirty="0" err="1" smtClean="0">
                <a:ln>
                  <a:noFill/>
                </a:ln>
                <a:solidFill>
                  <a:srgbClr val="222222"/>
                </a:solidFill>
                <a:effectLst/>
                <a:latin typeface="Cambria" pitchFamily="18" charset="0"/>
                <a:ea typeface="Times New Roman" pitchFamily="18" charset="0"/>
                <a:cs typeface="Times New Roman" pitchFamily="18" charset="0"/>
              </a:rPr>
              <a:t>Goggans</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22222"/>
                </a:solidFill>
                <a:effectLst/>
                <a:latin typeface="Cambria" pitchFamily="18" charset="0"/>
                <a:ea typeface="Times New Roman" pitchFamily="18" charset="0"/>
                <a:cs typeface="Times New Roman" pitchFamily="18" charset="0"/>
              </a:rPr>
              <a:t>Professor of Electrical Engineering</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22222"/>
                </a:solidFill>
                <a:effectLst/>
                <a:latin typeface="Cambria" pitchFamily="18" charset="0"/>
                <a:ea typeface="Times New Roman" pitchFamily="18" charset="0"/>
                <a:cs typeface="Times New Roman" pitchFamily="18" charset="0"/>
              </a:rPr>
              <a:t>University of Mississippi</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22222"/>
                </a:solidFill>
                <a:effectLst/>
                <a:latin typeface="Cambria" pitchFamily="18" charset="0"/>
                <a:ea typeface="Times New Roman" pitchFamily="18" charset="0"/>
                <a:cs typeface="Times New Roman" pitchFamily="18" charset="0"/>
              </a:rPr>
              <a:t>Department of Electrical Engineering</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22222"/>
                </a:solidFill>
                <a:effectLst/>
                <a:latin typeface="Cambria" pitchFamily="18" charset="0"/>
                <a:ea typeface="Times New Roman" pitchFamily="18" charset="0"/>
                <a:cs typeface="Times New Roman" pitchFamily="18" charset="0"/>
              </a:rPr>
              <a:t>Anderson Hall Room 302</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22222"/>
                </a:solidFill>
                <a:effectLst/>
                <a:latin typeface="Cambria" pitchFamily="18" charset="0"/>
                <a:ea typeface="Times New Roman" pitchFamily="18" charset="0"/>
                <a:cs typeface="Times New Roman" pitchFamily="18" charset="0"/>
              </a:rPr>
              <a:t>University, MS 38677-1848, USA</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22222"/>
                </a:solidFill>
                <a:effectLst/>
                <a:latin typeface="Cambria" pitchFamily="18" charset="0"/>
                <a:ea typeface="Times New Roman" pitchFamily="18" charset="0"/>
                <a:cs typeface="Times New Roman" pitchFamily="18" charset="0"/>
              </a:rPr>
              <a:t>Phone: 1</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-662-915-5954</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1155CC"/>
                </a:solidFill>
                <a:effectLst/>
                <a:latin typeface="Cambria" pitchFamily="18" charset="0"/>
                <a:ea typeface="Times New Roman" pitchFamily="18" charset="0"/>
                <a:cs typeface="Times New Roman" pitchFamily="18" charset="0"/>
                <a:hlinkClick r:id="rId2"/>
              </a:rPr>
              <a:t>goggans@olemiss.edu</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 Box 1"/>
          <p:cNvSpPr txBox="1">
            <a:spLocks noChangeArrowheads="1"/>
          </p:cNvSpPr>
          <p:nvPr/>
        </p:nvSpPr>
        <p:spPr bwMode="auto">
          <a:xfrm>
            <a:off x="0" y="4476977"/>
            <a:ext cx="9029700" cy="163121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Dr. </a:t>
            </a:r>
            <a:r>
              <a:rPr kumimoji="0" lang="en-US" sz="2000" b="0" i="0" u="none" strike="noStrike" cap="none" normalizeH="0" baseline="0" dirty="0" err="1" smtClean="0">
                <a:ln>
                  <a:noFill/>
                </a:ln>
                <a:solidFill>
                  <a:schemeClr val="tx1"/>
                </a:solidFill>
                <a:effectLst/>
                <a:latin typeface="Cambria" pitchFamily="18" charset="0"/>
                <a:ea typeface="Times New Roman" pitchFamily="18" charset="0"/>
                <a:cs typeface="Arial" pitchFamily="34" charset="0"/>
              </a:rPr>
              <a:t>Goggans</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ahoma" pitchFamily="34" charset="0"/>
              </a:rPr>
              <a:t> is an electrical engineering professor with extensive teaching and research experience in radar signal processing, </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electromagnetic, and antennas. He had</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ahoma" pitchFamily="34" charset="0"/>
              </a:rPr>
              <a:t> prior experience in radar working for Los Alamos National Lab. His GPR knowledge is related to his </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interest in landmine and unexploded ordinance detection.</a:t>
            </a:r>
            <a:r>
              <a:rPr kumimoji="0" lang="en-US" sz="2000" b="0" i="0" u="none" strike="noStrike" cap="none" normalizeH="0" baseline="0" dirty="0" smtClean="0">
                <a:ln>
                  <a:noFill/>
                </a:ln>
                <a:solidFill>
                  <a:schemeClr val="tx1"/>
                </a:solidFill>
                <a:effectLst/>
                <a:latin typeface="Cambria" pitchFamily="18" charset="0"/>
                <a:ea typeface="Times New Roman" pitchFamily="18" charset="0"/>
                <a:cs typeface="Tahoma" pitchFamily="34"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CasellaDiTesto 5"/>
          <p:cNvSpPr txBox="1"/>
          <p:nvPr/>
        </p:nvSpPr>
        <p:spPr>
          <a:xfrm>
            <a:off x="313872" y="224488"/>
            <a:ext cx="3719286" cy="461665"/>
          </a:xfrm>
          <a:prstGeom prst="rect">
            <a:avLst/>
          </a:prstGeom>
          <a:noFill/>
        </p:spPr>
        <p:txBody>
          <a:bodyPr wrap="square" rtlCol="0">
            <a:spAutoFit/>
          </a:bodyPr>
          <a:lstStyle/>
          <a:p>
            <a:r>
              <a:rPr lang="it-IT" sz="2400" dirty="0" smtClean="0">
                <a:solidFill>
                  <a:schemeClr val="bg1"/>
                </a:solidFill>
              </a:rPr>
              <a:t>U.S. </a:t>
            </a:r>
            <a:r>
              <a:rPr lang="it-IT" sz="2400" dirty="0" err="1" smtClean="0">
                <a:solidFill>
                  <a:schemeClr val="bg1"/>
                </a:solidFill>
              </a:rPr>
              <a:t>Experts</a:t>
            </a:r>
            <a:endParaRPr lang="it-IT" sz="2400" dirty="0">
              <a:solidFill>
                <a:schemeClr val="bg1"/>
              </a:solidFill>
            </a:endParaRPr>
          </a:p>
        </p:txBody>
      </p:sp>
    </p:spTree>
    <p:extLst>
      <p:ext uri="{BB962C8B-B14F-4D97-AF65-F5344CB8AC3E}">
        <p14:creationId xmlns:p14="http://schemas.microsoft.com/office/powerpoint/2010/main" val="189886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314327" y="164649"/>
            <a:ext cx="6297613" cy="600075"/>
          </a:xfrm>
          <a:prstGeom prst="rect">
            <a:avLst/>
          </a:prstGeom>
        </p:spPr>
        <p:txBody>
          <a:bodyPr/>
          <a:lstStyle/>
          <a:p>
            <a:r>
              <a:rPr lang="de-DE" b="0" dirty="0" err="1" smtClean="0">
                <a:effectLst>
                  <a:outerShdw blurRad="38100" dist="38100" dir="2700000" algn="tl">
                    <a:srgbClr val="000000">
                      <a:alpha val="43137"/>
                    </a:srgbClr>
                  </a:outerShdw>
                </a:effectLst>
              </a:rPr>
              <a:t>History</a:t>
            </a:r>
            <a:endParaRPr lang="de-DE" b="0" dirty="0">
              <a:effectLst>
                <a:outerShdw blurRad="38100" dist="38100" dir="2700000" algn="tl">
                  <a:srgbClr val="000000">
                    <a:alpha val="43137"/>
                  </a:srgbClr>
                </a:outerShdw>
              </a:effectLst>
            </a:endParaRPr>
          </a:p>
        </p:txBody>
      </p:sp>
      <p:sp>
        <p:nvSpPr>
          <p:cNvPr id="3" name="Segnaposto contenuto 2"/>
          <p:cNvSpPr>
            <a:spLocks noGrp="1"/>
          </p:cNvSpPr>
          <p:nvPr>
            <p:ph idx="4294967295"/>
          </p:nvPr>
        </p:nvSpPr>
        <p:spPr>
          <a:xfrm>
            <a:off x="272010" y="1962418"/>
            <a:ext cx="3863803" cy="2594625"/>
          </a:xfrm>
          <a:prstGeom prst="rect">
            <a:avLst/>
          </a:prstGeom>
        </p:spPr>
        <p:txBody>
          <a:bodyPr/>
          <a:lstStyle/>
          <a:p>
            <a:pPr>
              <a:buSzPct val="185000"/>
              <a:buFont typeface="Arial" pitchFamily="34" charset="0"/>
              <a:buChar char="•"/>
            </a:pPr>
            <a:r>
              <a:rPr lang="it-IT" sz="1800" dirty="0" smtClean="0">
                <a:solidFill>
                  <a:schemeClr val="accent1"/>
                </a:solidFill>
              </a:rPr>
              <a:t>Initial idea: Paris, </a:t>
            </a:r>
            <a:r>
              <a:rPr lang="it-IT" sz="1800" dirty="0" err="1" smtClean="0">
                <a:solidFill>
                  <a:schemeClr val="accent1"/>
                </a:solidFill>
              </a:rPr>
              <a:t>EuMW</a:t>
            </a:r>
            <a:r>
              <a:rPr lang="it-IT" sz="1800" dirty="0" smtClean="0">
                <a:solidFill>
                  <a:schemeClr val="accent1"/>
                </a:solidFill>
              </a:rPr>
              <a:t> 2010</a:t>
            </a:r>
          </a:p>
          <a:p>
            <a:pPr defTabSz="630238">
              <a:buSzPct val="185000"/>
              <a:buFont typeface="Arial" pitchFamily="34" charset="0"/>
              <a:buChar char="•"/>
            </a:pPr>
            <a:r>
              <a:rPr lang="it-IT" sz="1800" dirty="0" smtClean="0">
                <a:solidFill>
                  <a:schemeClr val="accent1"/>
                </a:solidFill>
              </a:rPr>
              <a:t>1</a:t>
            </a:r>
            <a:r>
              <a:rPr lang="it-IT" sz="1800" baseline="30000" dirty="0" smtClean="0">
                <a:solidFill>
                  <a:schemeClr val="accent1"/>
                </a:solidFill>
              </a:rPr>
              <a:t>st</a:t>
            </a:r>
            <a:r>
              <a:rPr lang="it-IT" sz="1800" dirty="0">
                <a:solidFill>
                  <a:schemeClr val="accent1"/>
                </a:solidFill>
              </a:rPr>
              <a:t>	</a:t>
            </a:r>
            <a:r>
              <a:rPr lang="it-IT" sz="1800" dirty="0" err="1" smtClean="0">
                <a:solidFill>
                  <a:schemeClr val="accent1"/>
                </a:solidFill>
              </a:rPr>
              <a:t>pre-proposal</a:t>
            </a:r>
            <a:r>
              <a:rPr lang="it-IT" sz="1800" dirty="0" smtClean="0">
                <a:solidFill>
                  <a:schemeClr val="accent1"/>
                </a:solidFill>
              </a:rPr>
              <a:t>: March 2011</a:t>
            </a:r>
          </a:p>
          <a:p>
            <a:pPr marL="0" indent="0" defTabSz="630238">
              <a:buSzPct val="160000"/>
              <a:buNone/>
            </a:pPr>
            <a:r>
              <a:rPr lang="it-IT" sz="1800" dirty="0" smtClean="0">
                <a:solidFill>
                  <a:schemeClr val="accent1"/>
                </a:solidFill>
              </a:rPr>
              <a:t>   2</a:t>
            </a:r>
            <a:r>
              <a:rPr lang="it-IT" sz="1800" baseline="30000" dirty="0" smtClean="0">
                <a:solidFill>
                  <a:schemeClr val="accent1"/>
                </a:solidFill>
              </a:rPr>
              <a:t>°</a:t>
            </a:r>
            <a:r>
              <a:rPr lang="it-IT" sz="1800" dirty="0">
                <a:solidFill>
                  <a:schemeClr val="accent1"/>
                </a:solidFill>
              </a:rPr>
              <a:t>	</a:t>
            </a:r>
            <a:r>
              <a:rPr lang="it-IT" sz="1800" dirty="0" err="1" smtClean="0">
                <a:solidFill>
                  <a:schemeClr val="accent1"/>
                </a:solidFill>
              </a:rPr>
              <a:t>pre-proposal</a:t>
            </a:r>
            <a:r>
              <a:rPr lang="it-IT" sz="1800" dirty="0" smtClean="0">
                <a:solidFill>
                  <a:schemeClr val="accent1"/>
                </a:solidFill>
              </a:rPr>
              <a:t>: </a:t>
            </a:r>
            <a:r>
              <a:rPr lang="it-IT" sz="1800" dirty="0" err="1" smtClean="0">
                <a:solidFill>
                  <a:schemeClr val="accent1"/>
                </a:solidFill>
              </a:rPr>
              <a:t>Sept</a:t>
            </a:r>
            <a:r>
              <a:rPr lang="it-IT" sz="1800" dirty="0" smtClean="0">
                <a:solidFill>
                  <a:schemeClr val="accent1"/>
                </a:solidFill>
              </a:rPr>
              <a:t>. 2011</a:t>
            </a:r>
          </a:p>
          <a:p>
            <a:pPr marL="0" indent="0" defTabSz="630238">
              <a:buSzPct val="160000"/>
              <a:buNone/>
            </a:pPr>
            <a:r>
              <a:rPr lang="it-IT" sz="1800" b="1" dirty="0" smtClean="0">
                <a:solidFill>
                  <a:schemeClr val="accent1"/>
                </a:solidFill>
              </a:rPr>
              <a:t>   3</a:t>
            </a:r>
            <a:r>
              <a:rPr lang="it-IT" sz="1800" b="1" baseline="30000" dirty="0" smtClean="0">
                <a:solidFill>
                  <a:schemeClr val="accent1"/>
                </a:solidFill>
              </a:rPr>
              <a:t>rd</a:t>
            </a:r>
            <a:r>
              <a:rPr lang="it-IT" sz="1800" b="1" dirty="0" smtClean="0">
                <a:solidFill>
                  <a:schemeClr val="accent1"/>
                </a:solidFill>
              </a:rPr>
              <a:t> 	</a:t>
            </a:r>
            <a:r>
              <a:rPr lang="it-IT" sz="1800" b="1" dirty="0" err="1" smtClean="0">
                <a:solidFill>
                  <a:schemeClr val="accent1"/>
                </a:solidFill>
              </a:rPr>
              <a:t>pre-proposal</a:t>
            </a:r>
            <a:r>
              <a:rPr lang="it-IT" sz="1800" b="1" dirty="0" smtClean="0">
                <a:solidFill>
                  <a:schemeClr val="accent1"/>
                </a:solidFill>
              </a:rPr>
              <a:t>: March 2012</a:t>
            </a:r>
          </a:p>
          <a:p>
            <a:pPr marL="0" indent="0">
              <a:buSzPct val="160000"/>
              <a:buNone/>
            </a:pPr>
            <a:r>
              <a:rPr lang="it-IT" sz="1600" dirty="0" smtClean="0">
                <a:solidFill>
                  <a:schemeClr val="accent1"/>
                </a:solidFill>
              </a:rPr>
              <a:t>	</a:t>
            </a:r>
            <a:r>
              <a:rPr lang="it-IT" sz="1600" dirty="0" err="1" smtClean="0">
                <a:solidFill>
                  <a:schemeClr val="accent1"/>
                </a:solidFill>
              </a:rPr>
              <a:t>Discussed</a:t>
            </a:r>
            <a:r>
              <a:rPr lang="it-IT" sz="1600" dirty="0" smtClean="0">
                <a:solidFill>
                  <a:schemeClr val="accent1"/>
                </a:solidFill>
              </a:rPr>
              <a:t> in Vienna, </a:t>
            </a:r>
            <a:endParaRPr lang="it-IT" sz="1600" dirty="0">
              <a:solidFill>
                <a:schemeClr val="accent1"/>
              </a:solidFill>
            </a:endParaRPr>
          </a:p>
          <a:p>
            <a:pPr marL="0" indent="0">
              <a:buSzPct val="160000"/>
              <a:buNone/>
            </a:pPr>
            <a:r>
              <a:rPr lang="it-IT" sz="1600" dirty="0" smtClean="0">
                <a:solidFill>
                  <a:schemeClr val="accent1"/>
                </a:solidFill>
              </a:rPr>
              <a:t>	EGU-GA 2011 and 2012</a:t>
            </a:r>
          </a:p>
          <a:p>
            <a:pPr marL="0" indent="0">
              <a:buSzPct val="160000"/>
              <a:buNone/>
            </a:pPr>
            <a:r>
              <a:rPr lang="it-IT" sz="1200" dirty="0">
                <a:solidFill>
                  <a:schemeClr val="accent1"/>
                </a:solidFill>
                <a:sym typeface="Wingdings" pitchFamily="2" charset="2"/>
              </a:rPr>
              <a:t>	</a:t>
            </a:r>
            <a:r>
              <a:rPr lang="it-IT" sz="1800" b="1" dirty="0" smtClean="0">
                <a:solidFill>
                  <a:schemeClr val="accent1"/>
                </a:solidFill>
                <a:sym typeface="Wingdings" pitchFamily="2" charset="2"/>
              </a:rPr>
              <a:t></a:t>
            </a:r>
            <a:r>
              <a:rPr lang="it-IT" sz="1800" dirty="0" smtClean="0">
                <a:solidFill>
                  <a:schemeClr val="accent1"/>
                </a:solidFill>
                <a:sym typeface="Wingdings" pitchFamily="2" charset="2"/>
              </a:rPr>
              <a:t> </a:t>
            </a:r>
            <a:r>
              <a:rPr lang="en-US" sz="1800" b="1" dirty="0">
                <a:solidFill>
                  <a:schemeClr val="accent1"/>
                </a:solidFill>
              </a:rPr>
              <a:t>this full proposal</a:t>
            </a:r>
            <a:r>
              <a:rPr lang="en-US" sz="1600" dirty="0">
                <a:solidFill>
                  <a:schemeClr val="accent1"/>
                </a:solidFill>
              </a:rPr>
              <a:t>!</a:t>
            </a:r>
            <a:endParaRPr lang="it-IT" sz="1600" dirty="0">
              <a:solidFill>
                <a:schemeClr val="accent1"/>
              </a:solidFill>
            </a:endParaRPr>
          </a:p>
          <a:p>
            <a:pPr marL="0" indent="0">
              <a:buSzPct val="160000"/>
              <a:buNone/>
            </a:pPr>
            <a:endParaRPr lang="it-IT" sz="1200" dirty="0"/>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5802" y="1414259"/>
            <a:ext cx="4691332" cy="3904714"/>
          </a:xfrm>
          <a:prstGeom prst="rect">
            <a:avLst/>
          </a:prstGeom>
          <a:ln>
            <a:noFill/>
          </a:ln>
          <a:effectLst>
            <a:softEdge rad="112500"/>
          </a:effectLst>
        </p:spPr>
      </p:pic>
      <p:pic>
        <p:nvPicPr>
          <p:cNvPr id="9" name="Immagin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2391" y="5465277"/>
            <a:ext cx="1741246" cy="1130147"/>
          </a:xfrm>
          <a:prstGeom prst="rect">
            <a:avLst/>
          </a:prstGeom>
          <a:ln>
            <a:noFill/>
          </a:ln>
          <a:effectLst>
            <a:softEdge rad="112500"/>
          </a:effectLst>
        </p:spPr>
      </p:pic>
      <p:pic>
        <p:nvPicPr>
          <p:cNvPr id="11" name="Immagine 10"/>
          <p:cNvPicPr>
            <a:picLocks noChangeAspect="1"/>
          </p:cNvPicPr>
          <p:nvPr/>
        </p:nvPicPr>
        <p:blipFill rotWithShape="1">
          <a:blip r:embed="rId5" cstate="print">
            <a:extLst>
              <a:ext uri="{28A0092B-C50C-407E-A947-70E740481C1C}">
                <a14:useLocalDpi xmlns:a14="http://schemas.microsoft.com/office/drawing/2010/main" val="0"/>
              </a:ext>
            </a:extLst>
          </a:blip>
          <a:srcRect l="2523" r="3730"/>
          <a:stretch/>
        </p:blipFill>
        <p:spPr>
          <a:xfrm>
            <a:off x="6663639" y="5468191"/>
            <a:ext cx="1172149" cy="1119600"/>
          </a:xfrm>
          <a:prstGeom prst="rect">
            <a:avLst/>
          </a:prstGeom>
          <a:ln>
            <a:noFill/>
          </a:ln>
          <a:effectLst>
            <a:softEdge rad="112500"/>
          </a:effectLst>
        </p:spPr>
      </p:pic>
      <p:sp>
        <p:nvSpPr>
          <p:cNvPr id="2" name="Rettangolo arrotondato 1"/>
          <p:cNvSpPr/>
          <p:nvPr/>
        </p:nvSpPr>
        <p:spPr bwMode="auto">
          <a:xfrm>
            <a:off x="423121" y="5318973"/>
            <a:ext cx="3696306" cy="802817"/>
          </a:xfrm>
          <a:prstGeom prst="round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lvl="0" algn="ctr"/>
            <a:r>
              <a:rPr lang="en-US" kern="0" dirty="0">
                <a:solidFill>
                  <a:schemeClr val="bg1"/>
                </a:solidFill>
                <a:latin typeface="+mj-lt"/>
              </a:rPr>
              <a:t>Full proposal supported by </a:t>
            </a:r>
            <a:endParaRPr lang="en-US" kern="0" dirty="0" smtClean="0">
              <a:solidFill>
                <a:schemeClr val="bg1"/>
              </a:solidFill>
              <a:latin typeface="+mj-lt"/>
            </a:endParaRPr>
          </a:p>
          <a:p>
            <a:pPr lvl="0" algn="ctr"/>
            <a:r>
              <a:rPr lang="en-US" kern="0" dirty="0" smtClean="0">
                <a:solidFill>
                  <a:schemeClr val="bg1"/>
                </a:solidFill>
                <a:latin typeface="+mj-lt"/>
              </a:rPr>
              <a:t>15 </a:t>
            </a:r>
            <a:r>
              <a:rPr lang="en-US" kern="0" dirty="0">
                <a:solidFill>
                  <a:schemeClr val="bg1"/>
                </a:solidFill>
                <a:latin typeface="+mj-lt"/>
              </a:rPr>
              <a:t>COST Countries, US, </a:t>
            </a:r>
            <a:r>
              <a:rPr lang="en-US" kern="0" dirty="0" smtClean="0">
                <a:solidFill>
                  <a:schemeClr val="bg1"/>
                </a:solidFill>
                <a:latin typeface="+mj-lt"/>
              </a:rPr>
              <a:t>Australia</a:t>
            </a:r>
            <a:endParaRPr lang="it-IT" kern="0" dirty="0">
              <a:solidFill>
                <a:schemeClr val="bg1"/>
              </a:solidFill>
              <a:latin typeface="+mj-lt"/>
            </a:endParaRPr>
          </a:p>
        </p:txBody>
      </p:sp>
      <p:sp>
        <p:nvSpPr>
          <p:cNvPr id="12" name="Ovale 11"/>
          <p:cNvSpPr/>
          <p:nvPr/>
        </p:nvSpPr>
        <p:spPr>
          <a:xfrm>
            <a:off x="557798" y="5534074"/>
            <a:ext cx="108000" cy="108000"/>
          </a:xfrm>
          <a:prstGeom prst="ellipse">
            <a:avLst/>
          </a:prstGeom>
          <a:solidFill>
            <a:schemeClr val="accent3"/>
          </a:solidFill>
          <a:ln w="42500" cap="flat" cmpd="sng" algn="ctr">
            <a:noFill/>
            <a:prstDash val="solid"/>
          </a:ln>
          <a:effectLst>
            <a:glow rad="63500">
              <a:schemeClr val="accent3">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13" name="Segnaposto piè di pagina 3"/>
          <p:cNvSpPr>
            <a:spLocks noGrp="1"/>
          </p:cNvSpPr>
          <p:nvPr>
            <p:ph type="ftr" sz="quarter" idx="3"/>
          </p:nvPr>
        </p:nvSpPr>
        <p:spPr>
          <a:xfrm>
            <a:off x="4919473" y="45720"/>
            <a:ext cx="4297679" cy="531556"/>
          </a:xfrm>
          <a:prstGeom prst="rect">
            <a:avLst/>
          </a:prstGeom>
        </p:spPr>
        <p:txBody>
          <a:bodyPr/>
          <a:lstStyle>
            <a:lvl1pPr algn="l">
              <a:defRPr sz="1100">
                <a:solidFill>
                  <a:schemeClr val="bg1"/>
                </a:solidFill>
                <a:effectLst>
                  <a:outerShdw blurRad="38100" dist="38100" dir="2700000" algn="tl">
                    <a:srgbClr val="000000">
                      <a:alpha val="43137"/>
                    </a:srgbClr>
                  </a:outerShdw>
                </a:effectLst>
              </a:defRPr>
            </a:lvl1pPr>
          </a:lstStyle>
          <a:p>
            <a:r>
              <a:rPr lang="it-IT" i="1" dirty="0" err="1" smtClean="0">
                <a:effectLst/>
                <a:latin typeface="+mj-lt"/>
              </a:rPr>
              <a:t>Civil</a:t>
            </a:r>
            <a:r>
              <a:rPr lang="it-IT" i="1" dirty="0" smtClean="0">
                <a:effectLst/>
                <a:latin typeface="+mj-lt"/>
              </a:rPr>
              <a:t> </a:t>
            </a:r>
            <a:r>
              <a:rPr lang="it-IT" i="1" dirty="0" err="1" smtClean="0">
                <a:effectLst/>
                <a:latin typeface="+mj-lt"/>
              </a:rPr>
              <a:t>Engineering</a:t>
            </a:r>
            <a:r>
              <a:rPr lang="it-IT" i="1" dirty="0" smtClean="0">
                <a:effectLst/>
                <a:latin typeface="+mj-lt"/>
              </a:rPr>
              <a:t> Applications of Ground Penetrating Radar TUD Domain, </a:t>
            </a:r>
            <a:r>
              <a:rPr lang="it-IT" i="1" dirty="0" err="1" smtClean="0">
                <a:effectLst/>
                <a:latin typeface="+mj-lt"/>
              </a:rPr>
              <a:t>Proposer</a:t>
            </a:r>
            <a:r>
              <a:rPr lang="it-IT" i="1" dirty="0" smtClean="0">
                <a:effectLst/>
                <a:latin typeface="+mj-lt"/>
              </a:rPr>
              <a:t>: </a:t>
            </a:r>
            <a:r>
              <a:rPr lang="it-IT" b="1" i="1" dirty="0" smtClean="0">
                <a:effectLst/>
                <a:latin typeface="+mj-lt"/>
              </a:rPr>
              <a:t>Lara </a:t>
            </a:r>
            <a:r>
              <a:rPr lang="it-IT" b="1" i="1" dirty="0" err="1" smtClean="0">
                <a:effectLst/>
                <a:latin typeface="+mj-lt"/>
              </a:rPr>
              <a:t>Pajewski</a:t>
            </a:r>
            <a:endParaRPr lang="de-DE" b="1" i="1" dirty="0">
              <a:effectLst/>
              <a:latin typeface="+mj-lt"/>
            </a:endParaRPr>
          </a:p>
        </p:txBody>
      </p:sp>
      <p:sp>
        <p:nvSpPr>
          <p:cNvPr id="10" name="Ovale 9"/>
          <p:cNvSpPr/>
          <p:nvPr/>
        </p:nvSpPr>
        <p:spPr>
          <a:xfrm>
            <a:off x="8646110" y="6387267"/>
            <a:ext cx="357188" cy="357187"/>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700" b="0" i="0" u="none" strike="noStrike" kern="0" cap="none" spc="0" normalizeH="0" baseline="0" noProof="0" dirty="0">
              <a:ln>
                <a:noFill/>
              </a:ln>
              <a:solidFill>
                <a:sysClr val="window" lastClr="FFFFFF"/>
              </a:solidFill>
              <a:uLnTx/>
              <a:uFillTx/>
              <a:latin typeface="Calibri"/>
              <a:ea typeface="+mn-ea"/>
              <a:cs typeface="+mn-cs"/>
            </a:endParaRPr>
          </a:p>
        </p:txBody>
      </p:sp>
      <p:sp>
        <p:nvSpPr>
          <p:cNvPr id="14" name="CasellaDiTesto 13"/>
          <p:cNvSpPr txBox="1"/>
          <p:nvPr/>
        </p:nvSpPr>
        <p:spPr>
          <a:xfrm>
            <a:off x="8673473" y="6419932"/>
            <a:ext cx="296876" cy="348813"/>
          </a:xfrm>
          <a:prstGeom prst="rect">
            <a:avLst/>
          </a:prstGeom>
          <a:noFill/>
        </p:spPr>
        <p:txBody>
          <a:bodyPr wrap="none">
            <a:spAutoFit/>
          </a:bodyPr>
          <a:lstStyle/>
          <a:p>
            <a:pPr algn="ctr">
              <a:lnSpc>
                <a:spcPts val="1000"/>
              </a:lnSpc>
              <a:defRPr/>
            </a:pPr>
            <a:r>
              <a:rPr lang="it-IT" sz="1000" b="1" dirty="0" smtClean="0">
                <a:solidFill>
                  <a:schemeClr val="bg1"/>
                </a:solidFill>
                <a:effectLst>
                  <a:outerShdw blurRad="38100" dist="38100" dir="2700000" algn="tl">
                    <a:srgbClr val="000000">
                      <a:alpha val="43137"/>
                    </a:srgbClr>
                  </a:outerShdw>
                </a:effectLst>
                <a:latin typeface="Century Gothic" pitchFamily="34" charset="0"/>
              </a:rPr>
              <a:t>5</a:t>
            </a:r>
          </a:p>
          <a:p>
            <a:pPr algn="ctr">
              <a:lnSpc>
                <a:spcPts val="1000"/>
              </a:lnSpc>
              <a:defRPr/>
            </a:pPr>
            <a:r>
              <a:rPr lang="it-IT" sz="800" dirty="0" smtClean="0">
                <a:solidFill>
                  <a:schemeClr val="bg1"/>
                </a:solidFill>
                <a:latin typeface="Century Gothic" pitchFamily="34" charset="0"/>
              </a:rPr>
              <a:t>43</a:t>
            </a:r>
            <a:endParaRPr lang="it-IT" sz="800" dirty="0">
              <a:solidFill>
                <a:schemeClr val="bg1"/>
              </a:solidFill>
              <a:latin typeface="Century Gothic" pitchFamily="34" charset="0"/>
            </a:endParaRPr>
          </a:p>
        </p:txBody>
      </p:sp>
    </p:spTree>
    <p:extLst>
      <p:ext uri="{BB962C8B-B14F-4D97-AF65-F5344CB8AC3E}">
        <p14:creationId xmlns:p14="http://schemas.microsoft.com/office/powerpoint/2010/main" val="224095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3"/>
          </p:nvPr>
        </p:nvSpPr>
        <p:spPr/>
        <p:txBody>
          <a:bodyPr/>
          <a:lstStyle/>
          <a:p>
            <a:r>
              <a:rPr lang="it-IT" i="1" smtClean="0">
                <a:latin typeface="+mj-lt"/>
              </a:rPr>
              <a:t>Civil Engineering Applications of Ground Penetrating Radar</a:t>
            </a:r>
            <a:r>
              <a:rPr lang="it-IT" smtClean="0">
                <a:latin typeface="+mj-lt"/>
              </a:rPr>
              <a:t> TUD Domain, Proposer: Lara Pajewski</a:t>
            </a:r>
            <a:endParaRPr lang="de-DE" dirty="0">
              <a:latin typeface="+mj-lt"/>
            </a:endParaRPr>
          </a:p>
        </p:txBody>
      </p:sp>
      <p:sp>
        <p:nvSpPr>
          <p:cNvPr id="3" name="Rettangolo 2"/>
          <p:cNvSpPr/>
          <p:nvPr/>
        </p:nvSpPr>
        <p:spPr>
          <a:xfrm>
            <a:off x="167640" y="1443008"/>
            <a:ext cx="8641080" cy="5355312"/>
          </a:xfrm>
          <a:prstGeom prst="rect">
            <a:avLst/>
          </a:prstGeom>
        </p:spPr>
        <p:txBody>
          <a:bodyPr wrap="square">
            <a:spAutoFit/>
          </a:bodyPr>
          <a:lstStyle/>
          <a:p>
            <a:pPr algn="just"/>
            <a:r>
              <a:rPr lang="en-US" b="1" dirty="0">
                <a:latin typeface="+mn-lt"/>
              </a:rPr>
              <a:t>Year 1</a:t>
            </a:r>
            <a:endParaRPr lang="it-IT" dirty="0">
              <a:latin typeface="+mn-lt"/>
            </a:endParaRPr>
          </a:p>
          <a:p>
            <a:pPr lvl="0" algn="just"/>
            <a:endParaRPr lang="it-IT" dirty="0">
              <a:latin typeface="+mn-lt"/>
            </a:endParaRPr>
          </a:p>
          <a:p>
            <a:pPr lvl="0" algn="just"/>
            <a:r>
              <a:rPr lang="en-US" dirty="0">
                <a:latin typeface="+mn-lt"/>
              </a:rPr>
              <a:t>Collection and sharing of information about state-of-the-art, ongoing studies and open problems, in the field of CE applications of </a:t>
            </a:r>
            <a:r>
              <a:rPr lang="en-US" dirty="0" smtClean="0">
                <a:latin typeface="+mn-lt"/>
              </a:rPr>
              <a:t>GPR</a:t>
            </a:r>
          </a:p>
          <a:p>
            <a:pPr lvl="0" algn="just"/>
            <a:endParaRPr lang="it-IT" dirty="0">
              <a:latin typeface="+mn-lt"/>
            </a:endParaRPr>
          </a:p>
          <a:p>
            <a:pPr lvl="0" algn="just"/>
            <a:r>
              <a:rPr lang="en-US" dirty="0">
                <a:latin typeface="+mn-lt"/>
              </a:rPr>
              <a:t>Definition and coordination of test scenarios, representing both typical and unusual situations that may occur in CE applications, for an advanced comparison of available GPR equipment, inspection techniques, EM methods and data-processing algorithms, to be performed during the next year of </a:t>
            </a:r>
            <a:r>
              <a:rPr lang="en-US" dirty="0" smtClean="0">
                <a:latin typeface="+mn-lt"/>
              </a:rPr>
              <a:t>activity.</a:t>
            </a:r>
          </a:p>
          <a:p>
            <a:pPr lvl="0" algn="just"/>
            <a:endParaRPr lang="it-IT" dirty="0">
              <a:latin typeface="+mn-lt"/>
            </a:endParaRPr>
          </a:p>
          <a:p>
            <a:pPr lvl="0" algn="just"/>
            <a:r>
              <a:rPr lang="en-US" dirty="0">
                <a:latin typeface="+mn-lt"/>
              </a:rPr>
              <a:t>Creation of end-user database (to be always integrated as new expressions of interests will come). </a:t>
            </a:r>
            <a:endParaRPr lang="it-IT" dirty="0">
              <a:latin typeface="+mn-lt"/>
            </a:endParaRPr>
          </a:p>
          <a:p>
            <a:pPr lvl="0" algn="just"/>
            <a:endParaRPr lang="en-US" dirty="0" smtClean="0">
              <a:latin typeface="+mn-lt"/>
            </a:endParaRPr>
          </a:p>
          <a:p>
            <a:pPr lvl="0" algn="just"/>
            <a:r>
              <a:rPr lang="en-US" dirty="0" smtClean="0">
                <a:latin typeface="+mn-lt"/>
              </a:rPr>
              <a:t>Set-up </a:t>
            </a:r>
            <a:r>
              <a:rPr lang="en-US" dirty="0">
                <a:latin typeface="+mn-lt"/>
              </a:rPr>
              <a:t>of an advanced communication system, for partnership integration and dissemination of results. </a:t>
            </a:r>
            <a:r>
              <a:rPr lang="en-US" dirty="0" smtClean="0">
                <a:latin typeface="+mn-lt"/>
              </a:rPr>
              <a:t>Set-up </a:t>
            </a:r>
            <a:r>
              <a:rPr lang="en-US" dirty="0">
                <a:latin typeface="+mn-lt"/>
              </a:rPr>
              <a:t>of the Action website (to be always kept up-to-date</a:t>
            </a:r>
            <a:r>
              <a:rPr lang="en-US" dirty="0" smtClean="0">
                <a:latin typeface="+mn-lt"/>
              </a:rPr>
              <a:t>).</a:t>
            </a:r>
          </a:p>
          <a:p>
            <a:pPr lvl="0" algn="just"/>
            <a:endParaRPr lang="it-IT" dirty="0">
              <a:latin typeface="+mn-lt"/>
            </a:endParaRPr>
          </a:p>
          <a:p>
            <a:pPr lvl="0" algn="just"/>
            <a:r>
              <a:rPr lang="en-US" dirty="0">
                <a:latin typeface="+mn-lt"/>
              </a:rPr>
              <a:t>Short-Term Scientific </a:t>
            </a:r>
            <a:r>
              <a:rPr lang="en-US" dirty="0" smtClean="0">
                <a:latin typeface="+mn-lt"/>
              </a:rPr>
              <a:t>Missions</a:t>
            </a:r>
            <a:endParaRPr lang="it-IT" dirty="0">
              <a:latin typeface="+mn-lt"/>
            </a:endParaRPr>
          </a:p>
        </p:txBody>
      </p:sp>
      <p:sp>
        <p:nvSpPr>
          <p:cNvPr id="4" name="CasellaDiTesto 3"/>
          <p:cNvSpPr txBox="1"/>
          <p:nvPr/>
        </p:nvSpPr>
        <p:spPr>
          <a:xfrm>
            <a:off x="313872" y="224488"/>
            <a:ext cx="4715328" cy="461665"/>
          </a:xfrm>
          <a:prstGeom prst="rect">
            <a:avLst/>
          </a:prstGeom>
          <a:noFill/>
        </p:spPr>
        <p:txBody>
          <a:bodyPr wrap="square" rtlCol="0">
            <a:spAutoFit/>
          </a:bodyPr>
          <a:lstStyle/>
          <a:p>
            <a:r>
              <a:rPr lang="it-IT" sz="2400" dirty="0" smtClean="0">
                <a:solidFill>
                  <a:schemeClr val="bg1"/>
                </a:solidFill>
              </a:rPr>
              <a:t>More </a:t>
            </a:r>
            <a:r>
              <a:rPr lang="it-IT" sz="2400" dirty="0" err="1" smtClean="0">
                <a:solidFill>
                  <a:schemeClr val="bg1"/>
                </a:solidFill>
              </a:rPr>
              <a:t>about</a:t>
            </a:r>
            <a:r>
              <a:rPr lang="it-IT" sz="2400" dirty="0" smtClean="0">
                <a:solidFill>
                  <a:schemeClr val="bg1"/>
                </a:solidFill>
              </a:rPr>
              <a:t> </a:t>
            </a:r>
            <a:r>
              <a:rPr lang="it-IT" sz="2400" dirty="0" err="1" smtClean="0">
                <a:solidFill>
                  <a:schemeClr val="bg1"/>
                </a:solidFill>
              </a:rPr>
              <a:t>Scientific</a:t>
            </a:r>
            <a:r>
              <a:rPr lang="it-IT" sz="2400" dirty="0" smtClean="0">
                <a:solidFill>
                  <a:schemeClr val="bg1"/>
                </a:solidFill>
              </a:rPr>
              <a:t> </a:t>
            </a:r>
            <a:r>
              <a:rPr lang="it-IT" sz="2400" dirty="0" err="1" smtClean="0">
                <a:solidFill>
                  <a:schemeClr val="bg1"/>
                </a:solidFill>
              </a:rPr>
              <a:t>Workplan</a:t>
            </a:r>
            <a:endParaRPr lang="it-IT" sz="2400" dirty="0">
              <a:solidFill>
                <a:schemeClr val="bg1"/>
              </a:solidFill>
            </a:endParaRPr>
          </a:p>
        </p:txBody>
      </p:sp>
    </p:spTree>
    <p:extLst>
      <p:ext uri="{BB962C8B-B14F-4D97-AF65-F5344CB8AC3E}">
        <p14:creationId xmlns:p14="http://schemas.microsoft.com/office/powerpoint/2010/main" val="369872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3"/>
          </p:nvPr>
        </p:nvSpPr>
        <p:spPr/>
        <p:txBody>
          <a:bodyPr/>
          <a:lstStyle/>
          <a:p>
            <a:r>
              <a:rPr lang="it-IT" i="1" smtClean="0">
                <a:latin typeface="+mj-lt"/>
              </a:rPr>
              <a:t>Civil Engineering Applications of Ground Penetrating Radar</a:t>
            </a:r>
            <a:r>
              <a:rPr lang="it-IT" smtClean="0">
                <a:latin typeface="+mj-lt"/>
              </a:rPr>
              <a:t> TUD Domain, Proposer: Lara Pajewski</a:t>
            </a:r>
            <a:endParaRPr lang="de-DE" dirty="0">
              <a:latin typeface="+mj-lt"/>
            </a:endParaRPr>
          </a:p>
        </p:txBody>
      </p:sp>
      <p:sp>
        <p:nvSpPr>
          <p:cNvPr id="3" name="Rettangolo 2"/>
          <p:cNvSpPr/>
          <p:nvPr/>
        </p:nvSpPr>
        <p:spPr>
          <a:xfrm>
            <a:off x="189516" y="1676227"/>
            <a:ext cx="8679305" cy="5078313"/>
          </a:xfrm>
          <a:prstGeom prst="rect">
            <a:avLst/>
          </a:prstGeom>
        </p:spPr>
        <p:txBody>
          <a:bodyPr wrap="square">
            <a:spAutoFit/>
          </a:bodyPr>
          <a:lstStyle/>
          <a:p>
            <a:pPr algn="just"/>
            <a:r>
              <a:rPr lang="en-GB" dirty="0" smtClean="0">
                <a:solidFill>
                  <a:schemeClr val="accent1"/>
                </a:solidFill>
              </a:rPr>
              <a:t>Among the Action’s partners, there is </a:t>
            </a:r>
            <a:r>
              <a:rPr lang="en-GB" dirty="0">
                <a:solidFill>
                  <a:schemeClr val="accent1"/>
                </a:solidFill>
              </a:rPr>
              <a:t>one of the leading manufacturers of </a:t>
            </a:r>
            <a:r>
              <a:rPr lang="en-GB" dirty="0" smtClean="0">
                <a:solidFill>
                  <a:schemeClr val="accent1"/>
                </a:solidFill>
              </a:rPr>
              <a:t>GPR products. They are designed, fabricated and commercialized by this Company through </a:t>
            </a:r>
            <a:r>
              <a:rPr lang="en-GB" dirty="0">
                <a:solidFill>
                  <a:schemeClr val="accent1"/>
                </a:solidFill>
              </a:rPr>
              <a:t>a wide distributor network, currently including more than 40 representatives. From a geographically point of view the main market </a:t>
            </a:r>
            <a:r>
              <a:rPr lang="en-GB" dirty="0" smtClean="0">
                <a:solidFill>
                  <a:schemeClr val="accent1"/>
                </a:solidFill>
              </a:rPr>
              <a:t>of the Company are </a:t>
            </a:r>
            <a:r>
              <a:rPr lang="en-GB" dirty="0">
                <a:solidFill>
                  <a:schemeClr val="accent1"/>
                </a:solidFill>
              </a:rPr>
              <a:t>Europe (in particular Italy, Spain, France, Germany, Poland), Far East, North and South America. </a:t>
            </a:r>
            <a:endParaRPr lang="en-GB" dirty="0" smtClean="0">
              <a:solidFill>
                <a:schemeClr val="accent1"/>
              </a:solidFill>
            </a:endParaRPr>
          </a:p>
          <a:p>
            <a:pPr algn="just"/>
            <a:endParaRPr lang="en-US" dirty="0">
              <a:solidFill>
                <a:schemeClr val="accent1"/>
              </a:solidFill>
            </a:endParaRPr>
          </a:p>
          <a:p>
            <a:pPr algn="just"/>
            <a:r>
              <a:rPr lang="en-GB" dirty="0" smtClean="0">
                <a:solidFill>
                  <a:schemeClr val="accent1"/>
                </a:solidFill>
              </a:rPr>
              <a:t>The Company has already been </a:t>
            </a:r>
            <a:r>
              <a:rPr lang="en-GB" dirty="0">
                <a:solidFill>
                  <a:schemeClr val="accent1"/>
                </a:solidFill>
              </a:rPr>
              <a:t>involved </a:t>
            </a:r>
            <a:r>
              <a:rPr lang="en-GB" dirty="0" smtClean="0">
                <a:solidFill>
                  <a:schemeClr val="accent1"/>
                </a:solidFill>
              </a:rPr>
              <a:t>in a number of </a:t>
            </a:r>
            <a:r>
              <a:rPr lang="en-GB" dirty="0">
                <a:solidFill>
                  <a:schemeClr val="accent1"/>
                </a:solidFill>
              </a:rPr>
              <a:t>research projects for the </a:t>
            </a:r>
            <a:r>
              <a:rPr lang="en-GB" dirty="0" smtClean="0">
                <a:solidFill>
                  <a:schemeClr val="accent1"/>
                </a:solidFill>
              </a:rPr>
              <a:t>improvement of GPR equipment and for the use </a:t>
            </a:r>
            <a:r>
              <a:rPr lang="en-GB" dirty="0">
                <a:solidFill>
                  <a:schemeClr val="accent1"/>
                </a:solidFill>
              </a:rPr>
              <a:t>of GPR technologies for </a:t>
            </a:r>
            <a:r>
              <a:rPr lang="en-GB" dirty="0" smtClean="0">
                <a:solidFill>
                  <a:schemeClr val="accent1"/>
                </a:solidFill>
              </a:rPr>
              <a:t>road diagnostics, humanitarian </a:t>
            </a:r>
            <a:r>
              <a:rPr lang="en-GB" dirty="0">
                <a:solidFill>
                  <a:schemeClr val="accent1"/>
                </a:solidFill>
              </a:rPr>
              <a:t>demining, pipe detection and archaeology applications</a:t>
            </a:r>
            <a:r>
              <a:rPr lang="en-GB" dirty="0" smtClean="0">
                <a:solidFill>
                  <a:schemeClr val="accent1"/>
                </a:solidFill>
              </a:rPr>
              <a:t>.</a:t>
            </a:r>
          </a:p>
          <a:p>
            <a:pPr algn="just"/>
            <a:r>
              <a:rPr lang="en-GB" dirty="0" smtClean="0">
                <a:solidFill>
                  <a:schemeClr val="accent1"/>
                </a:solidFill>
              </a:rPr>
              <a:t>It is involved in FP7 current projects NETTUN and TIRAMISU. The </a:t>
            </a:r>
            <a:r>
              <a:rPr lang="en-GB" dirty="0">
                <a:solidFill>
                  <a:schemeClr val="accent1"/>
                </a:solidFill>
              </a:rPr>
              <a:t>outcome of such research projects have been exploited with the development of new products</a:t>
            </a:r>
            <a:r>
              <a:rPr lang="en-GB" dirty="0" smtClean="0">
                <a:solidFill>
                  <a:schemeClr val="accent1"/>
                </a:solidFill>
              </a:rPr>
              <a:t>.</a:t>
            </a:r>
          </a:p>
          <a:p>
            <a:pPr algn="just"/>
            <a:endParaRPr lang="en-US" dirty="0">
              <a:solidFill>
                <a:schemeClr val="accent1"/>
              </a:solidFill>
            </a:endParaRPr>
          </a:p>
          <a:p>
            <a:pPr algn="just"/>
            <a:r>
              <a:rPr lang="en-GB" dirty="0" smtClean="0">
                <a:solidFill>
                  <a:schemeClr val="accent1"/>
                </a:solidFill>
              </a:rPr>
              <a:t>The Company is </a:t>
            </a:r>
            <a:r>
              <a:rPr lang="en-GB" dirty="0">
                <a:solidFill>
                  <a:schemeClr val="accent1"/>
                </a:solidFill>
              </a:rPr>
              <a:t>willing and capable to </a:t>
            </a:r>
            <a:r>
              <a:rPr lang="en-GB" dirty="0" smtClean="0">
                <a:solidFill>
                  <a:schemeClr val="accent1"/>
                </a:solidFill>
              </a:rPr>
              <a:t>be involved in the COST Action activities </a:t>
            </a:r>
            <a:r>
              <a:rPr lang="en-GB" dirty="0">
                <a:solidFill>
                  <a:schemeClr val="accent1"/>
                </a:solidFill>
              </a:rPr>
              <a:t>because of its</a:t>
            </a:r>
            <a:endParaRPr lang="en-US" dirty="0">
              <a:solidFill>
                <a:schemeClr val="accent1"/>
              </a:solidFill>
            </a:endParaRPr>
          </a:p>
          <a:p>
            <a:pPr marL="285750" lvl="0" indent="-285750" algn="just">
              <a:buFont typeface="Arial" pitchFamily="34" charset="0"/>
              <a:buChar char="•"/>
            </a:pPr>
            <a:r>
              <a:rPr lang="en-GB" dirty="0" smtClean="0">
                <a:solidFill>
                  <a:schemeClr val="accent1"/>
                </a:solidFill>
              </a:rPr>
              <a:t>technical </a:t>
            </a:r>
            <a:r>
              <a:rPr lang="en-GB" dirty="0">
                <a:solidFill>
                  <a:schemeClr val="accent1"/>
                </a:solidFill>
              </a:rPr>
              <a:t>skill in product development and production engineering</a:t>
            </a:r>
            <a:endParaRPr lang="en-US" dirty="0">
              <a:solidFill>
                <a:schemeClr val="accent1"/>
              </a:solidFill>
            </a:endParaRPr>
          </a:p>
          <a:p>
            <a:pPr marL="285750" lvl="0" indent="-285750" algn="just">
              <a:buFont typeface="Arial" pitchFamily="34" charset="0"/>
              <a:buChar char="•"/>
            </a:pPr>
            <a:r>
              <a:rPr lang="en-GB" dirty="0" smtClean="0">
                <a:solidFill>
                  <a:schemeClr val="accent1"/>
                </a:solidFill>
              </a:rPr>
              <a:t>manufacturing</a:t>
            </a:r>
            <a:r>
              <a:rPr lang="en-GB" dirty="0">
                <a:solidFill>
                  <a:schemeClr val="accent1"/>
                </a:solidFill>
              </a:rPr>
              <a:t>, sales and after-sale support organisation</a:t>
            </a:r>
            <a:endParaRPr lang="en-US" dirty="0">
              <a:solidFill>
                <a:schemeClr val="accent1"/>
              </a:solidFill>
            </a:endParaRPr>
          </a:p>
          <a:p>
            <a:pPr marL="285750" lvl="0" indent="-285750" algn="just">
              <a:buFont typeface="Arial" pitchFamily="34" charset="0"/>
              <a:buChar char="•"/>
            </a:pPr>
            <a:r>
              <a:rPr lang="en-GB" dirty="0" smtClean="0">
                <a:solidFill>
                  <a:schemeClr val="accent1"/>
                </a:solidFill>
              </a:rPr>
              <a:t>marketing </a:t>
            </a:r>
            <a:r>
              <a:rPr lang="en-GB" dirty="0">
                <a:solidFill>
                  <a:schemeClr val="accent1"/>
                </a:solidFill>
              </a:rPr>
              <a:t>organisation.</a:t>
            </a:r>
            <a:endParaRPr lang="en-US" dirty="0">
              <a:solidFill>
                <a:schemeClr val="accent1"/>
              </a:solidFill>
            </a:endParaRPr>
          </a:p>
        </p:txBody>
      </p:sp>
    </p:spTree>
    <p:extLst>
      <p:ext uri="{BB962C8B-B14F-4D97-AF65-F5344CB8AC3E}">
        <p14:creationId xmlns:p14="http://schemas.microsoft.com/office/powerpoint/2010/main" val="279096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3"/>
          </p:nvPr>
        </p:nvSpPr>
        <p:spPr/>
        <p:txBody>
          <a:bodyPr/>
          <a:lstStyle/>
          <a:p>
            <a:r>
              <a:rPr lang="it-IT" i="1" smtClean="0">
                <a:latin typeface="+mj-lt"/>
              </a:rPr>
              <a:t>Civil Engineering Applications of Ground Penetrating Radar</a:t>
            </a:r>
            <a:r>
              <a:rPr lang="it-IT" smtClean="0">
                <a:latin typeface="+mj-lt"/>
              </a:rPr>
              <a:t> TUD Domain, Proposer: Lara Pajewski</a:t>
            </a:r>
            <a:endParaRPr lang="de-DE" dirty="0">
              <a:latin typeface="+mj-lt"/>
            </a:endParaRPr>
          </a:p>
        </p:txBody>
      </p:sp>
      <p:sp>
        <p:nvSpPr>
          <p:cNvPr id="3" name="Rettangolo 2"/>
          <p:cNvSpPr/>
          <p:nvPr/>
        </p:nvSpPr>
        <p:spPr>
          <a:xfrm>
            <a:off x="167640" y="1443008"/>
            <a:ext cx="8823960" cy="2308324"/>
          </a:xfrm>
          <a:prstGeom prst="rect">
            <a:avLst/>
          </a:prstGeom>
        </p:spPr>
        <p:txBody>
          <a:bodyPr wrap="square">
            <a:spAutoFit/>
          </a:bodyPr>
          <a:lstStyle/>
          <a:p>
            <a:pPr algn="just"/>
            <a:r>
              <a:rPr lang="en-US" b="1" dirty="0" smtClean="0">
                <a:latin typeface="+mn-lt"/>
              </a:rPr>
              <a:t>Year 2</a:t>
            </a:r>
          </a:p>
          <a:p>
            <a:pPr algn="just"/>
            <a:endParaRPr lang="it-IT" dirty="0">
              <a:latin typeface="+mn-lt"/>
            </a:endParaRPr>
          </a:p>
          <a:p>
            <a:pPr lvl="0" algn="just"/>
            <a:r>
              <a:rPr lang="en-US" dirty="0">
                <a:latin typeface="+mn-lt"/>
              </a:rPr>
              <a:t>Multidisciplinary and multinational application and comparison of GPR equipment, inspection practice, EM and data-processing algorithms</a:t>
            </a:r>
            <a:r>
              <a:rPr lang="en-US" dirty="0" smtClean="0">
                <a:latin typeface="+mn-lt"/>
              </a:rPr>
              <a:t>.</a:t>
            </a:r>
          </a:p>
          <a:p>
            <a:pPr lvl="0" algn="just"/>
            <a:r>
              <a:rPr lang="en-US" dirty="0" smtClean="0">
                <a:latin typeface="+mn-lt"/>
              </a:rPr>
              <a:t> </a:t>
            </a:r>
            <a:endParaRPr lang="it-IT" dirty="0">
              <a:latin typeface="+mn-lt"/>
            </a:endParaRPr>
          </a:p>
          <a:p>
            <a:pPr lvl="0" algn="just"/>
            <a:r>
              <a:rPr lang="en-US" dirty="0">
                <a:latin typeface="+mn-lt"/>
              </a:rPr>
              <a:t>Strong human </a:t>
            </a:r>
            <a:r>
              <a:rPr lang="en-US" dirty="0" smtClean="0">
                <a:latin typeface="+mn-lt"/>
              </a:rPr>
              <a:t>exchange and sharing of resources: </a:t>
            </a:r>
            <a:r>
              <a:rPr lang="en-US" dirty="0">
                <a:latin typeface="+mn-lt"/>
              </a:rPr>
              <a:t>numerous Short-Term Scientific </a:t>
            </a:r>
            <a:r>
              <a:rPr lang="en-US" dirty="0" smtClean="0">
                <a:latin typeface="+mn-lt"/>
              </a:rPr>
              <a:t>Missions.</a:t>
            </a:r>
          </a:p>
          <a:p>
            <a:pPr lvl="0" algn="just"/>
            <a:r>
              <a:rPr lang="en-US" dirty="0" smtClean="0">
                <a:latin typeface="+mn-lt"/>
              </a:rPr>
              <a:t> </a:t>
            </a:r>
            <a:endParaRPr lang="it-IT" dirty="0">
              <a:latin typeface="+mn-lt"/>
            </a:endParaRPr>
          </a:p>
        </p:txBody>
      </p:sp>
      <p:sp>
        <p:nvSpPr>
          <p:cNvPr id="4" name="CasellaDiTesto 3"/>
          <p:cNvSpPr txBox="1"/>
          <p:nvPr/>
        </p:nvSpPr>
        <p:spPr>
          <a:xfrm>
            <a:off x="313872" y="224488"/>
            <a:ext cx="4715328" cy="461665"/>
          </a:xfrm>
          <a:prstGeom prst="rect">
            <a:avLst/>
          </a:prstGeom>
          <a:noFill/>
        </p:spPr>
        <p:txBody>
          <a:bodyPr wrap="square" rtlCol="0">
            <a:spAutoFit/>
          </a:bodyPr>
          <a:lstStyle/>
          <a:p>
            <a:r>
              <a:rPr lang="it-IT" sz="2400" dirty="0" smtClean="0">
                <a:solidFill>
                  <a:schemeClr val="bg1"/>
                </a:solidFill>
              </a:rPr>
              <a:t>More </a:t>
            </a:r>
            <a:r>
              <a:rPr lang="it-IT" sz="2400" dirty="0" err="1" smtClean="0">
                <a:solidFill>
                  <a:schemeClr val="bg1"/>
                </a:solidFill>
              </a:rPr>
              <a:t>about</a:t>
            </a:r>
            <a:r>
              <a:rPr lang="it-IT" sz="2400" dirty="0" smtClean="0">
                <a:solidFill>
                  <a:schemeClr val="bg1"/>
                </a:solidFill>
              </a:rPr>
              <a:t> </a:t>
            </a:r>
            <a:r>
              <a:rPr lang="it-IT" sz="2400" dirty="0" err="1" smtClean="0">
                <a:solidFill>
                  <a:schemeClr val="bg1"/>
                </a:solidFill>
              </a:rPr>
              <a:t>Scientific</a:t>
            </a:r>
            <a:r>
              <a:rPr lang="it-IT" sz="2400" dirty="0" smtClean="0">
                <a:solidFill>
                  <a:schemeClr val="bg1"/>
                </a:solidFill>
              </a:rPr>
              <a:t> </a:t>
            </a:r>
            <a:r>
              <a:rPr lang="it-IT" sz="2400" dirty="0" err="1" smtClean="0">
                <a:solidFill>
                  <a:schemeClr val="bg1"/>
                </a:solidFill>
              </a:rPr>
              <a:t>Workplan</a:t>
            </a:r>
            <a:endParaRPr lang="it-IT" sz="2400" dirty="0">
              <a:solidFill>
                <a:schemeClr val="bg1"/>
              </a:solidFill>
            </a:endParaRPr>
          </a:p>
        </p:txBody>
      </p:sp>
      <p:sp>
        <p:nvSpPr>
          <p:cNvPr id="5" name="Rettangolo 4"/>
          <p:cNvSpPr/>
          <p:nvPr/>
        </p:nvSpPr>
        <p:spPr>
          <a:xfrm>
            <a:off x="167640" y="3698528"/>
            <a:ext cx="8823960" cy="2862322"/>
          </a:xfrm>
          <a:prstGeom prst="rect">
            <a:avLst/>
          </a:prstGeom>
        </p:spPr>
        <p:txBody>
          <a:bodyPr wrap="square">
            <a:spAutoFit/>
          </a:bodyPr>
          <a:lstStyle/>
          <a:p>
            <a:pPr algn="just"/>
            <a:r>
              <a:rPr lang="en-US" b="1" dirty="0" smtClean="0">
                <a:latin typeface="+mn-lt"/>
              </a:rPr>
              <a:t>Year 3</a:t>
            </a:r>
          </a:p>
          <a:p>
            <a:pPr algn="just"/>
            <a:endParaRPr lang="it-IT" dirty="0">
              <a:latin typeface="+mn-lt"/>
            </a:endParaRPr>
          </a:p>
          <a:p>
            <a:pPr lvl="0" algn="just"/>
            <a:r>
              <a:rPr lang="en-US" dirty="0" smtClean="0">
                <a:latin typeface="+mn-lt"/>
              </a:rPr>
              <a:t>Outline </a:t>
            </a:r>
            <a:r>
              <a:rPr lang="en-US" dirty="0">
                <a:latin typeface="+mn-lt"/>
              </a:rPr>
              <a:t>and test of innovative inspection procedures, on the basis of the activity carried out during the previous years</a:t>
            </a:r>
            <a:r>
              <a:rPr lang="en-US" dirty="0" smtClean="0">
                <a:latin typeface="+mn-lt"/>
              </a:rPr>
              <a:t>.</a:t>
            </a:r>
          </a:p>
          <a:p>
            <a:pPr lvl="0" algn="just"/>
            <a:r>
              <a:rPr lang="en-US" dirty="0" smtClean="0">
                <a:latin typeface="+mn-lt"/>
              </a:rPr>
              <a:t>Codification </a:t>
            </a:r>
            <a:r>
              <a:rPr lang="en-US" dirty="0">
                <a:latin typeface="+mn-lt"/>
              </a:rPr>
              <a:t>and development of new EM </a:t>
            </a:r>
            <a:r>
              <a:rPr lang="en-US" dirty="0" smtClean="0">
                <a:latin typeface="+mn-lt"/>
              </a:rPr>
              <a:t>algorithms </a:t>
            </a:r>
            <a:r>
              <a:rPr lang="en-US" dirty="0">
                <a:latin typeface="+mn-lt"/>
              </a:rPr>
              <a:t>and of new methods for an effective data-processing with accurate estimation of geometrical and geophysical parameters. </a:t>
            </a:r>
            <a:endParaRPr lang="it-IT" dirty="0">
              <a:latin typeface="+mn-lt"/>
            </a:endParaRPr>
          </a:p>
          <a:p>
            <a:pPr lvl="0" algn="just"/>
            <a:r>
              <a:rPr lang="en-US" dirty="0" smtClean="0">
                <a:latin typeface="+mn-lt"/>
              </a:rPr>
              <a:t>Assessment </a:t>
            </a:r>
            <a:r>
              <a:rPr lang="en-US" dirty="0">
                <a:latin typeface="+mn-lt"/>
              </a:rPr>
              <a:t>for the design of novel GPR equipment and prototype realization.</a:t>
            </a:r>
            <a:endParaRPr lang="it-IT" dirty="0">
              <a:latin typeface="+mn-lt"/>
            </a:endParaRPr>
          </a:p>
          <a:p>
            <a:pPr lvl="0" algn="just"/>
            <a:endParaRPr lang="en-US" dirty="0" smtClean="0">
              <a:latin typeface="+mn-lt"/>
            </a:endParaRPr>
          </a:p>
          <a:p>
            <a:pPr lvl="0" algn="just"/>
            <a:r>
              <a:rPr lang="en-US" dirty="0" smtClean="0">
                <a:latin typeface="+mn-lt"/>
              </a:rPr>
              <a:t>Short-Term </a:t>
            </a:r>
            <a:r>
              <a:rPr lang="en-US" dirty="0">
                <a:latin typeface="+mn-lt"/>
              </a:rPr>
              <a:t>Scientific </a:t>
            </a:r>
            <a:r>
              <a:rPr lang="en-US" dirty="0" smtClean="0">
                <a:latin typeface="+mn-lt"/>
              </a:rPr>
              <a:t>Missions</a:t>
            </a:r>
            <a:endParaRPr lang="it-IT" dirty="0">
              <a:latin typeface="+mn-lt"/>
            </a:endParaRPr>
          </a:p>
        </p:txBody>
      </p:sp>
    </p:spTree>
    <p:extLst>
      <p:ext uri="{BB962C8B-B14F-4D97-AF65-F5344CB8AC3E}">
        <p14:creationId xmlns:p14="http://schemas.microsoft.com/office/powerpoint/2010/main" val="152530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3"/>
          </p:nvPr>
        </p:nvSpPr>
        <p:spPr/>
        <p:txBody>
          <a:bodyPr/>
          <a:lstStyle/>
          <a:p>
            <a:r>
              <a:rPr lang="it-IT" i="1" smtClean="0">
                <a:latin typeface="+mj-lt"/>
              </a:rPr>
              <a:t>Civil Engineering Applications of Ground Penetrating Radar</a:t>
            </a:r>
            <a:r>
              <a:rPr lang="it-IT" smtClean="0">
                <a:latin typeface="+mj-lt"/>
              </a:rPr>
              <a:t> TUD Domain, Proposer: Lara Pajewski</a:t>
            </a:r>
            <a:endParaRPr lang="de-DE" dirty="0">
              <a:latin typeface="+mj-lt"/>
            </a:endParaRPr>
          </a:p>
        </p:txBody>
      </p:sp>
      <p:sp>
        <p:nvSpPr>
          <p:cNvPr id="3" name="Rettangolo 2"/>
          <p:cNvSpPr/>
          <p:nvPr/>
        </p:nvSpPr>
        <p:spPr>
          <a:xfrm>
            <a:off x="167640" y="1443008"/>
            <a:ext cx="8747760" cy="4247317"/>
          </a:xfrm>
          <a:prstGeom prst="rect">
            <a:avLst/>
          </a:prstGeom>
        </p:spPr>
        <p:txBody>
          <a:bodyPr wrap="square">
            <a:spAutoFit/>
          </a:bodyPr>
          <a:lstStyle/>
          <a:p>
            <a:pPr algn="just"/>
            <a:r>
              <a:rPr lang="en-US" b="1" dirty="0" smtClean="0">
                <a:latin typeface="+mn-lt"/>
              </a:rPr>
              <a:t>Year 4</a:t>
            </a:r>
          </a:p>
          <a:p>
            <a:pPr algn="just"/>
            <a:endParaRPr lang="it-IT" dirty="0">
              <a:latin typeface="+mn-lt"/>
            </a:endParaRPr>
          </a:p>
          <a:p>
            <a:pPr lvl="0" algn="just"/>
            <a:r>
              <a:rPr lang="en-US" dirty="0" smtClean="0">
                <a:latin typeface="+mn-lt"/>
              </a:rPr>
              <a:t>Critical </a:t>
            </a:r>
            <a:r>
              <a:rPr lang="en-US" dirty="0">
                <a:latin typeface="+mn-lt"/>
              </a:rPr>
              <a:t>study and review of results obtained during preceding years.</a:t>
            </a:r>
          </a:p>
          <a:p>
            <a:pPr lvl="0" algn="just"/>
            <a:endParaRPr lang="en-US" dirty="0" smtClean="0">
              <a:latin typeface="+mn-lt"/>
            </a:endParaRPr>
          </a:p>
          <a:p>
            <a:pPr lvl="0" algn="just"/>
            <a:r>
              <a:rPr lang="en-US" dirty="0" smtClean="0">
                <a:latin typeface="+mn-lt"/>
              </a:rPr>
              <a:t>Coordination </a:t>
            </a:r>
            <a:r>
              <a:rPr lang="en-US" dirty="0">
                <a:latin typeface="+mn-lt"/>
              </a:rPr>
              <a:t>and elaboration of a handbook with protocols and guidelines at EU level.</a:t>
            </a:r>
          </a:p>
          <a:p>
            <a:pPr lvl="0" algn="just"/>
            <a:endParaRPr lang="en-US" dirty="0" smtClean="0">
              <a:latin typeface="+mn-lt"/>
            </a:endParaRPr>
          </a:p>
          <a:p>
            <a:pPr lvl="0" algn="just"/>
            <a:r>
              <a:rPr lang="en-US" dirty="0" smtClean="0">
                <a:latin typeface="+mn-lt"/>
              </a:rPr>
              <a:t>Optimization </a:t>
            </a:r>
            <a:r>
              <a:rPr lang="en-US" dirty="0">
                <a:latin typeface="+mn-lt"/>
              </a:rPr>
              <a:t>of the new EM and data-processing codes. Realization of graphical user interface and manuals. Releasing freeware software for the benefit of GPR community.</a:t>
            </a:r>
          </a:p>
          <a:p>
            <a:pPr lvl="0" algn="just"/>
            <a:endParaRPr lang="en-US" dirty="0" smtClean="0">
              <a:latin typeface="+mn-lt"/>
            </a:endParaRPr>
          </a:p>
          <a:p>
            <a:pPr lvl="0" algn="just"/>
            <a:r>
              <a:rPr lang="en-US" dirty="0" smtClean="0">
                <a:latin typeface="+mn-lt"/>
              </a:rPr>
              <a:t>Test </a:t>
            </a:r>
            <a:r>
              <a:rPr lang="en-US" dirty="0">
                <a:latin typeface="+mn-lt"/>
              </a:rPr>
              <a:t>and optimization of the new GPR equipment. </a:t>
            </a:r>
          </a:p>
          <a:p>
            <a:pPr lvl="0" algn="just"/>
            <a:endParaRPr lang="en-US" dirty="0" smtClean="0">
              <a:latin typeface="+mn-lt"/>
            </a:endParaRPr>
          </a:p>
          <a:p>
            <a:pPr lvl="0" algn="just"/>
            <a:r>
              <a:rPr lang="en-US" dirty="0" smtClean="0">
                <a:latin typeface="+mn-lt"/>
              </a:rPr>
              <a:t>Short-Term </a:t>
            </a:r>
            <a:r>
              <a:rPr lang="en-US" dirty="0">
                <a:latin typeface="+mn-lt"/>
              </a:rPr>
              <a:t>Scientific </a:t>
            </a:r>
            <a:r>
              <a:rPr lang="en-US" dirty="0" smtClean="0">
                <a:latin typeface="+mn-lt"/>
              </a:rPr>
              <a:t>Missions.</a:t>
            </a:r>
            <a:endParaRPr lang="en-US" dirty="0">
              <a:latin typeface="+mn-lt"/>
            </a:endParaRPr>
          </a:p>
          <a:p>
            <a:pPr lvl="0" algn="just"/>
            <a:r>
              <a:rPr lang="en-US" dirty="0" smtClean="0">
                <a:latin typeface="+mn-lt"/>
              </a:rPr>
              <a:t> </a:t>
            </a:r>
            <a:endParaRPr lang="it-IT" dirty="0">
              <a:latin typeface="+mn-lt"/>
            </a:endParaRPr>
          </a:p>
        </p:txBody>
      </p:sp>
      <p:sp>
        <p:nvSpPr>
          <p:cNvPr id="4" name="CasellaDiTesto 3"/>
          <p:cNvSpPr txBox="1"/>
          <p:nvPr/>
        </p:nvSpPr>
        <p:spPr>
          <a:xfrm>
            <a:off x="313872" y="224488"/>
            <a:ext cx="4715328" cy="461665"/>
          </a:xfrm>
          <a:prstGeom prst="rect">
            <a:avLst/>
          </a:prstGeom>
          <a:noFill/>
        </p:spPr>
        <p:txBody>
          <a:bodyPr wrap="square" rtlCol="0">
            <a:spAutoFit/>
          </a:bodyPr>
          <a:lstStyle/>
          <a:p>
            <a:r>
              <a:rPr lang="it-IT" sz="2400" dirty="0" smtClean="0">
                <a:solidFill>
                  <a:schemeClr val="bg1"/>
                </a:solidFill>
              </a:rPr>
              <a:t>More </a:t>
            </a:r>
            <a:r>
              <a:rPr lang="it-IT" sz="2400" dirty="0" err="1" smtClean="0">
                <a:solidFill>
                  <a:schemeClr val="bg1"/>
                </a:solidFill>
              </a:rPr>
              <a:t>about</a:t>
            </a:r>
            <a:r>
              <a:rPr lang="it-IT" sz="2400" dirty="0" smtClean="0">
                <a:solidFill>
                  <a:schemeClr val="bg1"/>
                </a:solidFill>
              </a:rPr>
              <a:t> </a:t>
            </a:r>
            <a:r>
              <a:rPr lang="it-IT" sz="2400" dirty="0" err="1" smtClean="0">
                <a:solidFill>
                  <a:schemeClr val="bg1"/>
                </a:solidFill>
              </a:rPr>
              <a:t>Scientific</a:t>
            </a:r>
            <a:r>
              <a:rPr lang="it-IT" sz="2400" dirty="0" smtClean="0">
                <a:solidFill>
                  <a:schemeClr val="bg1"/>
                </a:solidFill>
              </a:rPr>
              <a:t> </a:t>
            </a:r>
            <a:r>
              <a:rPr lang="it-IT" sz="2400" dirty="0" err="1" smtClean="0">
                <a:solidFill>
                  <a:schemeClr val="bg1"/>
                </a:solidFill>
              </a:rPr>
              <a:t>Workplan</a:t>
            </a:r>
            <a:endParaRPr lang="it-IT" sz="2400" dirty="0">
              <a:solidFill>
                <a:schemeClr val="bg1"/>
              </a:solidFill>
            </a:endParaRPr>
          </a:p>
        </p:txBody>
      </p:sp>
    </p:spTree>
    <p:extLst>
      <p:ext uri="{BB962C8B-B14F-4D97-AF65-F5344CB8AC3E}">
        <p14:creationId xmlns:p14="http://schemas.microsoft.com/office/powerpoint/2010/main" val="177172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3"/>
          </p:nvPr>
        </p:nvSpPr>
        <p:spPr/>
        <p:txBody>
          <a:bodyPr/>
          <a:lstStyle/>
          <a:p>
            <a:r>
              <a:rPr lang="it-IT" i="1" smtClean="0">
                <a:latin typeface="+mj-lt"/>
              </a:rPr>
              <a:t>Civil Engineering Applications of Ground Penetrating Radar</a:t>
            </a:r>
            <a:r>
              <a:rPr lang="it-IT" smtClean="0">
                <a:latin typeface="+mj-lt"/>
              </a:rPr>
              <a:t> TUD Domain, Proposer: Lara Pajewski</a:t>
            </a:r>
            <a:endParaRPr lang="de-DE" dirty="0">
              <a:latin typeface="+mj-lt"/>
            </a:endParaRPr>
          </a:p>
        </p:txBody>
      </p:sp>
      <p:sp>
        <p:nvSpPr>
          <p:cNvPr id="3" name="Rettangolo 2"/>
          <p:cNvSpPr/>
          <p:nvPr/>
        </p:nvSpPr>
        <p:spPr>
          <a:xfrm>
            <a:off x="45720" y="1653123"/>
            <a:ext cx="8991600" cy="4524315"/>
          </a:xfrm>
          <a:prstGeom prst="rect">
            <a:avLst/>
          </a:prstGeom>
        </p:spPr>
        <p:txBody>
          <a:bodyPr wrap="square">
            <a:spAutoFit/>
          </a:bodyPr>
          <a:lstStyle/>
          <a:p>
            <a:pPr marL="285750" indent="-285750" algn="just">
              <a:buFont typeface="Wingdings" pitchFamily="2" charset="2"/>
              <a:buChar char="q"/>
            </a:pPr>
            <a:r>
              <a:rPr lang="en-US" sz="1600" dirty="0" smtClean="0">
                <a:latin typeface="+mn-lt"/>
              </a:rPr>
              <a:t>Will </a:t>
            </a:r>
            <a:r>
              <a:rPr lang="en-US" sz="1600" dirty="0">
                <a:latin typeface="+mn-lt"/>
              </a:rPr>
              <a:t>focus on the design of innovative GPR equipment </a:t>
            </a:r>
            <a:r>
              <a:rPr lang="en-US" sz="1600" dirty="0" smtClean="0">
                <a:latin typeface="+mn-lt"/>
              </a:rPr>
              <a:t>for </a:t>
            </a:r>
            <a:r>
              <a:rPr lang="en-US" sz="1600" dirty="0">
                <a:latin typeface="+mn-lt"/>
              </a:rPr>
              <a:t>CE applications, on the building of prototypes  and on the testing and optimization of the new system</a:t>
            </a:r>
            <a:r>
              <a:rPr lang="en-US" sz="1600" dirty="0" smtClean="0">
                <a:latin typeface="+mn-lt"/>
              </a:rPr>
              <a:t>.</a:t>
            </a:r>
          </a:p>
          <a:p>
            <a:pPr marL="285750" indent="-285750" algn="just">
              <a:buFont typeface="Wingdings" pitchFamily="2" charset="2"/>
              <a:buChar char="q"/>
            </a:pPr>
            <a:endParaRPr lang="it-IT" sz="400" dirty="0">
              <a:latin typeface="+mn-lt"/>
            </a:endParaRPr>
          </a:p>
          <a:p>
            <a:pPr marL="285750" indent="-285750" algn="just">
              <a:buFont typeface="Wingdings" pitchFamily="2" charset="2"/>
              <a:buChar char="q"/>
            </a:pPr>
            <a:r>
              <a:rPr lang="en-US" sz="1600" dirty="0" smtClean="0">
                <a:latin typeface="+mn-lt"/>
              </a:rPr>
              <a:t>Synergy </a:t>
            </a:r>
            <a:r>
              <a:rPr lang="en-US" sz="1600" dirty="0">
                <a:latin typeface="+mn-lt"/>
              </a:rPr>
              <a:t>with </a:t>
            </a:r>
            <a:r>
              <a:rPr lang="en-US" sz="1600" dirty="0" smtClean="0">
                <a:latin typeface="+mn-lt"/>
              </a:rPr>
              <a:t>WG2 </a:t>
            </a:r>
            <a:r>
              <a:rPr lang="en-US" sz="1600" dirty="0">
                <a:latin typeface="+mn-lt"/>
              </a:rPr>
              <a:t>and </a:t>
            </a:r>
            <a:r>
              <a:rPr lang="en-US" sz="1600" dirty="0" smtClean="0">
                <a:latin typeface="+mn-lt"/>
              </a:rPr>
              <a:t>WG4 </a:t>
            </a:r>
            <a:r>
              <a:rPr lang="en-US" sz="1600" dirty="0">
                <a:latin typeface="+mn-lt"/>
              </a:rPr>
              <a:t>will </a:t>
            </a:r>
            <a:r>
              <a:rPr lang="en-US" sz="1600" dirty="0" smtClean="0">
                <a:latin typeface="+mn-lt"/>
              </a:rPr>
              <a:t>for </a:t>
            </a:r>
            <a:r>
              <a:rPr lang="en-US" sz="1600" dirty="0">
                <a:latin typeface="+mn-lt"/>
              </a:rPr>
              <a:t>a deep understanding of </a:t>
            </a:r>
            <a:r>
              <a:rPr lang="en-US" sz="1600" dirty="0" smtClean="0">
                <a:latin typeface="+mn-lt"/>
              </a:rPr>
              <a:t>problems</a:t>
            </a:r>
            <a:r>
              <a:rPr lang="en-US" sz="1600" dirty="0">
                <a:latin typeface="+mn-lt"/>
              </a:rPr>
              <a:t>, merits and limits of currently available GPR equipment. This will help in selecting the working parameters for the new GPR, according to the application’s requirements. </a:t>
            </a:r>
            <a:endParaRPr lang="en-US" sz="1600" dirty="0" smtClean="0">
              <a:latin typeface="+mn-lt"/>
            </a:endParaRPr>
          </a:p>
          <a:p>
            <a:pPr marL="285750" indent="-285750" algn="just">
              <a:buFont typeface="Wingdings" pitchFamily="2" charset="2"/>
              <a:buChar char="q"/>
            </a:pPr>
            <a:endParaRPr lang="en-US" sz="400" dirty="0">
              <a:latin typeface="+mn-lt"/>
            </a:endParaRPr>
          </a:p>
          <a:p>
            <a:pPr marL="285750" indent="-285750" algn="just">
              <a:buFont typeface="Wingdings" pitchFamily="2" charset="2"/>
              <a:buChar char="q"/>
            </a:pPr>
            <a:r>
              <a:rPr lang="en-US" sz="1600" dirty="0" smtClean="0">
                <a:latin typeface="+mn-lt"/>
              </a:rPr>
              <a:t>The </a:t>
            </a:r>
            <a:r>
              <a:rPr lang="en-US" sz="1600" dirty="0">
                <a:latin typeface="+mn-lt"/>
              </a:rPr>
              <a:t>architecture of the novel system will assume the use of an array of antennas, operating simultaneously and lined up in the transverse direction with respect to the direction of </a:t>
            </a:r>
            <a:r>
              <a:rPr lang="en-US" sz="1600" dirty="0" smtClean="0">
                <a:latin typeface="+mn-lt"/>
              </a:rPr>
              <a:t>movement </a:t>
            </a:r>
            <a:r>
              <a:rPr lang="en-US" sz="1600" dirty="0" smtClean="0">
                <a:latin typeface="+mn-lt"/>
                <a:sym typeface="Wingdings" pitchFamily="2" charset="2"/>
              </a:rPr>
              <a:t></a:t>
            </a:r>
            <a:r>
              <a:rPr lang="en-US" sz="1600" dirty="0" smtClean="0">
                <a:latin typeface="+mn-lt"/>
              </a:rPr>
              <a:t> faster data collection, clear images, improved </a:t>
            </a:r>
            <a:r>
              <a:rPr lang="en-US" sz="1600" dirty="0">
                <a:latin typeface="+mn-lt"/>
              </a:rPr>
              <a:t>detection probability of sought </a:t>
            </a:r>
            <a:r>
              <a:rPr lang="en-US" sz="1600" dirty="0" smtClean="0">
                <a:latin typeface="+mn-lt"/>
              </a:rPr>
              <a:t>targets, possibility </a:t>
            </a:r>
            <a:r>
              <a:rPr lang="en-US" sz="1600" dirty="0">
                <a:latin typeface="+mn-lt"/>
              </a:rPr>
              <a:t>to survey the site with a regular </a:t>
            </a:r>
            <a:r>
              <a:rPr lang="en-US" sz="1600" dirty="0" smtClean="0">
                <a:latin typeface="+mn-lt"/>
              </a:rPr>
              <a:t>grid and </a:t>
            </a:r>
            <a:r>
              <a:rPr lang="en-US" sz="1600" dirty="0">
                <a:latin typeface="+mn-lt"/>
              </a:rPr>
              <a:t>use of advanced data-processing </a:t>
            </a:r>
            <a:r>
              <a:rPr lang="en-US" sz="1600" dirty="0" smtClean="0">
                <a:latin typeface="+mn-lt"/>
              </a:rPr>
              <a:t>methods </a:t>
            </a:r>
            <a:r>
              <a:rPr lang="en-US" sz="1600" dirty="0" smtClean="0">
                <a:latin typeface="+mn-lt"/>
                <a:sym typeface="Wingdings" pitchFamily="2" charset="2"/>
              </a:rPr>
              <a:t> </a:t>
            </a:r>
            <a:r>
              <a:rPr lang="en-US" sz="1600" dirty="0" smtClean="0">
                <a:latin typeface="+mn-lt"/>
              </a:rPr>
              <a:t>interaction </a:t>
            </a:r>
            <a:r>
              <a:rPr lang="en-US" sz="1600" dirty="0">
                <a:latin typeface="+mn-lt"/>
              </a:rPr>
              <a:t>with </a:t>
            </a:r>
            <a:r>
              <a:rPr lang="en-US" sz="1600" dirty="0" smtClean="0">
                <a:latin typeface="+mn-lt"/>
              </a:rPr>
              <a:t>WG3.</a:t>
            </a:r>
            <a:endParaRPr lang="it-IT" sz="1600" dirty="0">
              <a:latin typeface="+mn-lt"/>
            </a:endParaRPr>
          </a:p>
          <a:p>
            <a:pPr marL="285750" indent="-285750" algn="just">
              <a:buFont typeface="Wingdings" pitchFamily="2" charset="2"/>
              <a:buChar char="q"/>
            </a:pPr>
            <a:endParaRPr lang="en-US" sz="400" dirty="0" smtClean="0">
              <a:latin typeface="+mn-lt"/>
            </a:endParaRPr>
          </a:p>
          <a:p>
            <a:pPr marL="285750" indent="-285750" algn="just">
              <a:buFont typeface="Wingdings" pitchFamily="2" charset="2"/>
              <a:buChar char="q"/>
            </a:pPr>
            <a:r>
              <a:rPr lang="en-US" sz="1600" dirty="0" smtClean="0">
                <a:latin typeface="+mn-lt"/>
              </a:rPr>
              <a:t>In cooperation </a:t>
            </a:r>
            <a:r>
              <a:rPr lang="en-US" sz="1600" dirty="0">
                <a:latin typeface="+mn-lt"/>
              </a:rPr>
              <a:t>with the WG3, </a:t>
            </a:r>
            <a:r>
              <a:rPr lang="en-US" sz="1600" dirty="0" smtClean="0">
                <a:latin typeface="+mn-lt"/>
              </a:rPr>
              <a:t>the </a:t>
            </a:r>
            <a:r>
              <a:rPr lang="en-US" sz="1600" dirty="0">
                <a:latin typeface="+mn-lt"/>
              </a:rPr>
              <a:t>possibility of designing a </a:t>
            </a:r>
            <a:r>
              <a:rPr lang="en-US" sz="1600" dirty="0" err="1">
                <a:latin typeface="+mn-lt"/>
              </a:rPr>
              <a:t>beamforming</a:t>
            </a:r>
            <a:r>
              <a:rPr lang="en-US" sz="1600" dirty="0">
                <a:latin typeface="+mn-lt"/>
              </a:rPr>
              <a:t> network for the transmitting </a:t>
            </a:r>
            <a:r>
              <a:rPr lang="en-US" sz="1600" dirty="0" smtClean="0">
                <a:latin typeface="+mn-lt"/>
              </a:rPr>
              <a:t>antennas will be studied, </a:t>
            </a:r>
            <a:r>
              <a:rPr lang="en-US" sz="1600" dirty="0">
                <a:latin typeface="+mn-lt"/>
              </a:rPr>
              <a:t>in order to develop an equipment able to focus the EM waves at specific depths and at focal areas of specified size, according to the needs of the various CE applications. </a:t>
            </a:r>
            <a:endParaRPr lang="en-US" sz="1600" dirty="0" smtClean="0">
              <a:latin typeface="+mn-lt"/>
            </a:endParaRPr>
          </a:p>
          <a:p>
            <a:pPr marL="285750" indent="-285750" algn="just">
              <a:buFont typeface="Wingdings" pitchFamily="2" charset="2"/>
              <a:buChar char="q"/>
            </a:pPr>
            <a:endParaRPr lang="en-US" sz="400" dirty="0">
              <a:latin typeface="+mn-lt"/>
            </a:endParaRPr>
          </a:p>
          <a:p>
            <a:pPr marL="285750" indent="-285750" algn="just">
              <a:buFont typeface="Wingdings" pitchFamily="2" charset="2"/>
              <a:buChar char="q"/>
            </a:pPr>
            <a:r>
              <a:rPr lang="en-US" sz="1600" dirty="0" smtClean="0">
                <a:latin typeface="+mn-lt"/>
              </a:rPr>
              <a:t>Furthermore</a:t>
            </a:r>
            <a:r>
              <a:rPr lang="en-US" sz="1600" dirty="0">
                <a:latin typeface="+mn-lt"/>
              </a:rPr>
              <a:t>, it will be necessary to interact with the WG2 </a:t>
            </a:r>
            <a:r>
              <a:rPr lang="en-US" sz="1600" dirty="0" smtClean="0">
                <a:latin typeface="+mn-lt"/>
              </a:rPr>
              <a:t>also for </a:t>
            </a:r>
            <a:r>
              <a:rPr lang="en-US" sz="1600" dirty="0">
                <a:latin typeface="+mn-lt"/>
              </a:rPr>
              <a:t>the development of advanced calibration measurement procedures as well </a:t>
            </a:r>
            <a:r>
              <a:rPr lang="en-US" sz="1600" dirty="0" smtClean="0">
                <a:latin typeface="+mn-lt"/>
              </a:rPr>
              <a:t>as </a:t>
            </a:r>
            <a:r>
              <a:rPr lang="en-US" sz="1600" dirty="0">
                <a:latin typeface="+mn-lt"/>
              </a:rPr>
              <a:t>to test and optimize the fabricated prototypes in laboratory experiments and in real case studies</a:t>
            </a:r>
            <a:r>
              <a:rPr lang="en-US" sz="1600" dirty="0" smtClean="0">
                <a:latin typeface="+mn-lt"/>
              </a:rPr>
              <a:t>.</a:t>
            </a:r>
            <a:endParaRPr lang="it-IT" sz="1600" dirty="0">
              <a:latin typeface="+mn-lt"/>
            </a:endParaRPr>
          </a:p>
        </p:txBody>
      </p:sp>
      <p:sp>
        <p:nvSpPr>
          <p:cNvPr id="4" name="CasellaDiTesto 3"/>
          <p:cNvSpPr txBox="1"/>
          <p:nvPr/>
        </p:nvSpPr>
        <p:spPr>
          <a:xfrm>
            <a:off x="313872" y="224488"/>
            <a:ext cx="4715328" cy="461665"/>
          </a:xfrm>
          <a:prstGeom prst="rect">
            <a:avLst/>
          </a:prstGeom>
          <a:noFill/>
        </p:spPr>
        <p:txBody>
          <a:bodyPr wrap="square" rtlCol="0">
            <a:spAutoFit/>
          </a:bodyPr>
          <a:lstStyle/>
          <a:p>
            <a:r>
              <a:rPr lang="it-IT" sz="2400" dirty="0" smtClean="0">
                <a:solidFill>
                  <a:schemeClr val="bg1"/>
                </a:solidFill>
              </a:rPr>
              <a:t>More </a:t>
            </a:r>
            <a:r>
              <a:rPr lang="it-IT" sz="2400" dirty="0" err="1" smtClean="0">
                <a:solidFill>
                  <a:schemeClr val="bg1"/>
                </a:solidFill>
              </a:rPr>
              <a:t>about</a:t>
            </a:r>
            <a:r>
              <a:rPr lang="it-IT" sz="2400" dirty="0" smtClean="0">
                <a:solidFill>
                  <a:schemeClr val="bg1"/>
                </a:solidFill>
              </a:rPr>
              <a:t> WG1</a:t>
            </a:r>
            <a:endParaRPr lang="it-IT" sz="2400" dirty="0">
              <a:solidFill>
                <a:schemeClr val="bg1"/>
              </a:solidFill>
            </a:endParaRPr>
          </a:p>
        </p:txBody>
      </p:sp>
    </p:spTree>
    <p:extLst>
      <p:ext uri="{BB962C8B-B14F-4D97-AF65-F5344CB8AC3E}">
        <p14:creationId xmlns:p14="http://schemas.microsoft.com/office/powerpoint/2010/main" val="11608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3"/>
          </p:nvPr>
        </p:nvSpPr>
        <p:spPr/>
        <p:txBody>
          <a:bodyPr/>
          <a:lstStyle/>
          <a:p>
            <a:r>
              <a:rPr lang="it-IT" i="1" smtClean="0">
                <a:latin typeface="+mj-lt"/>
              </a:rPr>
              <a:t>Civil Engineering Applications of Ground Penetrating Radar</a:t>
            </a:r>
            <a:r>
              <a:rPr lang="it-IT" smtClean="0">
                <a:latin typeface="+mj-lt"/>
              </a:rPr>
              <a:t> TUD Domain, Proposer: Lara Pajewski</a:t>
            </a:r>
            <a:endParaRPr lang="de-DE" dirty="0">
              <a:latin typeface="+mj-lt"/>
            </a:endParaRPr>
          </a:p>
        </p:txBody>
      </p:sp>
      <p:sp>
        <p:nvSpPr>
          <p:cNvPr id="3" name="Rettangolo 2"/>
          <p:cNvSpPr/>
          <p:nvPr/>
        </p:nvSpPr>
        <p:spPr>
          <a:xfrm>
            <a:off x="45720" y="1653123"/>
            <a:ext cx="8991600" cy="4862870"/>
          </a:xfrm>
          <a:prstGeom prst="rect">
            <a:avLst/>
          </a:prstGeom>
        </p:spPr>
        <p:txBody>
          <a:bodyPr wrap="square">
            <a:spAutoFit/>
          </a:bodyPr>
          <a:lstStyle/>
          <a:p>
            <a:pPr marL="285750" indent="-285750" algn="just">
              <a:buFont typeface="Wingdings" pitchFamily="2" charset="2"/>
              <a:buChar char="q"/>
            </a:pPr>
            <a:r>
              <a:rPr lang="en-US" sz="1600" dirty="0" smtClean="0">
                <a:latin typeface="+mn-lt"/>
              </a:rPr>
              <a:t>Will </a:t>
            </a:r>
            <a:r>
              <a:rPr lang="en-US" sz="1600" dirty="0">
                <a:latin typeface="+mn-lt"/>
              </a:rPr>
              <a:t>focus on the surveying, through the use of a GPR system, of pavement, bridges, tunnels and buildings, as well as on the sensing of underground utilities and voids</a:t>
            </a:r>
            <a:r>
              <a:rPr lang="en-US" sz="1600" dirty="0" smtClean="0">
                <a:latin typeface="+mn-lt"/>
              </a:rPr>
              <a:t>.</a:t>
            </a:r>
          </a:p>
          <a:p>
            <a:pPr marL="285750" indent="-285750" algn="just">
              <a:buFont typeface="Wingdings" pitchFamily="2" charset="2"/>
              <a:buChar char="q"/>
            </a:pPr>
            <a:endParaRPr lang="en-US" sz="400" dirty="0" smtClean="0">
              <a:latin typeface="+mn-lt"/>
            </a:endParaRPr>
          </a:p>
          <a:p>
            <a:pPr marL="285750" indent="-285750" algn="just">
              <a:buFont typeface="Wingdings" pitchFamily="2" charset="2"/>
              <a:buChar char="q"/>
            </a:pPr>
            <a:endParaRPr lang="en-US" sz="400" dirty="0">
              <a:latin typeface="+mn-lt"/>
            </a:endParaRPr>
          </a:p>
          <a:p>
            <a:pPr marL="285750" indent="-285750" algn="just">
              <a:buFont typeface="Wingdings" pitchFamily="2" charset="2"/>
              <a:buChar char="q"/>
            </a:pPr>
            <a:r>
              <a:rPr lang="en-US" sz="1600" dirty="0">
                <a:latin typeface="+mn-lt"/>
              </a:rPr>
              <a:t>Initially, information will be collected and shared about state-of-the-art, ongoing studies, problems and future research needs, in the application of GPR to the above-mentioned CE applications. </a:t>
            </a:r>
            <a:endParaRPr lang="en-US" sz="1600" dirty="0" smtClean="0">
              <a:latin typeface="+mn-lt"/>
            </a:endParaRPr>
          </a:p>
          <a:p>
            <a:pPr marL="285750" indent="-285750" algn="just">
              <a:buFont typeface="Wingdings" pitchFamily="2" charset="2"/>
              <a:buChar char="q"/>
            </a:pPr>
            <a:endParaRPr lang="en-US" sz="400" dirty="0" smtClean="0">
              <a:latin typeface="+mn-lt"/>
            </a:endParaRPr>
          </a:p>
          <a:p>
            <a:pPr marL="285750" indent="-285750" algn="just">
              <a:buFont typeface="Wingdings" pitchFamily="2" charset="2"/>
              <a:buChar char="q"/>
            </a:pPr>
            <a:endParaRPr lang="en-US" sz="200" dirty="0">
              <a:latin typeface="+mn-lt"/>
            </a:endParaRPr>
          </a:p>
          <a:p>
            <a:pPr marL="285750" indent="-285750" algn="just">
              <a:buFont typeface="Wingdings" pitchFamily="2" charset="2"/>
              <a:buChar char="q"/>
            </a:pPr>
            <a:r>
              <a:rPr lang="en-US" sz="1600" dirty="0">
                <a:latin typeface="+mn-lt"/>
              </a:rPr>
              <a:t>Test scenarios will be defined, representing both typical and unusual situations that may occur in the various CE tasks, for an advanced comparison of available inspection procedures (taking advantages of the interaction with the WG4), GPR equipment (interacting with the WG1), application of EM forward-scattering simulators and data-processing algorithms (thanks to the cooperation with the WG3). </a:t>
            </a:r>
            <a:endParaRPr lang="en-US" sz="1600" dirty="0" smtClean="0">
              <a:latin typeface="+mn-lt"/>
            </a:endParaRPr>
          </a:p>
          <a:p>
            <a:pPr marL="285750" indent="-285750" algn="just">
              <a:buFont typeface="Wingdings" pitchFamily="2" charset="2"/>
              <a:buChar char="q"/>
            </a:pPr>
            <a:endParaRPr lang="en-US" sz="400" dirty="0" smtClean="0">
              <a:latin typeface="+mn-lt"/>
            </a:endParaRPr>
          </a:p>
          <a:p>
            <a:pPr marL="285750" indent="-285750" algn="just">
              <a:buFont typeface="Wingdings" pitchFamily="2" charset="2"/>
              <a:buChar char="q"/>
            </a:pPr>
            <a:endParaRPr lang="en-US" sz="400" dirty="0">
              <a:latin typeface="+mn-lt"/>
            </a:endParaRPr>
          </a:p>
          <a:p>
            <a:pPr marL="285750" indent="-285750" algn="just">
              <a:buFont typeface="Wingdings" pitchFamily="2" charset="2"/>
              <a:buChar char="q"/>
            </a:pPr>
            <a:r>
              <a:rPr lang="en-US" sz="1600" dirty="0" smtClean="0">
                <a:latin typeface="+mn-lt"/>
              </a:rPr>
              <a:t>The </a:t>
            </a:r>
            <a:r>
              <a:rPr lang="en-US" sz="1600" dirty="0">
                <a:latin typeface="+mn-lt"/>
              </a:rPr>
              <a:t>available equipment, inspection procedures and algorithms will be applied to the test scenarios as a joint effort of the WG1, WG2 and WG3. On the basis of these studies, innovative inspection procedures will be outlined in the WG2 for the inspection of pavement, bridges, tunnels and buildings and for the detection of underground utilities and voids. The new procedures will be tested through laboratory experiments and in real scenarios, in synergy with the WG1 and the WG3. </a:t>
            </a:r>
            <a:r>
              <a:rPr lang="en-US" sz="1600" dirty="0" smtClean="0">
                <a:latin typeface="+mn-lt"/>
              </a:rPr>
              <a:t>A </a:t>
            </a:r>
            <a:r>
              <a:rPr lang="en-US" sz="1600" dirty="0">
                <a:latin typeface="+mn-lt"/>
              </a:rPr>
              <a:t>deep analysis and critical review of the obtained results will lead, at the end of the Action lifetime, to the development of a handbook with protocols and guidelines at EU level</a:t>
            </a:r>
            <a:r>
              <a:rPr lang="en-US" sz="1600" dirty="0" smtClean="0">
                <a:latin typeface="+mn-lt"/>
              </a:rPr>
              <a:t>.</a:t>
            </a:r>
            <a:endParaRPr lang="en-US" sz="1600" dirty="0">
              <a:latin typeface="+mn-lt"/>
            </a:endParaRPr>
          </a:p>
        </p:txBody>
      </p:sp>
      <p:sp>
        <p:nvSpPr>
          <p:cNvPr id="4" name="CasellaDiTesto 3"/>
          <p:cNvSpPr txBox="1"/>
          <p:nvPr/>
        </p:nvSpPr>
        <p:spPr>
          <a:xfrm>
            <a:off x="313872" y="224488"/>
            <a:ext cx="4715328" cy="461665"/>
          </a:xfrm>
          <a:prstGeom prst="rect">
            <a:avLst/>
          </a:prstGeom>
          <a:noFill/>
        </p:spPr>
        <p:txBody>
          <a:bodyPr wrap="square" rtlCol="0">
            <a:spAutoFit/>
          </a:bodyPr>
          <a:lstStyle/>
          <a:p>
            <a:r>
              <a:rPr lang="it-IT" sz="2400" dirty="0" smtClean="0">
                <a:solidFill>
                  <a:schemeClr val="bg1"/>
                </a:solidFill>
              </a:rPr>
              <a:t>More </a:t>
            </a:r>
            <a:r>
              <a:rPr lang="it-IT" sz="2400" dirty="0" err="1" smtClean="0">
                <a:solidFill>
                  <a:schemeClr val="bg1"/>
                </a:solidFill>
              </a:rPr>
              <a:t>about</a:t>
            </a:r>
            <a:r>
              <a:rPr lang="it-IT" sz="2400" dirty="0" smtClean="0">
                <a:solidFill>
                  <a:schemeClr val="bg1"/>
                </a:solidFill>
              </a:rPr>
              <a:t> WG2</a:t>
            </a:r>
            <a:endParaRPr lang="it-IT" sz="2400" dirty="0">
              <a:solidFill>
                <a:schemeClr val="bg1"/>
              </a:solidFill>
            </a:endParaRPr>
          </a:p>
        </p:txBody>
      </p:sp>
    </p:spTree>
    <p:extLst>
      <p:ext uri="{BB962C8B-B14F-4D97-AF65-F5344CB8AC3E}">
        <p14:creationId xmlns:p14="http://schemas.microsoft.com/office/powerpoint/2010/main" val="427550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6" name="Rectangle 4"/>
          <p:cNvSpPr>
            <a:spLocks noGrp="1" noChangeArrowheads="1"/>
          </p:cNvSpPr>
          <p:nvPr>
            <p:ph type="ctrTitle" sz="quarter"/>
          </p:nvPr>
        </p:nvSpPr>
        <p:spPr>
          <a:xfrm>
            <a:off x="644527" y="1611314"/>
            <a:ext cx="7489825" cy="1152525"/>
          </a:xfrm>
        </p:spPr>
        <p:txBody>
          <a:bodyPr/>
          <a:lstStyle/>
          <a:p>
            <a:r>
              <a:rPr lang="it-IT" b="0" dirty="0" smtClean="0">
                <a:effectLst>
                  <a:outerShdw blurRad="38100" dist="38100" dir="2700000" algn="tl">
                    <a:srgbClr val="000000">
                      <a:alpha val="43137"/>
                    </a:srgbClr>
                  </a:outerShdw>
                </a:effectLst>
              </a:rPr>
              <a:t>Background</a:t>
            </a:r>
            <a:br>
              <a:rPr lang="it-IT" b="0" dirty="0" smtClean="0">
                <a:effectLst>
                  <a:outerShdw blurRad="38100" dist="38100" dir="2700000" algn="tl">
                    <a:srgbClr val="000000">
                      <a:alpha val="43137"/>
                    </a:srgbClr>
                  </a:outerShdw>
                </a:effectLst>
              </a:rPr>
            </a:br>
            <a:r>
              <a:rPr lang="it-IT" b="0" dirty="0" smtClean="0">
                <a:effectLst>
                  <a:outerShdw blurRad="38100" dist="38100" dir="2700000" algn="tl">
                    <a:srgbClr val="000000">
                      <a:alpha val="43137"/>
                    </a:srgbClr>
                  </a:outerShdw>
                </a:effectLst>
              </a:rPr>
              <a:t>and </a:t>
            </a:r>
            <a:r>
              <a:rPr lang="it-IT" b="0" dirty="0" err="1" smtClean="0">
                <a:effectLst>
                  <a:outerShdw blurRad="38100" dist="38100" dir="2700000" algn="tl">
                    <a:srgbClr val="000000">
                      <a:alpha val="43137"/>
                    </a:srgbClr>
                  </a:outerShdw>
                </a:effectLst>
              </a:rPr>
              <a:t>Reasons</a:t>
            </a:r>
            <a:r>
              <a:rPr lang="it-IT" b="0" dirty="0" smtClean="0">
                <a:effectLst>
                  <a:outerShdw blurRad="38100" dist="38100" dir="2700000" algn="tl">
                    <a:srgbClr val="000000">
                      <a:alpha val="43137"/>
                    </a:srgbClr>
                  </a:outerShdw>
                </a:effectLst>
              </a:rPr>
              <a:t> for the Action</a:t>
            </a:r>
            <a:endParaRPr lang="it-IT" b="0" dirty="0">
              <a:effectLst>
                <a:outerShdw blurRad="38100" dist="38100" dir="2700000" algn="tl">
                  <a:srgbClr val="000000">
                    <a:alpha val="43137"/>
                  </a:srgbClr>
                </a:outerShdw>
              </a:effectLst>
            </a:endParaRPr>
          </a:p>
        </p:txBody>
      </p:sp>
      <p:sp>
        <p:nvSpPr>
          <p:cNvPr id="3" name="Ovale 2"/>
          <p:cNvSpPr/>
          <p:nvPr/>
        </p:nvSpPr>
        <p:spPr>
          <a:xfrm>
            <a:off x="8646110" y="6387267"/>
            <a:ext cx="357188" cy="357187"/>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700" b="0" i="0" u="none" strike="noStrike" kern="0" cap="none" spc="0" normalizeH="0" baseline="0" noProof="0" dirty="0">
              <a:ln>
                <a:noFill/>
              </a:ln>
              <a:solidFill>
                <a:sysClr val="window" lastClr="FFFFFF"/>
              </a:solidFill>
              <a:uLnTx/>
              <a:uFillTx/>
              <a:latin typeface="Calibri"/>
              <a:ea typeface="+mn-ea"/>
              <a:cs typeface="+mn-cs"/>
            </a:endParaRPr>
          </a:p>
        </p:txBody>
      </p:sp>
      <p:sp>
        <p:nvSpPr>
          <p:cNvPr id="4" name="CasellaDiTesto 3"/>
          <p:cNvSpPr txBox="1"/>
          <p:nvPr/>
        </p:nvSpPr>
        <p:spPr>
          <a:xfrm>
            <a:off x="8673473" y="6419932"/>
            <a:ext cx="296876" cy="348813"/>
          </a:xfrm>
          <a:prstGeom prst="rect">
            <a:avLst/>
          </a:prstGeom>
          <a:noFill/>
        </p:spPr>
        <p:txBody>
          <a:bodyPr wrap="none">
            <a:spAutoFit/>
          </a:bodyPr>
          <a:lstStyle/>
          <a:p>
            <a:pPr algn="ctr">
              <a:lnSpc>
                <a:spcPts val="1000"/>
              </a:lnSpc>
              <a:defRPr/>
            </a:pPr>
            <a:r>
              <a:rPr lang="it-IT" sz="1000" b="1" dirty="0" smtClean="0">
                <a:solidFill>
                  <a:schemeClr val="bg1"/>
                </a:solidFill>
                <a:effectLst>
                  <a:outerShdw blurRad="38100" dist="38100" dir="2700000" algn="tl">
                    <a:srgbClr val="000000">
                      <a:alpha val="43137"/>
                    </a:srgbClr>
                  </a:outerShdw>
                </a:effectLst>
                <a:latin typeface="Century Gothic" pitchFamily="34" charset="0"/>
              </a:rPr>
              <a:t>6</a:t>
            </a:r>
          </a:p>
          <a:p>
            <a:pPr algn="ctr">
              <a:lnSpc>
                <a:spcPts val="1000"/>
              </a:lnSpc>
              <a:defRPr/>
            </a:pPr>
            <a:r>
              <a:rPr lang="it-IT" sz="800" dirty="0" smtClean="0">
                <a:solidFill>
                  <a:schemeClr val="bg1"/>
                </a:solidFill>
                <a:latin typeface="Century Gothic" pitchFamily="34" charset="0"/>
              </a:rPr>
              <a:t>43</a:t>
            </a:r>
            <a:endParaRPr lang="it-IT" sz="800" dirty="0">
              <a:solidFill>
                <a:schemeClr val="bg1"/>
              </a:solidFill>
              <a:latin typeface="Century Gothic"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314327" y="164649"/>
            <a:ext cx="6297613" cy="600075"/>
          </a:xfrm>
          <a:prstGeom prst="rect">
            <a:avLst/>
          </a:prstGeom>
        </p:spPr>
        <p:txBody>
          <a:bodyPr/>
          <a:lstStyle/>
          <a:p>
            <a:r>
              <a:rPr lang="de-DE" b="0" dirty="0" smtClean="0">
                <a:effectLst>
                  <a:outerShdw blurRad="38100" dist="38100" dir="2700000" algn="tl">
                    <a:srgbClr val="000000">
                      <a:alpha val="43137"/>
                    </a:srgbClr>
                  </a:outerShdw>
                </a:effectLst>
              </a:rPr>
              <a:t>Background</a:t>
            </a:r>
            <a:endParaRPr lang="de-DE" b="0" dirty="0">
              <a:effectLst>
                <a:outerShdw blurRad="38100" dist="38100" dir="2700000" algn="tl">
                  <a:srgbClr val="000000">
                    <a:alpha val="43137"/>
                  </a:srgbClr>
                </a:outerShdw>
              </a:effectLst>
            </a:endParaRPr>
          </a:p>
        </p:txBody>
      </p:sp>
      <p:sp>
        <p:nvSpPr>
          <p:cNvPr id="3" name="Segnaposto contenuto 2"/>
          <p:cNvSpPr>
            <a:spLocks noGrp="1"/>
          </p:cNvSpPr>
          <p:nvPr>
            <p:ph idx="4294967295"/>
          </p:nvPr>
        </p:nvSpPr>
        <p:spPr>
          <a:xfrm>
            <a:off x="241676" y="1728153"/>
            <a:ext cx="5111926" cy="2359215"/>
          </a:xfrm>
          <a:prstGeom prst="rect">
            <a:avLst/>
          </a:prstGeom>
        </p:spPr>
        <p:txBody>
          <a:bodyPr/>
          <a:lstStyle/>
          <a:p>
            <a:pPr marL="0" indent="0" algn="just">
              <a:buSzPct val="160000"/>
              <a:buNone/>
            </a:pPr>
            <a:r>
              <a:rPr lang="en-US" sz="1600" dirty="0" smtClean="0"/>
              <a:t>     </a:t>
            </a:r>
            <a:r>
              <a:rPr lang="en-US" sz="1600" dirty="0" smtClean="0">
                <a:solidFill>
                  <a:schemeClr val="accent1"/>
                </a:solidFill>
              </a:rPr>
              <a:t>GPR: </a:t>
            </a:r>
            <a:r>
              <a:rPr lang="en-US" sz="1600" b="1" dirty="0" smtClean="0">
                <a:solidFill>
                  <a:schemeClr val="accent1"/>
                </a:solidFill>
              </a:rPr>
              <a:t>safe</a:t>
            </a:r>
            <a:r>
              <a:rPr lang="en-US" sz="1600" dirty="0">
                <a:solidFill>
                  <a:schemeClr val="accent1"/>
                </a:solidFill>
              </a:rPr>
              <a:t>, </a:t>
            </a:r>
            <a:r>
              <a:rPr lang="en-US" sz="1600" b="1" dirty="0" smtClean="0">
                <a:solidFill>
                  <a:schemeClr val="accent1"/>
                </a:solidFill>
              </a:rPr>
              <a:t>effective</a:t>
            </a:r>
            <a:r>
              <a:rPr lang="en-US" sz="1600" dirty="0" smtClean="0">
                <a:solidFill>
                  <a:schemeClr val="accent1"/>
                </a:solidFill>
              </a:rPr>
              <a:t>, </a:t>
            </a:r>
            <a:r>
              <a:rPr lang="en-US" sz="1600" b="1" dirty="0" smtClean="0">
                <a:solidFill>
                  <a:schemeClr val="accent1"/>
                </a:solidFill>
              </a:rPr>
              <a:t>non-destructive </a:t>
            </a:r>
            <a:r>
              <a:rPr lang="en-US" sz="1600" dirty="0" smtClean="0">
                <a:solidFill>
                  <a:schemeClr val="accent1"/>
                </a:solidFill>
              </a:rPr>
              <a:t>and </a:t>
            </a:r>
            <a:r>
              <a:rPr lang="en-US" sz="1600" b="1" dirty="0" smtClean="0">
                <a:solidFill>
                  <a:schemeClr val="accent1"/>
                </a:solidFill>
              </a:rPr>
              <a:t>non-invasive</a:t>
            </a:r>
            <a:r>
              <a:rPr lang="en-US" sz="1600" dirty="0" smtClean="0">
                <a:solidFill>
                  <a:schemeClr val="accent1"/>
                </a:solidFill>
              </a:rPr>
              <a:t> </a:t>
            </a:r>
            <a:r>
              <a:rPr lang="en-US" sz="1600" b="1" dirty="0">
                <a:solidFill>
                  <a:schemeClr val="accent1"/>
                </a:solidFill>
              </a:rPr>
              <a:t>imaging </a:t>
            </a:r>
            <a:r>
              <a:rPr lang="en-US" sz="1600" b="1" dirty="0" smtClean="0">
                <a:solidFill>
                  <a:schemeClr val="accent1"/>
                </a:solidFill>
              </a:rPr>
              <a:t>technique</a:t>
            </a:r>
            <a:r>
              <a:rPr lang="en-US" sz="1600" dirty="0" smtClean="0">
                <a:solidFill>
                  <a:schemeClr val="accent1"/>
                </a:solidFill>
              </a:rPr>
              <a:t>, providing </a:t>
            </a:r>
            <a:r>
              <a:rPr lang="en-US" sz="1600" dirty="0">
                <a:solidFill>
                  <a:schemeClr val="accent1"/>
                </a:solidFill>
              </a:rPr>
              <a:t>high resolution images </a:t>
            </a:r>
            <a:r>
              <a:rPr lang="en-US" sz="1600" dirty="0" smtClean="0">
                <a:solidFill>
                  <a:schemeClr val="accent1"/>
                </a:solidFill>
              </a:rPr>
              <a:t>of subsurface and structures through wide-band </a:t>
            </a:r>
            <a:r>
              <a:rPr lang="en-US" sz="1600" b="1" dirty="0" smtClean="0">
                <a:solidFill>
                  <a:schemeClr val="accent1"/>
                </a:solidFill>
              </a:rPr>
              <a:t>electromagnetic</a:t>
            </a:r>
            <a:r>
              <a:rPr lang="en-US" sz="1600" dirty="0" smtClean="0">
                <a:solidFill>
                  <a:schemeClr val="accent1"/>
                </a:solidFill>
              </a:rPr>
              <a:t> (EM) waves.</a:t>
            </a:r>
          </a:p>
          <a:p>
            <a:pPr marL="0" indent="0" algn="just">
              <a:buSzPct val="160000"/>
              <a:buNone/>
            </a:pPr>
            <a:r>
              <a:rPr lang="en-US" sz="1600" b="1" dirty="0" smtClean="0">
                <a:solidFill>
                  <a:schemeClr val="accent1"/>
                </a:solidFill>
              </a:rPr>
              <a:t>    </a:t>
            </a:r>
          </a:p>
          <a:p>
            <a:pPr marL="0" indent="0" algn="just">
              <a:buSzPct val="160000"/>
              <a:buNone/>
            </a:pPr>
            <a:r>
              <a:rPr lang="en-US" sz="1600" b="1" dirty="0">
                <a:solidFill>
                  <a:schemeClr val="accent1"/>
                </a:solidFill>
              </a:rPr>
              <a:t> </a:t>
            </a:r>
            <a:r>
              <a:rPr lang="en-US" sz="1600" b="1" dirty="0" smtClean="0">
                <a:solidFill>
                  <a:schemeClr val="accent1"/>
                </a:solidFill>
              </a:rPr>
              <a:t>   Quick</a:t>
            </a:r>
            <a:r>
              <a:rPr lang="en-US" sz="1600" dirty="0" smtClean="0">
                <a:solidFill>
                  <a:schemeClr val="accent1"/>
                </a:solidFill>
              </a:rPr>
              <a:t> </a:t>
            </a:r>
            <a:r>
              <a:rPr lang="en-US" sz="1600" dirty="0">
                <a:solidFill>
                  <a:schemeClr val="accent1"/>
                </a:solidFill>
              </a:rPr>
              <a:t>and </a:t>
            </a:r>
            <a:r>
              <a:rPr lang="en-US" sz="1600" b="1" dirty="0">
                <a:solidFill>
                  <a:schemeClr val="accent1"/>
                </a:solidFill>
              </a:rPr>
              <a:t>inexpensive</a:t>
            </a:r>
            <a:r>
              <a:rPr lang="en-US" sz="1600" dirty="0">
                <a:solidFill>
                  <a:schemeClr val="accent1"/>
                </a:solidFill>
              </a:rPr>
              <a:t> in comparison to other investigation </a:t>
            </a:r>
            <a:r>
              <a:rPr lang="en-US" sz="1600" dirty="0" smtClean="0">
                <a:solidFill>
                  <a:schemeClr val="accent1"/>
                </a:solidFill>
              </a:rPr>
              <a:t>methods.</a:t>
            </a:r>
          </a:p>
        </p:txBody>
      </p:sp>
      <p:pic>
        <p:nvPicPr>
          <p:cNvPr id="512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1361" t="34687" r="46486" b="20860"/>
          <a:stretch/>
        </p:blipFill>
        <p:spPr bwMode="auto">
          <a:xfrm>
            <a:off x="5373624" y="1463041"/>
            <a:ext cx="3627120" cy="28194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tangolo 5"/>
          <p:cNvSpPr/>
          <p:nvPr/>
        </p:nvSpPr>
        <p:spPr>
          <a:xfrm>
            <a:off x="4042516" y="4675348"/>
            <a:ext cx="4868727" cy="830997"/>
          </a:xfrm>
          <a:prstGeom prst="rect">
            <a:avLst/>
          </a:prstGeom>
        </p:spPr>
        <p:txBody>
          <a:bodyPr wrap="square">
            <a:spAutoFit/>
          </a:bodyPr>
          <a:lstStyle/>
          <a:p>
            <a:pPr algn="just" eaLnBrk="1" hangingPunct="1">
              <a:spcBef>
                <a:spcPct val="40000"/>
              </a:spcBef>
              <a:buClr>
                <a:srgbClr val="1C4C74"/>
              </a:buClr>
              <a:buSzPct val="160000"/>
            </a:pPr>
            <a:r>
              <a:rPr lang="en-US" sz="1600" b="1" dirty="0" smtClean="0">
                <a:solidFill>
                  <a:schemeClr val="accent1"/>
                </a:solidFill>
                <a:latin typeface="+mj-lt"/>
              </a:rPr>
              <a:t>Penetration</a:t>
            </a:r>
            <a:r>
              <a:rPr lang="en-US" sz="1600" dirty="0" smtClean="0">
                <a:solidFill>
                  <a:schemeClr val="accent1"/>
                </a:solidFill>
                <a:latin typeface="+mj-lt"/>
              </a:rPr>
              <a:t> </a:t>
            </a:r>
            <a:r>
              <a:rPr lang="en-US" sz="1600" dirty="0">
                <a:solidFill>
                  <a:schemeClr val="accent1"/>
                </a:solidFill>
                <a:latin typeface="+mj-lt"/>
              </a:rPr>
              <a:t>and </a:t>
            </a:r>
            <a:r>
              <a:rPr lang="en-US" sz="1600" b="1" dirty="0">
                <a:solidFill>
                  <a:schemeClr val="accent1"/>
                </a:solidFill>
                <a:latin typeface="+mj-lt"/>
              </a:rPr>
              <a:t>resolution</a:t>
            </a:r>
            <a:r>
              <a:rPr lang="en-US" sz="1600" dirty="0">
                <a:solidFill>
                  <a:schemeClr val="accent1"/>
                </a:solidFill>
                <a:latin typeface="+mj-lt"/>
              </a:rPr>
              <a:t> </a:t>
            </a:r>
            <a:r>
              <a:rPr lang="en-US" sz="1600" dirty="0" smtClean="0">
                <a:solidFill>
                  <a:schemeClr val="accent1"/>
                </a:solidFill>
                <a:latin typeface="+mj-lt"/>
              </a:rPr>
              <a:t>depend on the GPR transmitting frequency, and on the electrical properties </a:t>
            </a:r>
            <a:r>
              <a:rPr lang="en-US" sz="1600" dirty="0">
                <a:solidFill>
                  <a:schemeClr val="accent1"/>
                </a:solidFill>
                <a:latin typeface="+mj-lt"/>
              </a:rPr>
              <a:t>of </a:t>
            </a:r>
            <a:r>
              <a:rPr lang="en-US" sz="1600" dirty="0" smtClean="0">
                <a:solidFill>
                  <a:schemeClr val="accent1"/>
                </a:solidFill>
                <a:latin typeface="+mj-lt"/>
              </a:rPr>
              <a:t>surveyed </a:t>
            </a:r>
            <a:r>
              <a:rPr lang="en-US" sz="1600" dirty="0">
                <a:solidFill>
                  <a:schemeClr val="accent1"/>
                </a:solidFill>
                <a:latin typeface="+mj-lt"/>
              </a:rPr>
              <a:t>material </a:t>
            </a:r>
            <a:r>
              <a:rPr lang="en-US" sz="1600" dirty="0" smtClean="0">
                <a:solidFill>
                  <a:schemeClr val="accent1"/>
                </a:solidFill>
                <a:latin typeface="+mj-lt"/>
              </a:rPr>
              <a:t>and targets. </a:t>
            </a:r>
          </a:p>
        </p:txBody>
      </p:sp>
      <p:pic>
        <p:nvPicPr>
          <p:cNvPr id="512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2065" t="40240" r="48243" b="24691"/>
          <a:stretch/>
        </p:blipFill>
        <p:spPr bwMode="auto">
          <a:xfrm>
            <a:off x="159380" y="4046371"/>
            <a:ext cx="3642136" cy="24184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e 8"/>
          <p:cNvSpPr/>
          <p:nvPr/>
        </p:nvSpPr>
        <p:spPr>
          <a:xfrm>
            <a:off x="363372" y="1849825"/>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10" name="Ovale 9"/>
          <p:cNvSpPr/>
          <p:nvPr/>
        </p:nvSpPr>
        <p:spPr>
          <a:xfrm>
            <a:off x="357072" y="3254953"/>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11" name="Ovale 10"/>
          <p:cNvSpPr/>
          <p:nvPr/>
        </p:nvSpPr>
        <p:spPr>
          <a:xfrm>
            <a:off x="3934516" y="4794193"/>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12" name="Segnaposto piè di pagina 3"/>
          <p:cNvSpPr>
            <a:spLocks noGrp="1"/>
          </p:cNvSpPr>
          <p:nvPr>
            <p:ph type="ftr" sz="quarter" idx="3"/>
          </p:nvPr>
        </p:nvSpPr>
        <p:spPr>
          <a:xfrm>
            <a:off x="4919473" y="45720"/>
            <a:ext cx="4297679" cy="531556"/>
          </a:xfrm>
          <a:prstGeom prst="rect">
            <a:avLst/>
          </a:prstGeom>
        </p:spPr>
        <p:txBody>
          <a:bodyPr/>
          <a:lstStyle>
            <a:lvl1pPr algn="l">
              <a:defRPr sz="1100">
                <a:solidFill>
                  <a:schemeClr val="bg1"/>
                </a:solidFill>
                <a:effectLst>
                  <a:outerShdw blurRad="38100" dist="38100" dir="2700000" algn="tl">
                    <a:srgbClr val="000000">
                      <a:alpha val="43137"/>
                    </a:srgbClr>
                  </a:outerShdw>
                </a:effectLst>
              </a:defRPr>
            </a:lvl1pPr>
          </a:lstStyle>
          <a:p>
            <a:r>
              <a:rPr lang="it-IT" i="1" dirty="0" err="1" smtClean="0">
                <a:effectLst/>
                <a:latin typeface="+mj-lt"/>
              </a:rPr>
              <a:t>Civil</a:t>
            </a:r>
            <a:r>
              <a:rPr lang="it-IT" i="1" dirty="0" smtClean="0">
                <a:effectLst/>
                <a:latin typeface="+mj-lt"/>
              </a:rPr>
              <a:t> </a:t>
            </a:r>
            <a:r>
              <a:rPr lang="it-IT" i="1" dirty="0" err="1" smtClean="0">
                <a:effectLst/>
                <a:latin typeface="+mj-lt"/>
              </a:rPr>
              <a:t>Engineering</a:t>
            </a:r>
            <a:r>
              <a:rPr lang="it-IT" i="1" dirty="0" smtClean="0">
                <a:effectLst/>
                <a:latin typeface="+mj-lt"/>
              </a:rPr>
              <a:t> Applications of Ground Penetrating Radar TUD Domain, </a:t>
            </a:r>
            <a:r>
              <a:rPr lang="it-IT" i="1" dirty="0" err="1" smtClean="0">
                <a:effectLst/>
                <a:latin typeface="+mj-lt"/>
              </a:rPr>
              <a:t>Proposer</a:t>
            </a:r>
            <a:r>
              <a:rPr lang="it-IT" i="1" dirty="0" smtClean="0">
                <a:effectLst/>
                <a:latin typeface="+mj-lt"/>
              </a:rPr>
              <a:t>: </a:t>
            </a:r>
            <a:r>
              <a:rPr lang="it-IT" b="1" i="1" dirty="0" smtClean="0">
                <a:effectLst/>
                <a:latin typeface="+mj-lt"/>
              </a:rPr>
              <a:t>Lara </a:t>
            </a:r>
            <a:r>
              <a:rPr lang="it-IT" b="1" i="1" dirty="0" err="1" smtClean="0">
                <a:effectLst/>
                <a:latin typeface="+mj-lt"/>
              </a:rPr>
              <a:t>Pajewski</a:t>
            </a:r>
            <a:endParaRPr lang="de-DE" b="1" i="1" dirty="0">
              <a:effectLst/>
              <a:latin typeface="+mj-lt"/>
            </a:endParaRPr>
          </a:p>
        </p:txBody>
      </p:sp>
      <p:sp>
        <p:nvSpPr>
          <p:cNvPr id="13" name="Ovale 12"/>
          <p:cNvSpPr/>
          <p:nvPr/>
        </p:nvSpPr>
        <p:spPr>
          <a:xfrm>
            <a:off x="8646110" y="6387267"/>
            <a:ext cx="357188" cy="357187"/>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700" b="0" i="0" u="none" strike="noStrike" kern="0" cap="none" spc="0" normalizeH="0" baseline="0" noProof="0" dirty="0">
              <a:ln>
                <a:noFill/>
              </a:ln>
              <a:solidFill>
                <a:sysClr val="window" lastClr="FFFFFF"/>
              </a:solidFill>
              <a:uLnTx/>
              <a:uFillTx/>
              <a:latin typeface="Calibri"/>
              <a:ea typeface="+mn-ea"/>
              <a:cs typeface="+mn-cs"/>
            </a:endParaRPr>
          </a:p>
        </p:txBody>
      </p:sp>
      <p:sp>
        <p:nvSpPr>
          <p:cNvPr id="14" name="CasellaDiTesto 13"/>
          <p:cNvSpPr txBox="1"/>
          <p:nvPr/>
        </p:nvSpPr>
        <p:spPr>
          <a:xfrm>
            <a:off x="8673473" y="6419932"/>
            <a:ext cx="296876" cy="348813"/>
          </a:xfrm>
          <a:prstGeom prst="rect">
            <a:avLst/>
          </a:prstGeom>
          <a:noFill/>
        </p:spPr>
        <p:txBody>
          <a:bodyPr wrap="none">
            <a:spAutoFit/>
          </a:bodyPr>
          <a:lstStyle/>
          <a:p>
            <a:pPr algn="ctr">
              <a:lnSpc>
                <a:spcPts val="1000"/>
              </a:lnSpc>
              <a:defRPr/>
            </a:pPr>
            <a:r>
              <a:rPr lang="it-IT" sz="1000" b="1" dirty="0" smtClean="0">
                <a:solidFill>
                  <a:schemeClr val="bg1"/>
                </a:solidFill>
                <a:effectLst>
                  <a:outerShdw blurRad="38100" dist="38100" dir="2700000" algn="tl">
                    <a:srgbClr val="000000">
                      <a:alpha val="43137"/>
                    </a:srgbClr>
                  </a:outerShdw>
                </a:effectLst>
                <a:latin typeface="Century Gothic" pitchFamily="34" charset="0"/>
              </a:rPr>
              <a:t>7</a:t>
            </a:r>
          </a:p>
          <a:p>
            <a:pPr algn="ctr">
              <a:lnSpc>
                <a:spcPts val="1000"/>
              </a:lnSpc>
              <a:defRPr/>
            </a:pPr>
            <a:r>
              <a:rPr lang="it-IT" sz="800" dirty="0" smtClean="0">
                <a:solidFill>
                  <a:schemeClr val="bg1"/>
                </a:solidFill>
                <a:latin typeface="Century Gothic" pitchFamily="34" charset="0"/>
              </a:rPr>
              <a:t>43</a:t>
            </a:r>
            <a:endParaRPr lang="it-IT" sz="800" dirty="0">
              <a:solidFill>
                <a:schemeClr val="bg1"/>
              </a:solidFill>
              <a:latin typeface="Century Gothic" pitchFamily="34" charset="0"/>
            </a:endParaRPr>
          </a:p>
        </p:txBody>
      </p:sp>
    </p:spTree>
    <p:extLst>
      <p:ext uri="{BB962C8B-B14F-4D97-AF65-F5344CB8AC3E}">
        <p14:creationId xmlns:p14="http://schemas.microsoft.com/office/powerpoint/2010/main" val="21067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314327" y="164649"/>
            <a:ext cx="6297613" cy="600075"/>
          </a:xfrm>
          <a:prstGeom prst="rect">
            <a:avLst/>
          </a:prstGeom>
        </p:spPr>
        <p:txBody>
          <a:bodyPr/>
          <a:lstStyle/>
          <a:p>
            <a:r>
              <a:rPr lang="de-DE" b="0" dirty="0" smtClean="0">
                <a:effectLst>
                  <a:outerShdw blurRad="38100" dist="38100" dir="2700000" algn="tl">
                    <a:srgbClr val="000000">
                      <a:alpha val="43137"/>
                    </a:srgbClr>
                  </a:outerShdw>
                </a:effectLst>
              </a:rPr>
              <a:t>Background</a:t>
            </a:r>
            <a:endParaRPr lang="de-DE" b="0" dirty="0">
              <a:effectLst>
                <a:outerShdw blurRad="38100" dist="38100" dir="2700000" algn="tl">
                  <a:srgbClr val="000000">
                    <a:alpha val="43137"/>
                  </a:srgbClr>
                </a:outerShdw>
              </a:effectLst>
            </a:endParaRPr>
          </a:p>
        </p:txBody>
      </p:sp>
      <p:sp>
        <p:nvSpPr>
          <p:cNvPr id="3" name="Segnaposto contenuto 2"/>
          <p:cNvSpPr>
            <a:spLocks noGrp="1"/>
          </p:cNvSpPr>
          <p:nvPr>
            <p:ph idx="4294967295"/>
          </p:nvPr>
        </p:nvSpPr>
        <p:spPr>
          <a:xfrm>
            <a:off x="214874" y="1495955"/>
            <a:ext cx="8746246" cy="5160327"/>
          </a:xfrm>
          <a:prstGeom prst="rect">
            <a:avLst/>
          </a:prstGeom>
        </p:spPr>
        <p:txBody>
          <a:bodyPr/>
          <a:lstStyle/>
          <a:p>
            <a:pPr marL="0" indent="0" algn="just">
              <a:buNone/>
            </a:pPr>
            <a:r>
              <a:rPr lang="en-US" sz="1800" b="1" dirty="0" smtClean="0">
                <a:solidFill>
                  <a:schemeClr val="accent1"/>
                </a:solidFill>
              </a:rPr>
              <a:t>     </a:t>
            </a:r>
            <a:r>
              <a:rPr lang="en-US" sz="1600" b="1" dirty="0" smtClean="0">
                <a:solidFill>
                  <a:schemeClr val="accent1"/>
                </a:solidFill>
              </a:rPr>
              <a:t>CE Applications</a:t>
            </a:r>
            <a:r>
              <a:rPr lang="en-US" sz="1600" dirty="0" smtClean="0">
                <a:solidFill>
                  <a:schemeClr val="accent1"/>
                </a:solidFill>
              </a:rPr>
              <a:t>: inspection </a:t>
            </a:r>
            <a:r>
              <a:rPr lang="en-US" sz="1600" dirty="0">
                <a:solidFill>
                  <a:schemeClr val="accent1"/>
                </a:solidFill>
              </a:rPr>
              <a:t>of composite structures </a:t>
            </a:r>
            <a:r>
              <a:rPr lang="en-US" sz="1600" dirty="0" smtClean="0">
                <a:solidFill>
                  <a:schemeClr val="accent1"/>
                </a:solidFill>
              </a:rPr>
              <a:t>and diagnostics </a:t>
            </a:r>
            <a:r>
              <a:rPr lang="en-US" sz="1600" dirty="0">
                <a:solidFill>
                  <a:schemeClr val="accent1"/>
                </a:solidFill>
              </a:rPr>
              <a:t>affecting the whole life-cycle of CE works</a:t>
            </a:r>
            <a:r>
              <a:rPr lang="en-US" sz="1800" dirty="0" smtClean="0">
                <a:solidFill>
                  <a:schemeClr val="accent1"/>
                </a:solidFill>
              </a:rPr>
              <a:t>.</a:t>
            </a:r>
          </a:p>
          <a:p>
            <a:pPr algn="just"/>
            <a:endParaRPr lang="en-US" sz="1800" dirty="0">
              <a:solidFill>
                <a:schemeClr val="accent1"/>
              </a:solidFill>
            </a:endParaRPr>
          </a:p>
          <a:p>
            <a:pPr algn="just"/>
            <a:endParaRPr lang="en-US" sz="1800" dirty="0" smtClean="0">
              <a:solidFill>
                <a:schemeClr val="accent1"/>
              </a:solidFill>
            </a:endParaRPr>
          </a:p>
          <a:p>
            <a:pPr algn="just"/>
            <a:endParaRPr lang="en-US" sz="1800" dirty="0">
              <a:solidFill>
                <a:schemeClr val="accent1"/>
              </a:solidFill>
            </a:endParaRPr>
          </a:p>
          <a:p>
            <a:pPr algn="just"/>
            <a:endParaRPr lang="en-US" sz="1800" dirty="0" smtClean="0">
              <a:solidFill>
                <a:schemeClr val="accent1"/>
              </a:solidFill>
            </a:endParaRPr>
          </a:p>
          <a:p>
            <a:pPr algn="just"/>
            <a:endParaRPr lang="en-US" sz="1800" dirty="0">
              <a:solidFill>
                <a:schemeClr val="accent1"/>
              </a:solidFill>
            </a:endParaRPr>
          </a:p>
          <a:p>
            <a:pPr algn="just"/>
            <a:endParaRPr lang="en-US" dirty="0" smtClean="0">
              <a:solidFill>
                <a:schemeClr val="accent1"/>
              </a:solidFill>
            </a:endParaRPr>
          </a:p>
          <a:p>
            <a:pPr marL="0" indent="0" algn="just">
              <a:buNone/>
            </a:pPr>
            <a:r>
              <a:rPr lang="en-US" sz="1800" b="1" dirty="0" smtClean="0">
                <a:solidFill>
                  <a:schemeClr val="accent1"/>
                </a:solidFill>
              </a:rPr>
              <a:t>    </a:t>
            </a:r>
            <a:r>
              <a:rPr lang="en-US" sz="1600" b="1" dirty="0" smtClean="0">
                <a:solidFill>
                  <a:schemeClr val="accent1"/>
                </a:solidFill>
              </a:rPr>
              <a:t>Data Processing &amp; EM Solver</a:t>
            </a:r>
            <a:r>
              <a:rPr lang="en-US" sz="1600" dirty="0" smtClean="0">
                <a:solidFill>
                  <a:schemeClr val="accent1"/>
                </a:solidFill>
              </a:rPr>
              <a:t>: preliminary characterization of scenarios</a:t>
            </a:r>
            <a:r>
              <a:rPr lang="en-US" sz="1600" dirty="0">
                <a:solidFill>
                  <a:schemeClr val="accent1"/>
                </a:solidFill>
              </a:rPr>
              <a:t>, </a:t>
            </a:r>
            <a:r>
              <a:rPr lang="en-US" sz="1600" dirty="0" smtClean="0">
                <a:solidFill>
                  <a:schemeClr val="accent1"/>
                </a:solidFill>
              </a:rPr>
              <a:t>measured-data interpretation, identification of signatures generated by uncommon/multiple targets.</a:t>
            </a:r>
            <a:endParaRPr lang="it-IT" sz="1600" dirty="0">
              <a:solidFill>
                <a:schemeClr val="accent1"/>
              </a:solidFill>
            </a:endParaRPr>
          </a:p>
        </p:txBody>
      </p:sp>
      <p:pic>
        <p:nvPicPr>
          <p:cNvPr id="6164" name="Picture 20" descr="RAVENNA/ Video, auto finisce in una voragine, gravemente ferite due donne"/>
          <p:cNvPicPr>
            <a:picLocks noChangeAspect="1" noChangeArrowheads="1"/>
          </p:cNvPicPr>
          <p:nvPr/>
        </p:nvPicPr>
        <p:blipFill rotWithShape="1">
          <a:blip r:embed="rId3">
            <a:extLst>
              <a:ext uri="{28A0092B-C50C-407E-A947-70E740481C1C}">
                <a14:useLocalDpi xmlns:a14="http://schemas.microsoft.com/office/drawing/2010/main" val="0"/>
              </a:ext>
            </a:extLst>
          </a:blip>
          <a:srcRect l="7363" t="21573"/>
          <a:stretch/>
        </p:blipFill>
        <p:spPr bwMode="auto">
          <a:xfrm>
            <a:off x="2709756" y="3408415"/>
            <a:ext cx="1798028" cy="10448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2" name="Picture 8" descr="gallerie_stradali.jpg"/>
          <p:cNvPicPr>
            <a:picLocks noChangeAspect="1" noChangeArrowheads="1"/>
          </p:cNvPicPr>
          <p:nvPr/>
        </p:nvPicPr>
        <p:blipFill rotWithShape="1">
          <a:blip r:embed="rId4">
            <a:extLst>
              <a:ext uri="{28A0092B-C50C-407E-A947-70E740481C1C}">
                <a14:useLocalDpi xmlns:a14="http://schemas.microsoft.com/office/drawing/2010/main" val="0"/>
              </a:ext>
            </a:extLst>
          </a:blip>
          <a:srcRect l="6584" r="16244" b="9275"/>
          <a:stretch/>
        </p:blipFill>
        <p:spPr bwMode="auto">
          <a:xfrm>
            <a:off x="667510" y="3202136"/>
            <a:ext cx="2063774" cy="12130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https://encrypted-tbn1.google.com/images?q=tbn:ANd9GcThJ8FkVV1nbYdbat9A7z8Zf16jygCZOKZ_d-if6ymP1vDKD6o6t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7342" y="2248663"/>
            <a:ext cx="1487337" cy="11140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6" name="Picture 2" descr="http://www.freefoto.com/images/21/92/21_92_8---Roads_web.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059" t="4801" b="17199"/>
          <a:stretch/>
        </p:blipFill>
        <p:spPr bwMode="auto">
          <a:xfrm>
            <a:off x="507901" y="2235108"/>
            <a:ext cx="1862388" cy="10767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62" name="Picture 18" descr="http://www.piolcostruzioni.com/img/images/microsoft/fondazioni.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93451" y="2261524"/>
            <a:ext cx="1617678" cy="12132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0" name="Picture 6" descr="http://www.panoramio.com/photos/original/587658.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9836" b="8859"/>
          <a:stretch/>
        </p:blipFill>
        <p:spPr bwMode="auto">
          <a:xfrm>
            <a:off x="2424082" y="2217961"/>
            <a:ext cx="1692890" cy="12834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68" name="Picture 24" descr="Foto Scorcio del Foro Romano  a Roma"/>
          <p:cNvPicPr>
            <a:picLocks noChangeAspect="1" noChangeArrowheads="1"/>
          </p:cNvPicPr>
          <p:nvPr/>
        </p:nvPicPr>
        <p:blipFill rotWithShape="1">
          <a:blip r:embed="rId9">
            <a:extLst>
              <a:ext uri="{28A0092B-C50C-407E-A947-70E740481C1C}">
                <a14:useLocalDpi xmlns:a14="http://schemas.microsoft.com/office/drawing/2010/main" val="0"/>
              </a:ext>
            </a:extLst>
          </a:blip>
          <a:srcRect l="5065" t="6598"/>
          <a:stretch/>
        </p:blipFill>
        <p:spPr bwMode="auto">
          <a:xfrm>
            <a:off x="6129036" y="3134378"/>
            <a:ext cx="1791887" cy="13066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60" name="Picture 16" descr="http://www.dreamstime.com/beautiful-buildings-of-vienna-thumb6327560.jpg"/>
          <p:cNvPicPr>
            <a:picLocks noChangeAspect="1" noChangeArrowheads="1"/>
          </p:cNvPicPr>
          <p:nvPr/>
        </p:nvPicPr>
        <p:blipFill rotWithShape="1">
          <a:blip r:embed="rId10">
            <a:extLst>
              <a:ext uri="{28A0092B-C50C-407E-A947-70E740481C1C}">
                <a14:useLocalDpi xmlns:a14="http://schemas.microsoft.com/office/drawing/2010/main" val="0"/>
              </a:ext>
            </a:extLst>
          </a:blip>
          <a:srcRect t="7160" r="25990"/>
          <a:stretch/>
        </p:blipFill>
        <p:spPr bwMode="auto">
          <a:xfrm>
            <a:off x="4491365" y="3317547"/>
            <a:ext cx="1634675" cy="11461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4" name="Picture 10" descr="cement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83025" y="2263625"/>
            <a:ext cx="1396425" cy="10473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Ovale 12"/>
          <p:cNvSpPr/>
          <p:nvPr/>
        </p:nvSpPr>
        <p:spPr>
          <a:xfrm>
            <a:off x="335023" y="1620478"/>
            <a:ext cx="95966" cy="92955"/>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15" name="Ovale 14"/>
          <p:cNvSpPr/>
          <p:nvPr/>
        </p:nvSpPr>
        <p:spPr>
          <a:xfrm>
            <a:off x="335023" y="4628313"/>
            <a:ext cx="95966" cy="92955"/>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16" name="Segnaposto piè di pagina 3"/>
          <p:cNvSpPr>
            <a:spLocks noGrp="1"/>
          </p:cNvSpPr>
          <p:nvPr>
            <p:ph type="ftr" sz="quarter" idx="3"/>
          </p:nvPr>
        </p:nvSpPr>
        <p:spPr>
          <a:xfrm>
            <a:off x="4919473" y="45720"/>
            <a:ext cx="4297679" cy="531556"/>
          </a:xfrm>
          <a:prstGeom prst="rect">
            <a:avLst/>
          </a:prstGeom>
        </p:spPr>
        <p:txBody>
          <a:bodyPr/>
          <a:lstStyle>
            <a:lvl1pPr algn="l">
              <a:defRPr sz="1100">
                <a:solidFill>
                  <a:schemeClr val="bg1"/>
                </a:solidFill>
                <a:effectLst>
                  <a:outerShdw blurRad="38100" dist="38100" dir="2700000" algn="tl">
                    <a:srgbClr val="000000">
                      <a:alpha val="43137"/>
                    </a:srgbClr>
                  </a:outerShdw>
                </a:effectLst>
              </a:defRPr>
            </a:lvl1pPr>
          </a:lstStyle>
          <a:p>
            <a:r>
              <a:rPr lang="it-IT" i="1" dirty="0" err="1" smtClean="0">
                <a:effectLst/>
                <a:latin typeface="+mj-lt"/>
              </a:rPr>
              <a:t>Civil</a:t>
            </a:r>
            <a:r>
              <a:rPr lang="it-IT" i="1" dirty="0" smtClean="0">
                <a:effectLst/>
                <a:latin typeface="+mj-lt"/>
              </a:rPr>
              <a:t> </a:t>
            </a:r>
            <a:r>
              <a:rPr lang="it-IT" i="1" dirty="0" err="1" smtClean="0">
                <a:effectLst/>
                <a:latin typeface="+mj-lt"/>
              </a:rPr>
              <a:t>Engineering</a:t>
            </a:r>
            <a:r>
              <a:rPr lang="it-IT" i="1" dirty="0" smtClean="0">
                <a:effectLst/>
                <a:latin typeface="+mj-lt"/>
              </a:rPr>
              <a:t> Applications of Ground Penetrating Radar TUD Domain, </a:t>
            </a:r>
            <a:r>
              <a:rPr lang="it-IT" i="1" dirty="0" err="1" smtClean="0">
                <a:effectLst/>
                <a:latin typeface="+mj-lt"/>
              </a:rPr>
              <a:t>Proposer</a:t>
            </a:r>
            <a:r>
              <a:rPr lang="it-IT" i="1" dirty="0" smtClean="0">
                <a:effectLst/>
                <a:latin typeface="+mj-lt"/>
              </a:rPr>
              <a:t>: </a:t>
            </a:r>
            <a:r>
              <a:rPr lang="it-IT" b="1" i="1" dirty="0" smtClean="0">
                <a:effectLst/>
                <a:latin typeface="+mj-lt"/>
              </a:rPr>
              <a:t>Lara </a:t>
            </a:r>
            <a:r>
              <a:rPr lang="it-IT" b="1" i="1" dirty="0" err="1" smtClean="0">
                <a:effectLst/>
                <a:latin typeface="+mj-lt"/>
              </a:rPr>
              <a:t>Pajewski</a:t>
            </a:r>
            <a:endParaRPr lang="de-DE" b="1" i="1" dirty="0">
              <a:effectLst/>
              <a:latin typeface="+mj-lt"/>
            </a:endParaRPr>
          </a:p>
        </p:txBody>
      </p:sp>
      <p:sp>
        <p:nvSpPr>
          <p:cNvPr id="17" name="Segnaposto contenuto 2"/>
          <p:cNvSpPr txBox="1">
            <a:spLocks/>
          </p:cNvSpPr>
          <p:nvPr/>
        </p:nvSpPr>
        <p:spPr>
          <a:xfrm>
            <a:off x="204494" y="5512003"/>
            <a:ext cx="8756626" cy="1345997"/>
          </a:xfrm>
          <a:prstGeom prst="rect">
            <a:avLst/>
          </a:prstGeom>
        </p:spPr>
        <p:txBody>
          <a:bodyPr/>
          <a:lstStyle>
            <a:lvl1pPr marL="190500" indent="-190500" algn="l" rtl="0" fontAlgn="base">
              <a:spcBef>
                <a:spcPct val="40000"/>
              </a:spcBef>
              <a:spcAft>
                <a:spcPct val="0"/>
              </a:spcAft>
              <a:buClr>
                <a:schemeClr val="accent1"/>
              </a:buClr>
              <a:buFont typeface="Wingdings" pitchFamily="2" charset="2"/>
              <a:buChar char="§"/>
              <a:defRPr sz="2000">
                <a:solidFill>
                  <a:schemeClr val="tx1"/>
                </a:solidFill>
                <a:latin typeface="+mn-lt"/>
                <a:ea typeface="+mn-ea"/>
                <a:cs typeface="+mn-cs"/>
              </a:defRPr>
            </a:lvl1pPr>
            <a:lvl2pPr marL="381000" indent="-188913" algn="l" rtl="0" fontAlgn="base">
              <a:spcBef>
                <a:spcPct val="40000"/>
              </a:spcBef>
              <a:spcAft>
                <a:spcPct val="0"/>
              </a:spcAft>
              <a:buClr>
                <a:schemeClr val="accent1"/>
              </a:buClr>
              <a:buChar char="-"/>
              <a:defRPr>
                <a:solidFill>
                  <a:schemeClr val="tx1"/>
                </a:solidFill>
                <a:latin typeface="+mn-lt"/>
              </a:defRPr>
            </a:lvl2pPr>
            <a:lvl3pPr marL="561975" indent="-179388" algn="l" rtl="0" fontAlgn="base">
              <a:spcBef>
                <a:spcPct val="40000"/>
              </a:spcBef>
              <a:spcAft>
                <a:spcPct val="0"/>
              </a:spcAft>
              <a:buClr>
                <a:schemeClr val="accent1"/>
              </a:buClr>
              <a:buChar char="-"/>
              <a:defRPr>
                <a:solidFill>
                  <a:schemeClr val="tx1"/>
                </a:solidFill>
                <a:latin typeface="+mn-lt"/>
              </a:defRPr>
            </a:lvl3pPr>
            <a:lvl4pPr marL="768350" indent="-204788" algn="l" rtl="0" fontAlgn="base">
              <a:spcBef>
                <a:spcPct val="40000"/>
              </a:spcBef>
              <a:spcAft>
                <a:spcPct val="0"/>
              </a:spcAft>
              <a:buClr>
                <a:schemeClr val="accent1"/>
              </a:buClr>
              <a:buChar char="-"/>
              <a:defRPr>
                <a:solidFill>
                  <a:schemeClr val="tx1"/>
                </a:solidFill>
                <a:latin typeface="+mn-lt"/>
              </a:defRPr>
            </a:lvl4pPr>
            <a:lvl5pPr marL="1050925" indent="-168275" algn="l" rtl="0" fontAlgn="base">
              <a:spcBef>
                <a:spcPct val="40000"/>
              </a:spcBef>
              <a:spcAft>
                <a:spcPct val="0"/>
              </a:spcAft>
              <a:buClr>
                <a:schemeClr val="accent1"/>
              </a:buClr>
              <a:buFont typeface="Wingdings" pitchFamily="2" charset="2"/>
              <a:defRPr>
                <a:solidFill>
                  <a:schemeClr val="tx1"/>
                </a:solidFill>
                <a:latin typeface="+mn-lt"/>
              </a:defRPr>
            </a:lvl5pPr>
            <a:lvl6pPr marL="1508125" indent="-168275" algn="l" rtl="0" fontAlgn="base">
              <a:spcBef>
                <a:spcPct val="40000"/>
              </a:spcBef>
              <a:spcAft>
                <a:spcPct val="0"/>
              </a:spcAft>
              <a:buClr>
                <a:schemeClr val="accent1"/>
              </a:buClr>
              <a:buFont typeface="Wingdings" pitchFamily="2" charset="2"/>
              <a:defRPr>
                <a:solidFill>
                  <a:schemeClr val="tx1"/>
                </a:solidFill>
                <a:latin typeface="+mn-lt"/>
              </a:defRPr>
            </a:lvl6pPr>
            <a:lvl7pPr marL="1965325" indent="-168275" algn="l" rtl="0" fontAlgn="base">
              <a:spcBef>
                <a:spcPct val="40000"/>
              </a:spcBef>
              <a:spcAft>
                <a:spcPct val="0"/>
              </a:spcAft>
              <a:buClr>
                <a:schemeClr val="accent1"/>
              </a:buClr>
              <a:buFont typeface="Wingdings" pitchFamily="2" charset="2"/>
              <a:defRPr>
                <a:solidFill>
                  <a:schemeClr val="tx1"/>
                </a:solidFill>
                <a:latin typeface="+mn-lt"/>
              </a:defRPr>
            </a:lvl7pPr>
            <a:lvl8pPr marL="2422525" indent="-168275" algn="l" rtl="0" fontAlgn="base">
              <a:spcBef>
                <a:spcPct val="40000"/>
              </a:spcBef>
              <a:spcAft>
                <a:spcPct val="0"/>
              </a:spcAft>
              <a:buClr>
                <a:schemeClr val="accent1"/>
              </a:buClr>
              <a:buFont typeface="Wingdings" pitchFamily="2" charset="2"/>
              <a:defRPr>
                <a:solidFill>
                  <a:schemeClr val="tx1"/>
                </a:solidFill>
                <a:latin typeface="+mn-lt"/>
              </a:defRPr>
            </a:lvl8pPr>
            <a:lvl9pPr marL="2879725" indent="-168275" algn="l" rtl="0" fontAlgn="base">
              <a:spcBef>
                <a:spcPct val="40000"/>
              </a:spcBef>
              <a:spcAft>
                <a:spcPct val="0"/>
              </a:spcAft>
              <a:buClr>
                <a:schemeClr val="accent1"/>
              </a:buClr>
              <a:buFont typeface="Wingdings" pitchFamily="2" charset="2"/>
              <a:defRPr>
                <a:solidFill>
                  <a:schemeClr val="tx1"/>
                </a:solidFill>
                <a:latin typeface="+mn-lt"/>
              </a:defRPr>
            </a:lvl9pPr>
          </a:lstStyle>
          <a:p>
            <a:pPr marL="0" indent="0" algn="just">
              <a:buFont typeface="Wingdings" pitchFamily="2" charset="2"/>
              <a:buNone/>
            </a:pPr>
            <a:r>
              <a:rPr lang="en-US" sz="1800" b="1" dirty="0" smtClean="0">
                <a:solidFill>
                  <a:schemeClr val="accent1"/>
                </a:solidFill>
              </a:rPr>
              <a:t>    </a:t>
            </a:r>
            <a:r>
              <a:rPr lang="en-US" sz="1600" b="1" dirty="0" smtClean="0">
                <a:solidFill>
                  <a:schemeClr val="accent1"/>
                </a:solidFill>
              </a:rPr>
              <a:t>Standardization</a:t>
            </a:r>
            <a:r>
              <a:rPr lang="en-US" sz="1600" dirty="0" smtClean="0">
                <a:solidFill>
                  <a:schemeClr val="accent1"/>
                </a:solidFill>
              </a:rPr>
              <a:t>: few International Standards (ASTM); EN302/066 code (ETSI); RTTE directive 1999/5/EC; ECC decision DEC/(06)08; </a:t>
            </a:r>
          </a:p>
          <a:p>
            <a:pPr marL="0" indent="0" algn="just">
              <a:buFont typeface="Wingdings" pitchFamily="2" charset="2"/>
              <a:buNone/>
            </a:pPr>
            <a:r>
              <a:rPr lang="en-US" sz="1400" i="1" dirty="0" smtClean="0">
                <a:solidFill>
                  <a:schemeClr val="accent1"/>
                </a:solidFill>
              </a:rPr>
              <a:t>inhomogeneous recommendations for GPR effective use in different Countries; different levels of knowledge, awareness and experience</a:t>
            </a:r>
            <a:r>
              <a:rPr lang="en-US" sz="1600" dirty="0" smtClean="0">
                <a:solidFill>
                  <a:schemeClr val="accent1"/>
                </a:solidFill>
              </a:rPr>
              <a:t>. </a:t>
            </a:r>
            <a:endParaRPr lang="it-IT" sz="1600" dirty="0">
              <a:solidFill>
                <a:schemeClr val="accent1"/>
              </a:solidFill>
            </a:endParaRPr>
          </a:p>
        </p:txBody>
      </p:sp>
      <p:sp>
        <p:nvSpPr>
          <p:cNvPr id="18" name="Ovale 17"/>
          <p:cNvSpPr/>
          <p:nvPr/>
        </p:nvSpPr>
        <p:spPr>
          <a:xfrm>
            <a:off x="329006" y="5620374"/>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19" name="Ovale 18"/>
          <p:cNvSpPr/>
          <p:nvPr/>
        </p:nvSpPr>
        <p:spPr>
          <a:xfrm>
            <a:off x="8646110" y="6387267"/>
            <a:ext cx="357188" cy="357187"/>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700" b="0" i="0" u="none" strike="noStrike" kern="0" cap="none" spc="0" normalizeH="0" baseline="0" noProof="0" dirty="0">
              <a:ln>
                <a:noFill/>
              </a:ln>
              <a:solidFill>
                <a:sysClr val="window" lastClr="FFFFFF"/>
              </a:solidFill>
              <a:uLnTx/>
              <a:uFillTx/>
              <a:latin typeface="Calibri"/>
              <a:ea typeface="+mn-ea"/>
              <a:cs typeface="+mn-cs"/>
            </a:endParaRPr>
          </a:p>
        </p:txBody>
      </p:sp>
      <p:sp>
        <p:nvSpPr>
          <p:cNvPr id="20" name="CasellaDiTesto 19"/>
          <p:cNvSpPr txBox="1"/>
          <p:nvPr/>
        </p:nvSpPr>
        <p:spPr>
          <a:xfrm>
            <a:off x="8673473" y="6419932"/>
            <a:ext cx="296876" cy="348813"/>
          </a:xfrm>
          <a:prstGeom prst="rect">
            <a:avLst/>
          </a:prstGeom>
          <a:noFill/>
        </p:spPr>
        <p:txBody>
          <a:bodyPr wrap="none">
            <a:spAutoFit/>
          </a:bodyPr>
          <a:lstStyle/>
          <a:p>
            <a:pPr algn="ctr">
              <a:lnSpc>
                <a:spcPts val="1000"/>
              </a:lnSpc>
              <a:defRPr/>
            </a:pPr>
            <a:r>
              <a:rPr lang="it-IT" sz="1000" b="1" dirty="0" smtClean="0">
                <a:solidFill>
                  <a:schemeClr val="bg1"/>
                </a:solidFill>
                <a:effectLst>
                  <a:outerShdw blurRad="38100" dist="38100" dir="2700000" algn="tl">
                    <a:srgbClr val="000000">
                      <a:alpha val="43137"/>
                    </a:srgbClr>
                  </a:outerShdw>
                </a:effectLst>
                <a:latin typeface="Century Gothic" pitchFamily="34" charset="0"/>
              </a:rPr>
              <a:t>8</a:t>
            </a:r>
          </a:p>
          <a:p>
            <a:pPr algn="ctr">
              <a:lnSpc>
                <a:spcPts val="1000"/>
              </a:lnSpc>
              <a:defRPr/>
            </a:pPr>
            <a:r>
              <a:rPr lang="it-IT" sz="800" dirty="0" smtClean="0">
                <a:solidFill>
                  <a:schemeClr val="bg1"/>
                </a:solidFill>
                <a:latin typeface="Century Gothic" pitchFamily="34" charset="0"/>
              </a:rPr>
              <a:t>43</a:t>
            </a:r>
            <a:endParaRPr lang="it-IT" sz="800" dirty="0">
              <a:solidFill>
                <a:schemeClr val="bg1"/>
              </a:solidFill>
              <a:latin typeface="Century Gothic" pitchFamily="34" charset="0"/>
            </a:endParaRPr>
          </a:p>
        </p:txBody>
      </p:sp>
    </p:spTree>
    <p:extLst>
      <p:ext uri="{BB962C8B-B14F-4D97-AF65-F5344CB8AC3E}">
        <p14:creationId xmlns:p14="http://schemas.microsoft.com/office/powerpoint/2010/main" val="35618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8" descr="http://www.uiciechi.it/vecchio/istruzione/Image12.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8714" y="3811490"/>
            <a:ext cx="1060519" cy="754989"/>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1" y="5254041"/>
            <a:ext cx="9144000" cy="16114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3" fontAlgn="auto">
              <a:spcBef>
                <a:spcPts val="0"/>
              </a:spcBef>
              <a:spcAft>
                <a:spcPts val="0"/>
              </a:spcAft>
              <a:defRPr/>
            </a:pPr>
            <a:endParaRPr lang="de-AT"/>
          </a:p>
        </p:txBody>
      </p:sp>
      <p:pic>
        <p:nvPicPr>
          <p:cNvPr id="6" name="Picture 1"/>
          <p:cNvPicPr>
            <a:picLocks noChangeAspect="1" noChangeArrowheads="1"/>
          </p:cNvPicPr>
          <p:nvPr/>
        </p:nvPicPr>
        <p:blipFill>
          <a:blip r:embed="rId5" cstate="print"/>
          <a:srcRect l="4684" t="13533" r="5270" b="52946"/>
          <a:stretch>
            <a:fillRect/>
          </a:stretch>
        </p:blipFill>
        <p:spPr bwMode="auto">
          <a:xfrm>
            <a:off x="771525" y="5254040"/>
            <a:ext cx="7802849" cy="1611450"/>
          </a:xfrm>
          <a:prstGeom prst="rect">
            <a:avLst/>
          </a:prstGeom>
          <a:noFill/>
          <a:ln w="9525">
            <a:noFill/>
            <a:miter lim="800000"/>
            <a:headEnd/>
            <a:tailEnd/>
          </a:ln>
        </p:spPr>
      </p:pic>
      <p:grpSp>
        <p:nvGrpSpPr>
          <p:cNvPr id="2" name="Group 4"/>
          <p:cNvGrpSpPr>
            <a:grpSpLocks/>
          </p:cNvGrpSpPr>
          <p:nvPr/>
        </p:nvGrpSpPr>
        <p:grpSpPr bwMode="auto">
          <a:xfrm>
            <a:off x="7938" y="4338053"/>
            <a:ext cx="1023937" cy="909637"/>
            <a:chOff x="700" y="814"/>
            <a:chExt cx="645" cy="573"/>
          </a:xfrm>
        </p:grpSpPr>
        <p:grpSp>
          <p:nvGrpSpPr>
            <p:cNvPr id="3" name="Group 5"/>
            <p:cNvGrpSpPr>
              <a:grpSpLocks noChangeAspect="1"/>
            </p:cNvGrpSpPr>
            <p:nvPr/>
          </p:nvGrpSpPr>
          <p:grpSpPr bwMode="auto">
            <a:xfrm>
              <a:off x="697" y="814"/>
              <a:ext cx="349" cy="573"/>
              <a:chOff x="669" y="866"/>
              <a:chExt cx="320" cy="522"/>
            </a:xfrm>
          </p:grpSpPr>
          <p:pic>
            <p:nvPicPr>
              <p:cNvPr id="25619"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 y="866"/>
                <a:ext cx="277" cy="522"/>
              </a:xfrm>
              <a:prstGeom prst="rect">
                <a:avLst/>
              </a:prstGeom>
              <a:noFill/>
              <a:ln w="9525">
                <a:noFill/>
                <a:miter lim="800000"/>
                <a:headEnd/>
                <a:tailEnd/>
              </a:ln>
            </p:spPr>
          </p:pic>
          <p:sp>
            <p:nvSpPr>
              <p:cNvPr id="25620" name="Rectangle 7"/>
              <p:cNvSpPr>
                <a:spLocks noChangeAspect="1" noChangeArrowheads="1"/>
              </p:cNvSpPr>
              <p:nvPr/>
            </p:nvSpPr>
            <p:spPr bwMode="auto">
              <a:xfrm>
                <a:off x="902" y="1129"/>
                <a:ext cx="72" cy="61"/>
              </a:xfrm>
              <a:prstGeom prst="rect">
                <a:avLst/>
              </a:prstGeom>
              <a:solidFill>
                <a:schemeClr val="bg1"/>
              </a:solidFill>
              <a:ln w="9525">
                <a:noFill/>
                <a:miter lim="800000"/>
                <a:headEnd/>
                <a:tailEnd/>
              </a:ln>
            </p:spPr>
            <p:txBody>
              <a:bodyPr wrap="none" anchor="ctr"/>
              <a:lstStyle/>
              <a:p>
                <a:endParaRPr lang="en-US">
                  <a:latin typeface="Calibri" pitchFamily="34" charset="0"/>
                </a:endParaRPr>
              </a:p>
            </p:txBody>
          </p:sp>
          <p:sp>
            <p:nvSpPr>
              <p:cNvPr id="25621" name="Rectangle 8"/>
              <p:cNvSpPr>
                <a:spLocks noChangeAspect="1" noChangeArrowheads="1"/>
              </p:cNvSpPr>
              <p:nvPr/>
            </p:nvSpPr>
            <p:spPr bwMode="auto">
              <a:xfrm>
                <a:off x="904" y="1123"/>
                <a:ext cx="72" cy="61"/>
              </a:xfrm>
              <a:prstGeom prst="rect">
                <a:avLst/>
              </a:prstGeom>
              <a:solidFill>
                <a:schemeClr val="bg1"/>
              </a:solidFill>
              <a:ln w="9525">
                <a:noFill/>
                <a:miter lim="800000"/>
                <a:headEnd/>
                <a:tailEnd/>
              </a:ln>
            </p:spPr>
            <p:txBody>
              <a:bodyPr wrap="none" anchor="ctr"/>
              <a:lstStyle/>
              <a:p>
                <a:endParaRPr lang="en-US">
                  <a:latin typeface="Calibri" pitchFamily="34" charset="0"/>
                </a:endParaRPr>
              </a:p>
            </p:txBody>
          </p:sp>
          <p:sp>
            <p:nvSpPr>
              <p:cNvPr id="25622" name="Rectangle 9"/>
              <p:cNvSpPr>
                <a:spLocks noChangeAspect="1" noChangeArrowheads="1"/>
              </p:cNvSpPr>
              <p:nvPr/>
            </p:nvSpPr>
            <p:spPr bwMode="auto">
              <a:xfrm>
                <a:off x="800" y="1346"/>
                <a:ext cx="82" cy="37"/>
              </a:xfrm>
              <a:prstGeom prst="rect">
                <a:avLst/>
              </a:prstGeom>
              <a:solidFill>
                <a:schemeClr val="bg1"/>
              </a:solidFill>
              <a:ln w="9525">
                <a:noFill/>
                <a:miter lim="800000"/>
                <a:headEnd/>
                <a:tailEnd/>
              </a:ln>
            </p:spPr>
            <p:txBody>
              <a:bodyPr wrap="none" anchor="ctr"/>
              <a:lstStyle/>
              <a:p>
                <a:endParaRPr lang="en-US">
                  <a:latin typeface="Calibri" pitchFamily="34" charset="0"/>
                </a:endParaRPr>
              </a:p>
            </p:txBody>
          </p:sp>
          <p:sp>
            <p:nvSpPr>
              <p:cNvPr id="25623" name="Rectangle 10"/>
              <p:cNvSpPr>
                <a:spLocks noChangeAspect="1" noChangeArrowheads="1"/>
              </p:cNvSpPr>
              <p:nvPr/>
            </p:nvSpPr>
            <p:spPr bwMode="auto">
              <a:xfrm>
                <a:off x="669" y="1317"/>
                <a:ext cx="27" cy="37"/>
              </a:xfrm>
              <a:prstGeom prst="rect">
                <a:avLst/>
              </a:prstGeom>
              <a:solidFill>
                <a:schemeClr val="bg1"/>
              </a:solidFill>
              <a:ln w="9525">
                <a:noFill/>
                <a:miter lim="800000"/>
                <a:headEnd/>
                <a:tailEnd/>
              </a:ln>
            </p:spPr>
            <p:txBody>
              <a:bodyPr wrap="none" anchor="ctr"/>
              <a:lstStyle/>
              <a:p>
                <a:endParaRPr lang="en-US">
                  <a:latin typeface="Calibri" pitchFamily="34" charset="0"/>
                </a:endParaRPr>
              </a:p>
            </p:txBody>
          </p:sp>
          <p:sp>
            <p:nvSpPr>
              <p:cNvPr id="25624" name="Rectangle 11"/>
              <p:cNvSpPr>
                <a:spLocks noChangeAspect="1" noChangeArrowheads="1"/>
              </p:cNvSpPr>
              <p:nvPr/>
            </p:nvSpPr>
            <p:spPr bwMode="auto">
              <a:xfrm>
                <a:off x="792" y="1319"/>
                <a:ext cx="27" cy="37"/>
              </a:xfrm>
              <a:prstGeom prst="rect">
                <a:avLst/>
              </a:prstGeom>
              <a:solidFill>
                <a:schemeClr val="bg1"/>
              </a:solidFill>
              <a:ln w="9525">
                <a:noFill/>
                <a:miter lim="800000"/>
                <a:headEnd/>
                <a:tailEnd/>
              </a:ln>
            </p:spPr>
            <p:txBody>
              <a:bodyPr wrap="none" anchor="ctr"/>
              <a:lstStyle/>
              <a:p>
                <a:endParaRPr lang="en-US">
                  <a:latin typeface="Calibri" pitchFamily="34" charset="0"/>
                </a:endParaRPr>
              </a:p>
            </p:txBody>
          </p:sp>
          <p:sp>
            <p:nvSpPr>
              <p:cNvPr id="25625" name="Rectangle 12"/>
              <p:cNvSpPr>
                <a:spLocks noChangeAspect="1" noChangeArrowheads="1"/>
              </p:cNvSpPr>
              <p:nvPr/>
            </p:nvSpPr>
            <p:spPr bwMode="auto">
              <a:xfrm>
                <a:off x="940" y="1347"/>
                <a:ext cx="27" cy="37"/>
              </a:xfrm>
              <a:prstGeom prst="rect">
                <a:avLst/>
              </a:prstGeom>
              <a:solidFill>
                <a:schemeClr val="bg1"/>
              </a:solidFill>
              <a:ln w="9525">
                <a:noFill/>
                <a:miter lim="800000"/>
                <a:headEnd/>
                <a:tailEnd/>
              </a:ln>
            </p:spPr>
            <p:txBody>
              <a:bodyPr wrap="none" anchor="ctr"/>
              <a:lstStyle/>
              <a:p>
                <a:endParaRPr lang="en-US">
                  <a:latin typeface="Calibri" pitchFamily="34" charset="0"/>
                </a:endParaRPr>
              </a:p>
            </p:txBody>
          </p:sp>
          <p:sp>
            <p:nvSpPr>
              <p:cNvPr id="25626" name="Rectangle 13"/>
              <p:cNvSpPr>
                <a:spLocks noChangeAspect="1" noChangeArrowheads="1"/>
              </p:cNvSpPr>
              <p:nvPr/>
            </p:nvSpPr>
            <p:spPr bwMode="auto">
              <a:xfrm>
                <a:off x="962" y="1350"/>
                <a:ext cx="27" cy="37"/>
              </a:xfrm>
              <a:prstGeom prst="rect">
                <a:avLst/>
              </a:prstGeom>
              <a:solidFill>
                <a:schemeClr val="bg1"/>
              </a:solidFill>
              <a:ln w="9525">
                <a:noFill/>
                <a:miter lim="800000"/>
                <a:headEnd/>
                <a:tailEnd/>
              </a:ln>
            </p:spPr>
            <p:txBody>
              <a:bodyPr wrap="none" anchor="ctr"/>
              <a:lstStyle/>
              <a:p>
                <a:endParaRPr lang="en-US">
                  <a:latin typeface="Calibri" pitchFamily="34" charset="0"/>
                </a:endParaRPr>
              </a:p>
            </p:txBody>
          </p:sp>
          <p:sp>
            <p:nvSpPr>
              <p:cNvPr id="25627" name="Rectangle 14"/>
              <p:cNvSpPr>
                <a:spLocks noChangeAspect="1" noChangeArrowheads="1"/>
              </p:cNvSpPr>
              <p:nvPr/>
            </p:nvSpPr>
            <p:spPr bwMode="auto">
              <a:xfrm>
                <a:off x="858" y="1352"/>
                <a:ext cx="27" cy="27"/>
              </a:xfrm>
              <a:prstGeom prst="rect">
                <a:avLst/>
              </a:prstGeom>
              <a:solidFill>
                <a:schemeClr val="bg1"/>
              </a:solidFill>
              <a:ln w="9525">
                <a:noFill/>
                <a:miter lim="800000"/>
                <a:headEnd/>
                <a:tailEnd/>
              </a:ln>
            </p:spPr>
            <p:txBody>
              <a:bodyPr wrap="none" anchor="ctr"/>
              <a:lstStyle/>
              <a:p>
                <a:endParaRPr lang="en-US">
                  <a:latin typeface="Calibri" pitchFamily="34" charset="0"/>
                </a:endParaRPr>
              </a:p>
            </p:txBody>
          </p:sp>
          <p:sp>
            <p:nvSpPr>
              <p:cNvPr id="25628" name="Freeform 15"/>
              <p:cNvSpPr>
                <a:spLocks noChangeAspect="1"/>
              </p:cNvSpPr>
              <p:nvPr/>
            </p:nvSpPr>
            <p:spPr bwMode="auto">
              <a:xfrm>
                <a:off x="921" y="1335"/>
                <a:ext cx="32" cy="44"/>
              </a:xfrm>
              <a:custGeom>
                <a:avLst/>
                <a:gdLst>
                  <a:gd name="T0" fmla="*/ 0 w 32"/>
                  <a:gd name="T1" fmla="*/ 38 h 44"/>
                  <a:gd name="T2" fmla="*/ 30 w 32"/>
                  <a:gd name="T3" fmla="*/ 0 h 44"/>
                  <a:gd name="T4" fmla="*/ 32 w 32"/>
                  <a:gd name="T5" fmla="*/ 44 h 44"/>
                  <a:gd name="T6" fmla="*/ 0 w 32"/>
                  <a:gd name="T7" fmla="*/ 38 h 44"/>
                  <a:gd name="T8" fmla="*/ 0 60000 65536"/>
                  <a:gd name="T9" fmla="*/ 0 60000 65536"/>
                  <a:gd name="T10" fmla="*/ 0 60000 65536"/>
                  <a:gd name="T11" fmla="*/ 0 60000 65536"/>
                  <a:gd name="T12" fmla="*/ 0 w 32"/>
                  <a:gd name="T13" fmla="*/ 0 h 44"/>
                  <a:gd name="T14" fmla="*/ 32 w 32"/>
                  <a:gd name="T15" fmla="*/ 44 h 44"/>
                </a:gdLst>
                <a:ahLst/>
                <a:cxnLst>
                  <a:cxn ang="T8">
                    <a:pos x="T0" y="T1"/>
                  </a:cxn>
                  <a:cxn ang="T9">
                    <a:pos x="T2" y="T3"/>
                  </a:cxn>
                  <a:cxn ang="T10">
                    <a:pos x="T4" y="T5"/>
                  </a:cxn>
                  <a:cxn ang="T11">
                    <a:pos x="T6" y="T7"/>
                  </a:cxn>
                </a:cxnLst>
                <a:rect l="T12" t="T13" r="T14" b="T15"/>
                <a:pathLst>
                  <a:path w="32" h="44">
                    <a:moveTo>
                      <a:pt x="0" y="38"/>
                    </a:moveTo>
                    <a:lnTo>
                      <a:pt x="30" y="0"/>
                    </a:lnTo>
                    <a:lnTo>
                      <a:pt x="32" y="44"/>
                    </a:lnTo>
                    <a:lnTo>
                      <a:pt x="0" y="38"/>
                    </a:lnTo>
                    <a:close/>
                  </a:path>
                </a:pathLst>
              </a:custGeom>
              <a:solidFill>
                <a:schemeClr val="bg1"/>
              </a:solidFill>
              <a:ln w="9525">
                <a:noFill/>
                <a:round/>
                <a:headEnd/>
                <a:tailEnd/>
              </a:ln>
            </p:spPr>
            <p:txBody>
              <a:bodyPr/>
              <a:lstStyle/>
              <a:p>
                <a:endParaRPr lang="de-AT"/>
              </a:p>
            </p:txBody>
          </p:sp>
          <p:sp>
            <p:nvSpPr>
              <p:cNvPr id="25629" name="Freeform 16"/>
              <p:cNvSpPr>
                <a:spLocks noChangeAspect="1"/>
              </p:cNvSpPr>
              <p:nvPr/>
            </p:nvSpPr>
            <p:spPr bwMode="auto">
              <a:xfrm>
                <a:off x="768" y="1334"/>
                <a:ext cx="137" cy="48"/>
              </a:xfrm>
              <a:custGeom>
                <a:avLst/>
                <a:gdLst>
                  <a:gd name="T0" fmla="*/ 36 w 137"/>
                  <a:gd name="T1" fmla="*/ 30 h 48"/>
                  <a:gd name="T2" fmla="*/ 11 w 137"/>
                  <a:gd name="T3" fmla="*/ 12 h 48"/>
                  <a:gd name="T4" fmla="*/ 0 w 137"/>
                  <a:gd name="T5" fmla="*/ 0 h 48"/>
                  <a:gd name="T6" fmla="*/ 18 w 137"/>
                  <a:gd name="T7" fmla="*/ 3 h 48"/>
                  <a:gd name="T8" fmla="*/ 117 w 137"/>
                  <a:gd name="T9" fmla="*/ 18 h 48"/>
                  <a:gd name="T10" fmla="*/ 131 w 137"/>
                  <a:gd name="T11" fmla="*/ 40 h 48"/>
                  <a:gd name="T12" fmla="*/ 137 w 137"/>
                  <a:gd name="T13" fmla="*/ 48 h 48"/>
                  <a:gd name="T14" fmla="*/ 36 w 137"/>
                  <a:gd name="T15" fmla="*/ 30 h 48"/>
                  <a:gd name="T16" fmla="*/ 0 60000 65536"/>
                  <a:gd name="T17" fmla="*/ 0 60000 65536"/>
                  <a:gd name="T18" fmla="*/ 0 60000 65536"/>
                  <a:gd name="T19" fmla="*/ 0 60000 65536"/>
                  <a:gd name="T20" fmla="*/ 0 60000 65536"/>
                  <a:gd name="T21" fmla="*/ 0 60000 65536"/>
                  <a:gd name="T22" fmla="*/ 0 60000 65536"/>
                  <a:gd name="T23" fmla="*/ 0 60000 65536"/>
                  <a:gd name="T24" fmla="*/ 0 w 137"/>
                  <a:gd name="T25" fmla="*/ 0 h 48"/>
                  <a:gd name="T26" fmla="*/ 137 w 137"/>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7" h="48">
                    <a:moveTo>
                      <a:pt x="36" y="30"/>
                    </a:moveTo>
                    <a:lnTo>
                      <a:pt x="11" y="12"/>
                    </a:lnTo>
                    <a:lnTo>
                      <a:pt x="0" y="0"/>
                    </a:lnTo>
                    <a:lnTo>
                      <a:pt x="18" y="3"/>
                    </a:lnTo>
                    <a:lnTo>
                      <a:pt x="117" y="18"/>
                    </a:lnTo>
                    <a:lnTo>
                      <a:pt x="131" y="40"/>
                    </a:lnTo>
                    <a:lnTo>
                      <a:pt x="137" y="48"/>
                    </a:lnTo>
                    <a:lnTo>
                      <a:pt x="36" y="30"/>
                    </a:lnTo>
                    <a:close/>
                  </a:path>
                </a:pathLst>
              </a:custGeom>
              <a:solidFill>
                <a:schemeClr val="bg1"/>
              </a:solidFill>
              <a:ln w="9525">
                <a:noFill/>
                <a:round/>
                <a:headEnd/>
                <a:tailEnd/>
              </a:ln>
            </p:spPr>
            <p:txBody>
              <a:bodyPr/>
              <a:lstStyle/>
              <a:p>
                <a:endParaRPr lang="de-AT"/>
              </a:p>
            </p:txBody>
          </p:sp>
        </p:grpSp>
        <p:sp>
          <p:nvSpPr>
            <p:cNvPr id="25608" name="AutoShape 17"/>
            <p:cNvSpPr>
              <a:spLocks noChangeAspect="1" noChangeArrowheads="1"/>
            </p:cNvSpPr>
            <p:nvPr/>
          </p:nvSpPr>
          <p:spPr bwMode="auto">
            <a:xfrm>
              <a:off x="1102" y="1318"/>
              <a:ext cx="175" cy="66"/>
            </a:xfrm>
            <a:prstGeom prst="roundRect">
              <a:avLst>
                <a:gd name="adj" fmla="val 50000"/>
              </a:avLst>
            </a:prstGeom>
            <a:solidFill>
              <a:srgbClr val="FFFF00"/>
            </a:solidFill>
            <a:ln w="3175">
              <a:solidFill>
                <a:schemeClr val="tx1"/>
              </a:solidFill>
              <a:round/>
              <a:headEnd/>
              <a:tailEnd/>
            </a:ln>
          </p:spPr>
          <p:txBody>
            <a:bodyPr wrap="none" anchor="ctr"/>
            <a:lstStyle/>
            <a:p>
              <a:endParaRPr lang="en-US">
                <a:latin typeface="Calibri" pitchFamily="34" charset="0"/>
              </a:endParaRPr>
            </a:p>
          </p:txBody>
        </p:sp>
        <p:sp>
          <p:nvSpPr>
            <p:cNvPr id="25609" name="Oval 18"/>
            <p:cNvSpPr>
              <a:spLocks noChangeAspect="1" noChangeArrowheads="1"/>
            </p:cNvSpPr>
            <p:nvPr/>
          </p:nvSpPr>
          <p:spPr bwMode="auto">
            <a:xfrm>
              <a:off x="1025" y="1286"/>
              <a:ext cx="98" cy="98"/>
            </a:xfrm>
            <a:prstGeom prst="ellipse">
              <a:avLst/>
            </a:prstGeom>
            <a:noFill/>
            <a:ln w="19050">
              <a:solidFill>
                <a:schemeClr val="tx1"/>
              </a:solidFill>
              <a:round/>
              <a:headEnd/>
              <a:tailEnd/>
            </a:ln>
          </p:spPr>
          <p:txBody>
            <a:bodyPr wrap="none" anchor="ctr"/>
            <a:lstStyle/>
            <a:p>
              <a:endParaRPr lang="en-US">
                <a:latin typeface="Calibri" pitchFamily="34" charset="0"/>
              </a:endParaRPr>
            </a:p>
          </p:txBody>
        </p:sp>
        <p:sp>
          <p:nvSpPr>
            <p:cNvPr id="25610" name="Oval 19"/>
            <p:cNvSpPr>
              <a:spLocks noChangeAspect="1" noChangeArrowheads="1"/>
            </p:cNvSpPr>
            <p:nvPr/>
          </p:nvSpPr>
          <p:spPr bwMode="auto">
            <a:xfrm>
              <a:off x="1247" y="1288"/>
              <a:ext cx="98" cy="98"/>
            </a:xfrm>
            <a:prstGeom prst="ellipse">
              <a:avLst/>
            </a:prstGeom>
            <a:noFill/>
            <a:ln w="19050">
              <a:solidFill>
                <a:schemeClr val="tx1"/>
              </a:solidFill>
              <a:round/>
              <a:headEnd/>
              <a:tailEnd/>
            </a:ln>
          </p:spPr>
          <p:txBody>
            <a:bodyPr wrap="none" anchor="ctr"/>
            <a:lstStyle/>
            <a:p>
              <a:endParaRPr lang="en-US">
                <a:latin typeface="Calibri" pitchFamily="34" charset="0"/>
              </a:endParaRPr>
            </a:p>
          </p:txBody>
        </p:sp>
        <p:sp>
          <p:nvSpPr>
            <p:cNvPr id="25611" name="Line 20"/>
            <p:cNvSpPr>
              <a:spLocks noChangeAspect="1" noChangeShapeType="1"/>
            </p:cNvSpPr>
            <p:nvPr/>
          </p:nvSpPr>
          <p:spPr bwMode="auto">
            <a:xfrm>
              <a:off x="1096" y="1302"/>
              <a:ext cx="175" cy="0"/>
            </a:xfrm>
            <a:prstGeom prst="line">
              <a:avLst/>
            </a:prstGeom>
            <a:noFill/>
            <a:ln w="12700">
              <a:solidFill>
                <a:schemeClr val="tx1"/>
              </a:solidFill>
              <a:round/>
              <a:headEnd/>
              <a:tailEnd/>
            </a:ln>
          </p:spPr>
          <p:txBody>
            <a:bodyPr/>
            <a:lstStyle/>
            <a:p>
              <a:endParaRPr lang="de-AT"/>
            </a:p>
          </p:txBody>
        </p:sp>
        <p:sp>
          <p:nvSpPr>
            <p:cNvPr id="25612" name="Line 21"/>
            <p:cNvSpPr>
              <a:spLocks noChangeAspect="1" noChangeShapeType="1"/>
            </p:cNvSpPr>
            <p:nvPr/>
          </p:nvSpPr>
          <p:spPr bwMode="auto">
            <a:xfrm>
              <a:off x="1277" y="1300"/>
              <a:ext cx="22" cy="34"/>
            </a:xfrm>
            <a:prstGeom prst="line">
              <a:avLst/>
            </a:prstGeom>
            <a:noFill/>
            <a:ln w="12700">
              <a:solidFill>
                <a:schemeClr val="tx1"/>
              </a:solidFill>
              <a:round/>
              <a:headEnd/>
              <a:tailEnd/>
            </a:ln>
          </p:spPr>
          <p:txBody>
            <a:bodyPr/>
            <a:lstStyle/>
            <a:p>
              <a:endParaRPr lang="de-AT"/>
            </a:p>
          </p:txBody>
        </p:sp>
        <p:sp>
          <p:nvSpPr>
            <p:cNvPr id="25613" name="Line 22"/>
            <p:cNvSpPr>
              <a:spLocks noChangeAspect="1" noChangeShapeType="1"/>
            </p:cNvSpPr>
            <p:nvPr/>
          </p:nvSpPr>
          <p:spPr bwMode="auto">
            <a:xfrm flipH="1">
              <a:off x="1077" y="1300"/>
              <a:ext cx="19" cy="34"/>
            </a:xfrm>
            <a:prstGeom prst="line">
              <a:avLst/>
            </a:prstGeom>
            <a:noFill/>
            <a:ln w="12700">
              <a:solidFill>
                <a:schemeClr val="tx1"/>
              </a:solidFill>
              <a:round/>
              <a:headEnd/>
              <a:tailEnd/>
            </a:ln>
          </p:spPr>
          <p:txBody>
            <a:bodyPr/>
            <a:lstStyle/>
            <a:p>
              <a:endParaRPr lang="de-AT"/>
            </a:p>
          </p:txBody>
        </p:sp>
        <p:sp>
          <p:nvSpPr>
            <p:cNvPr id="25614" name="Line 23"/>
            <p:cNvSpPr>
              <a:spLocks noChangeAspect="1" noChangeShapeType="1"/>
            </p:cNvSpPr>
            <p:nvPr/>
          </p:nvSpPr>
          <p:spPr bwMode="auto">
            <a:xfrm flipH="1" flipV="1">
              <a:off x="1014" y="1094"/>
              <a:ext cx="95" cy="205"/>
            </a:xfrm>
            <a:prstGeom prst="line">
              <a:avLst/>
            </a:prstGeom>
            <a:noFill/>
            <a:ln w="12700">
              <a:solidFill>
                <a:schemeClr val="tx1"/>
              </a:solidFill>
              <a:round/>
              <a:headEnd/>
              <a:tailEnd/>
            </a:ln>
          </p:spPr>
          <p:txBody>
            <a:bodyPr/>
            <a:lstStyle/>
            <a:p>
              <a:endParaRPr lang="de-AT"/>
            </a:p>
          </p:txBody>
        </p:sp>
        <p:sp>
          <p:nvSpPr>
            <p:cNvPr id="25615" name="Line 24"/>
            <p:cNvSpPr>
              <a:spLocks noChangeAspect="1" noChangeShapeType="1"/>
            </p:cNvSpPr>
            <p:nvPr/>
          </p:nvSpPr>
          <p:spPr bwMode="auto">
            <a:xfrm flipV="1">
              <a:off x="1186" y="1201"/>
              <a:ext cx="1" cy="96"/>
            </a:xfrm>
            <a:prstGeom prst="line">
              <a:avLst/>
            </a:prstGeom>
            <a:noFill/>
            <a:ln w="12700">
              <a:solidFill>
                <a:schemeClr val="tx1"/>
              </a:solidFill>
              <a:round/>
              <a:headEnd/>
              <a:tailEnd/>
            </a:ln>
          </p:spPr>
          <p:txBody>
            <a:bodyPr/>
            <a:lstStyle/>
            <a:p>
              <a:endParaRPr lang="de-AT"/>
            </a:p>
          </p:txBody>
        </p:sp>
        <p:sp>
          <p:nvSpPr>
            <p:cNvPr id="25616" name="Line 25"/>
            <p:cNvSpPr>
              <a:spLocks noChangeAspect="1" noChangeShapeType="1"/>
            </p:cNvSpPr>
            <p:nvPr/>
          </p:nvSpPr>
          <p:spPr bwMode="auto">
            <a:xfrm flipV="1">
              <a:off x="1065" y="1204"/>
              <a:ext cx="126" cy="2"/>
            </a:xfrm>
            <a:prstGeom prst="line">
              <a:avLst/>
            </a:prstGeom>
            <a:noFill/>
            <a:ln w="12700">
              <a:solidFill>
                <a:schemeClr val="tx1"/>
              </a:solidFill>
              <a:round/>
              <a:headEnd/>
              <a:tailEnd/>
            </a:ln>
          </p:spPr>
          <p:txBody>
            <a:bodyPr/>
            <a:lstStyle/>
            <a:p>
              <a:endParaRPr lang="de-AT"/>
            </a:p>
          </p:txBody>
        </p:sp>
        <p:sp>
          <p:nvSpPr>
            <p:cNvPr id="25617" name="Line 26"/>
            <p:cNvSpPr>
              <a:spLocks noChangeAspect="1" noChangeShapeType="1"/>
            </p:cNvSpPr>
            <p:nvPr/>
          </p:nvSpPr>
          <p:spPr bwMode="auto">
            <a:xfrm>
              <a:off x="961" y="1095"/>
              <a:ext cx="58" cy="1"/>
            </a:xfrm>
            <a:prstGeom prst="line">
              <a:avLst/>
            </a:prstGeom>
            <a:noFill/>
            <a:ln w="12700">
              <a:solidFill>
                <a:schemeClr val="tx1"/>
              </a:solidFill>
              <a:round/>
              <a:headEnd/>
              <a:tailEnd/>
            </a:ln>
          </p:spPr>
          <p:txBody>
            <a:bodyPr/>
            <a:lstStyle/>
            <a:p>
              <a:endParaRPr lang="de-AT"/>
            </a:p>
          </p:txBody>
        </p:sp>
        <p:sp>
          <p:nvSpPr>
            <p:cNvPr id="25618" name="AutoShape 27"/>
            <p:cNvSpPr>
              <a:spLocks noChangeAspect="1" noChangeArrowheads="1"/>
            </p:cNvSpPr>
            <p:nvPr/>
          </p:nvSpPr>
          <p:spPr bwMode="auto">
            <a:xfrm rot="-1900529">
              <a:off x="1005" y="1064"/>
              <a:ext cx="79" cy="25"/>
            </a:xfrm>
            <a:prstGeom prst="roundRect">
              <a:avLst>
                <a:gd name="adj" fmla="val 50000"/>
              </a:avLst>
            </a:prstGeom>
            <a:solidFill>
              <a:srgbClr val="FFFF00"/>
            </a:solidFill>
            <a:ln w="3175">
              <a:solidFill>
                <a:schemeClr val="tx1"/>
              </a:solidFill>
              <a:round/>
              <a:headEnd/>
              <a:tailEnd/>
            </a:ln>
          </p:spPr>
          <p:txBody>
            <a:bodyPr wrap="none" anchor="ctr"/>
            <a:lstStyle/>
            <a:p>
              <a:endParaRPr lang="en-US">
                <a:latin typeface="Calibri" pitchFamily="34" charset="0"/>
              </a:endParaRPr>
            </a:p>
          </p:txBody>
        </p:sp>
      </p:grpSp>
      <p:sp>
        <p:nvSpPr>
          <p:cNvPr id="25606" name="Line 29"/>
          <p:cNvSpPr>
            <a:spLocks noChangeShapeType="1"/>
          </p:cNvSpPr>
          <p:nvPr/>
        </p:nvSpPr>
        <p:spPr bwMode="auto">
          <a:xfrm>
            <a:off x="0" y="5255628"/>
            <a:ext cx="9144000" cy="0"/>
          </a:xfrm>
          <a:prstGeom prst="line">
            <a:avLst/>
          </a:prstGeom>
          <a:noFill/>
          <a:ln w="9525">
            <a:solidFill>
              <a:schemeClr val="tx1"/>
            </a:solidFill>
            <a:round/>
            <a:headEnd/>
            <a:tailEnd/>
          </a:ln>
        </p:spPr>
        <p:txBody>
          <a:bodyPr lIns="91435" tIns="45718" rIns="91435" bIns="45718"/>
          <a:lstStyle/>
          <a:p>
            <a:endParaRPr lang="de-AT"/>
          </a:p>
        </p:txBody>
      </p:sp>
      <p:sp>
        <p:nvSpPr>
          <p:cNvPr id="31" name="Ovale 30"/>
          <p:cNvSpPr/>
          <p:nvPr/>
        </p:nvSpPr>
        <p:spPr>
          <a:xfrm>
            <a:off x="258638" y="1623840"/>
            <a:ext cx="108000" cy="108000"/>
          </a:xfrm>
          <a:prstGeom prst="ellipse">
            <a:avLst/>
          </a:prstGeom>
          <a:solidFill>
            <a:srgbClr val="C00000"/>
          </a:solidFill>
          <a:ln w="42500" cap="flat" cmpd="sng" algn="ctr">
            <a:noFill/>
            <a:prstDash val="solid"/>
          </a:ln>
          <a:effectLst>
            <a:glow rad="63500">
              <a:srgbClr val="C0504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outerShdw blurRad="38100" dist="38100" dir="2700000" algn="tl">
                  <a:srgbClr val="000000">
                    <a:alpha val="43137"/>
                  </a:srgbClr>
                </a:outerShdw>
              </a:effectLst>
              <a:uLnTx/>
              <a:uFillTx/>
              <a:latin typeface="Calibri"/>
              <a:ea typeface="+mn-ea"/>
              <a:cs typeface="+mn-cs"/>
            </a:endParaRPr>
          </a:p>
        </p:txBody>
      </p:sp>
      <p:sp>
        <p:nvSpPr>
          <p:cNvPr id="49" name="Segnaposto contenuto 2"/>
          <p:cNvSpPr>
            <a:spLocks noGrp="1"/>
          </p:cNvSpPr>
          <p:nvPr>
            <p:ph idx="4294967295"/>
          </p:nvPr>
        </p:nvSpPr>
        <p:spPr>
          <a:xfrm>
            <a:off x="350795" y="1478123"/>
            <a:ext cx="8478411" cy="4700078"/>
          </a:xfrm>
          <a:prstGeom prst="rect">
            <a:avLst/>
          </a:prstGeom>
        </p:spPr>
        <p:txBody>
          <a:bodyPr/>
          <a:lstStyle/>
          <a:p>
            <a:pPr marL="0" indent="0" algn="just">
              <a:buNone/>
            </a:pPr>
            <a:r>
              <a:rPr lang="en-US" sz="1800" dirty="0" smtClean="0">
                <a:solidFill>
                  <a:schemeClr val="accent1"/>
                </a:solidFill>
              </a:rPr>
              <a:t>Three areas have </a:t>
            </a:r>
            <a:r>
              <a:rPr lang="en-US" sz="1800" dirty="0">
                <a:solidFill>
                  <a:schemeClr val="accent1"/>
                </a:solidFill>
              </a:rPr>
              <a:t>to be addressed in order to promote </a:t>
            </a:r>
            <a:r>
              <a:rPr lang="en-US" sz="1800" dirty="0" smtClean="0">
                <a:solidFill>
                  <a:schemeClr val="accent1"/>
                </a:solidFill>
              </a:rPr>
              <a:t>the GPR </a:t>
            </a:r>
            <a:r>
              <a:rPr lang="en-US" sz="1800" dirty="0">
                <a:solidFill>
                  <a:schemeClr val="accent1"/>
                </a:solidFill>
              </a:rPr>
              <a:t>use </a:t>
            </a:r>
            <a:r>
              <a:rPr lang="en-US" sz="1800" dirty="0" smtClean="0">
                <a:solidFill>
                  <a:schemeClr val="accent1"/>
                </a:solidFill>
              </a:rPr>
              <a:t>in CE</a:t>
            </a:r>
          </a:p>
          <a:p>
            <a:pPr algn="just"/>
            <a:endParaRPr lang="en-US" sz="1100" dirty="0" smtClean="0">
              <a:solidFill>
                <a:schemeClr val="accent1"/>
              </a:solidFill>
            </a:endParaRPr>
          </a:p>
          <a:p>
            <a:pPr marL="1978025" indent="-269875" algn="just">
              <a:buSzPct val="185000"/>
              <a:buFont typeface="Arial" pitchFamily="34" charset="0"/>
              <a:buChar char="•"/>
            </a:pPr>
            <a:r>
              <a:rPr lang="en-US" sz="1800" dirty="0" smtClean="0">
                <a:solidFill>
                  <a:schemeClr val="accent1"/>
                </a:solidFill>
              </a:rPr>
              <a:t>Advancement of GPR system, increase </a:t>
            </a:r>
            <a:r>
              <a:rPr lang="en-US" sz="1800" dirty="0">
                <a:solidFill>
                  <a:schemeClr val="accent1"/>
                </a:solidFill>
              </a:rPr>
              <a:t>of </a:t>
            </a:r>
            <a:r>
              <a:rPr lang="en-US" sz="1800" dirty="0" smtClean="0">
                <a:solidFill>
                  <a:schemeClr val="accent1"/>
                </a:solidFill>
              </a:rPr>
              <a:t>sensitivity </a:t>
            </a:r>
            <a:r>
              <a:rPr lang="en-US" sz="1800" dirty="0">
                <a:solidFill>
                  <a:schemeClr val="accent1"/>
                </a:solidFill>
              </a:rPr>
              <a:t>to enable </a:t>
            </a:r>
            <a:r>
              <a:rPr lang="en-US" sz="1800" dirty="0" smtClean="0">
                <a:solidFill>
                  <a:schemeClr val="accent1"/>
                </a:solidFill>
              </a:rPr>
              <a:t>usability </a:t>
            </a:r>
            <a:r>
              <a:rPr lang="en-US" sz="1800" dirty="0">
                <a:solidFill>
                  <a:schemeClr val="accent1"/>
                </a:solidFill>
              </a:rPr>
              <a:t>in a wider </a:t>
            </a:r>
            <a:r>
              <a:rPr lang="en-US" sz="1800" dirty="0" smtClean="0">
                <a:solidFill>
                  <a:schemeClr val="accent1"/>
                </a:solidFill>
              </a:rPr>
              <a:t> range </a:t>
            </a:r>
            <a:r>
              <a:rPr lang="en-US" sz="1800" dirty="0">
                <a:solidFill>
                  <a:schemeClr val="accent1"/>
                </a:solidFill>
              </a:rPr>
              <a:t>of </a:t>
            </a:r>
            <a:r>
              <a:rPr lang="en-US" sz="1800" dirty="0" smtClean="0">
                <a:solidFill>
                  <a:schemeClr val="accent1"/>
                </a:solidFill>
              </a:rPr>
              <a:t>conditions</a:t>
            </a:r>
            <a:r>
              <a:rPr lang="en-US" sz="1800" dirty="0">
                <a:solidFill>
                  <a:schemeClr val="accent1"/>
                </a:solidFill>
              </a:rPr>
              <a:t>.</a:t>
            </a:r>
            <a:endParaRPr lang="en-US" sz="1800" dirty="0" smtClean="0">
              <a:solidFill>
                <a:schemeClr val="accent1"/>
              </a:solidFill>
            </a:endParaRPr>
          </a:p>
          <a:p>
            <a:pPr marL="1978025" indent="-269875" algn="just">
              <a:buSzPct val="185000"/>
              <a:buFont typeface="Arial" pitchFamily="34" charset="0"/>
              <a:buChar char="•"/>
            </a:pPr>
            <a:endParaRPr lang="en-US" sz="800" dirty="0">
              <a:solidFill>
                <a:schemeClr val="accent1"/>
              </a:solidFill>
            </a:endParaRPr>
          </a:p>
          <a:p>
            <a:pPr marL="1978025" indent="-269875" algn="just">
              <a:buSzPct val="185000"/>
              <a:buFont typeface="Arial" pitchFamily="34" charset="0"/>
              <a:buChar char="•"/>
            </a:pPr>
            <a:r>
              <a:rPr lang="en-US" sz="1800" dirty="0" smtClean="0">
                <a:solidFill>
                  <a:schemeClr val="accent1"/>
                </a:solidFill>
              </a:rPr>
              <a:t>Improvement of data processing/EM algorithms to </a:t>
            </a:r>
            <a:r>
              <a:rPr lang="en-US" sz="1800" dirty="0">
                <a:solidFill>
                  <a:schemeClr val="accent1"/>
                </a:solidFill>
              </a:rPr>
              <a:t>ease the interpretation of </a:t>
            </a:r>
            <a:r>
              <a:rPr lang="en-US" sz="1800" dirty="0" smtClean="0">
                <a:solidFill>
                  <a:schemeClr val="accent1"/>
                </a:solidFill>
              </a:rPr>
              <a:t>results </a:t>
            </a:r>
            <a:r>
              <a:rPr lang="en-US" sz="1800" dirty="0">
                <a:solidFill>
                  <a:schemeClr val="accent1"/>
                </a:solidFill>
              </a:rPr>
              <a:t>by un-experienced </a:t>
            </a:r>
            <a:r>
              <a:rPr lang="en-US" sz="1800" dirty="0" smtClean="0">
                <a:solidFill>
                  <a:schemeClr val="accent1"/>
                </a:solidFill>
              </a:rPr>
              <a:t>operators.</a:t>
            </a:r>
          </a:p>
          <a:p>
            <a:pPr marL="1978025" indent="-269875" algn="just">
              <a:buSzPct val="185000"/>
              <a:buNone/>
            </a:pPr>
            <a:endParaRPr lang="en-US" sz="800" dirty="0">
              <a:solidFill>
                <a:schemeClr val="accent1"/>
              </a:solidFill>
            </a:endParaRPr>
          </a:p>
          <a:p>
            <a:pPr marL="1978025" indent="-269875">
              <a:buSzPct val="185000"/>
              <a:buFont typeface="Arial" pitchFamily="34" charset="0"/>
              <a:buChar char="•"/>
            </a:pPr>
            <a:r>
              <a:rPr lang="en-US" sz="1800" dirty="0" smtClean="0">
                <a:solidFill>
                  <a:schemeClr val="accent1"/>
                </a:solidFill>
              </a:rPr>
              <a:t>Development </a:t>
            </a:r>
            <a:r>
              <a:rPr lang="en-US" sz="1800" dirty="0">
                <a:solidFill>
                  <a:schemeClr val="accent1"/>
                </a:solidFill>
              </a:rPr>
              <a:t>of </a:t>
            </a:r>
            <a:r>
              <a:rPr lang="en-US" sz="1800" dirty="0" smtClean="0">
                <a:solidFill>
                  <a:schemeClr val="accent1"/>
                </a:solidFill>
              </a:rPr>
              <a:t>standards/guidelines </a:t>
            </a:r>
            <a:r>
              <a:rPr lang="en-US" sz="1800" dirty="0">
                <a:solidFill>
                  <a:schemeClr val="accent1"/>
                </a:solidFill>
              </a:rPr>
              <a:t>and </a:t>
            </a:r>
            <a:r>
              <a:rPr lang="en-US" sz="1800" dirty="0" smtClean="0">
                <a:solidFill>
                  <a:schemeClr val="accent1"/>
                </a:solidFill>
              </a:rPr>
              <a:t>training </a:t>
            </a:r>
            <a:r>
              <a:rPr lang="en-US" sz="1800" dirty="0">
                <a:solidFill>
                  <a:schemeClr val="accent1"/>
                </a:solidFill>
              </a:rPr>
              <a:t>of end users, </a:t>
            </a:r>
            <a:r>
              <a:rPr lang="en-US" sz="1800" dirty="0" smtClean="0">
                <a:solidFill>
                  <a:schemeClr val="accent1"/>
                </a:solidFill>
              </a:rPr>
              <a:t>to </a:t>
            </a:r>
            <a:r>
              <a:rPr lang="en-US" sz="1800" dirty="0">
                <a:solidFill>
                  <a:schemeClr val="accent1"/>
                </a:solidFill>
              </a:rPr>
              <a:t>increase the awareness of operators.</a:t>
            </a:r>
          </a:p>
          <a:p>
            <a:pPr algn="just"/>
            <a:endParaRPr lang="en-US" sz="1600" b="1" dirty="0">
              <a:solidFill>
                <a:schemeClr val="accent1"/>
              </a:solidFill>
            </a:endParaRPr>
          </a:p>
          <a:p>
            <a:pPr marL="0" indent="0" algn="just">
              <a:buNone/>
            </a:pPr>
            <a:endParaRPr lang="it-IT" sz="1600" dirty="0">
              <a:solidFill>
                <a:schemeClr val="accent1"/>
              </a:solidFill>
            </a:endParaRPr>
          </a:p>
        </p:txBody>
      </p:sp>
      <p:pic>
        <p:nvPicPr>
          <p:cNvPr id="50" name="Picture 2" descr="http://www.rjmcompany.com/ground-penetrating-radar.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4427" y="1900678"/>
            <a:ext cx="1193543" cy="1012824"/>
          </a:xfrm>
          <a:prstGeom prst="rect">
            <a:avLst/>
          </a:prstGeom>
          <a:noFill/>
          <a:extLst>
            <a:ext uri="{909E8E84-426E-40DD-AFC4-6F175D3DCCD1}">
              <a14:hiddenFill xmlns:a14="http://schemas.microsoft.com/office/drawing/2010/main">
                <a:solidFill>
                  <a:srgbClr val="FFFFFF"/>
                </a:solidFill>
              </a14:hiddenFill>
            </a:ext>
          </a:extLst>
        </p:spPr>
      </p:pic>
      <p:grpSp>
        <p:nvGrpSpPr>
          <p:cNvPr id="53" name="Group 10"/>
          <p:cNvGrpSpPr>
            <a:grpSpLocks/>
          </p:cNvGrpSpPr>
          <p:nvPr/>
        </p:nvGrpSpPr>
        <p:grpSpPr bwMode="auto">
          <a:xfrm>
            <a:off x="836742" y="2937710"/>
            <a:ext cx="1155682" cy="728396"/>
            <a:chOff x="1985" y="1754"/>
            <a:chExt cx="2900" cy="2023"/>
          </a:xfrm>
        </p:grpSpPr>
        <p:sp>
          <p:nvSpPr>
            <p:cNvPr id="54" name="Rectangle 11"/>
            <p:cNvSpPr>
              <a:spLocks noChangeArrowheads="1"/>
            </p:cNvSpPr>
            <p:nvPr/>
          </p:nvSpPr>
          <p:spPr bwMode="auto">
            <a:xfrm>
              <a:off x="2056" y="1891"/>
              <a:ext cx="2683" cy="1886"/>
            </a:xfrm>
            <a:prstGeom prst="rect">
              <a:avLst/>
            </a:prstGeom>
            <a:solidFill>
              <a:schemeClr val="bg1"/>
            </a:solidFill>
            <a:ln w="9525">
              <a:solidFill>
                <a:schemeClr val="bg1"/>
              </a:solidFill>
              <a:miter lim="800000"/>
              <a:headEnd/>
              <a:tailEnd/>
            </a:ln>
          </p:spPr>
          <p:txBody>
            <a:bodyPr wrap="none"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pic>
          <p:nvPicPr>
            <p:cNvPr id="55" name="Picture 12" descr="profile3"/>
            <p:cNvPicPr>
              <a:picLocks noChangeAspect="1" noChangeArrowheads="1"/>
            </p:cNvPicPr>
            <p:nvPr/>
          </p:nvPicPr>
          <p:blipFill>
            <a:blip r:embed="rId8" cstate="print">
              <a:clrChange>
                <a:clrFrom>
                  <a:srgbClr val="FFFFFF"/>
                </a:clrFrom>
                <a:clrTo>
                  <a:srgbClr val="FFFFFF">
                    <a:alpha val="0"/>
                  </a:srgbClr>
                </a:clrTo>
              </a:clrChange>
            </a:blip>
            <a:srcRect l="252" r="609"/>
            <a:stretch>
              <a:fillRect/>
            </a:stretch>
          </p:blipFill>
          <p:spPr bwMode="auto">
            <a:xfrm>
              <a:off x="1985" y="1754"/>
              <a:ext cx="2900" cy="2022"/>
            </a:xfrm>
            <a:prstGeom prst="rect">
              <a:avLst/>
            </a:prstGeom>
            <a:noFill/>
            <a:ln w="9525">
              <a:noFill/>
              <a:miter lim="800000"/>
              <a:headEnd/>
              <a:tailEnd/>
            </a:ln>
          </p:spPr>
        </p:pic>
      </p:grpSp>
      <p:sp>
        <p:nvSpPr>
          <p:cNvPr id="8" name="Titolo 7"/>
          <p:cNvSpPr>
            <a:spLocks noGrp="1"/>
          </p:cNvSpPr>
          <p:nvPr>
            <p:ph type="title"/>
          </p:nvPr>
        </p:nvSpPr>
        <p:spPr/>
        <p:txBody>
          <a:bodyPr/>
          <a:lstStyle/>
          <a:p>
            <a:endParaRPr lang="it-IT" dirty="0"/>
          </a:p>
        </p:txBody>
      </p:sp>
      <p:sp>
        <p:nvSpPr>
          <p:cNvPr id="57" name="Rectangle 2"/>
          <p:cNvSpPr txBox="1">
            <a:spLocks noChangeArrowheads="1"/>
          </p:cNvSpPr>
          <p:nvPr/>
        </p:nvSpPr>
        <p:spPr>
          <a:xfrm>
            <a:off x="314327" y="164649"/>
            <a:ext cx="6297613" cy="600075"/>
          </a:xfrm>
          <a:prstGeom prst="rect">
            <a:avLst/>
          </a:prstGeom>
        </p:spPr>
        <p:txBody>
          <a:bodyPr/>
          <a:lstStyle>
            <a:lvl1pPr algn="l" rtl="0" fontAlgn="base">
              <a:lnSpc>
                <a:spcPct val="95000"/>
              </a:lnSpc>
              <a:spcBef>
                <a:spcPct val="0"/>
              </a:spcBef>
              <a:spcAft>
                <a:spcPct val="0"/>
              </a:spcAft>
              <a:defRPr sz="2400" b="1">
                <a:solidFill>
                  <a:schemeClr val="bg1"/>
                </a:solidFill>
                <a:latin typeface="+mj-lt"/>
                <a:ea typeface="+mj-ea"/>
                <a:cs typeface="+mj-cs"/>
              </a:defRPr>
            </a:lvl1pPr>
            <a:lvl2pPr algn="l" rtl="0" fontAlgn="base">
              <a:lnSpc>
                <a:spcPct val="95000"/>
              </a:lnSpc>
              <a:spcBef>
                <a:spcPct val="0"/>
              </a:spcBef>
              <a:spcAft>
                <a:spcPct val="0"/>
              </a:spcAft>
              <a:defRPr sz="2200" b="1">
                <a:solidFill>
                  <a:schemeClr val="bg1"/>
                </a:solidFill>
                <a:latin typeface="Arial" charset="0"/>
              </a:defRPr>
            </a:lvl2pPr>
            <a:lvl3pPr algn="l" rtl="0" fontAlgn="base">
              <a:lnSpc>
                <a:spcPct val="95000"/>
              </a:lnSpc>
              <a:spcBef>
                <a:spcPct val="0"/>
              </a:spcBef>
              <a:spcAft>
                <a:spcPct val="0"/>
              </a:spcAft>
              <a:defRPr sz="2200" b="1">
                <a:solidFill>
                  <a:schemeClr val="bg1"/>
                </a:solidFill>
                <a:latin typeface="Arial" charset="0"/>
              </a:defRPr>
            </a:lvl3pPr>
            <a:lvl4pPr algn="l" rtl="0" fontAlgn="base">
              <a:lnSpc>
                <a:spcPct val="95000"/>
              </a:lnSpc>
              <a:spcBef>
                <a:spcPct val="0"/>
              </a:spcBef>
              <a:spcAft>
                <a:spcPct val="0"/>
              </a:spcAft>
              <a:defRPr sz="2200" b="1">
                <a:solidFill>
                  <a:schemeClr val="bg1"/>
                </a:solidFill>
                <a:latin typeface="Arial" charset="0"/>
              </a:defRPr>
            </a:lvl4pPr>
            <a:lvl5pPr algn="l" rtl="0" fontAlgn="base">
              <a:lnSpc>
                <a:spcPct val="95000"/>
              </a:lnSpc>
              <a:spcBef>
                <a:spcPct val="0"/>
              </a:spcBef>
              <a:spcAft>
                <a:spcPct val="0"/>
              </a:spcAft>
              <a:defRPr sz="2200" b="1">
                <a:solidFill>
                  <a:schemeClr val="bg1"/>
                </a:solidFill>
                <a:latin typeface="Arial" charset="0"/>
              </a:defRPr>
            </a:lvl5pPr>
            <a:lvl6pPr marL="457200" algn="l" rtl="0" fontAlgn="base">
              <a:lnSpc>
                <a:spcPct val="95000"/>
              </a:lnSpc>
              <a:spcBef>
                <a:spcPct val="0"/>
              </a:spcBef>
              <a:spcAft>
                <a:spcPct val="0"/>
              </a:spcAft>
              <a:defRPr sz="2200" b="1">
                <a:solidFill>
                  <a:schemeClr val="bg1"/>
                </a:solidFill>
                <a:latin typeface="Arial" charset="0"/>
              </a:defRPr>
            </a:lvl6pPr>
            <a:lvl7pPr marL="914400" algn="l" rtl="0" fontAlgn="base">
              <a:lnSpc>
                <a:spcPct val="95000"/>
              </a:lnSpc>
              <a:spcBef>
                <a:spcPct val="0"/>
              </a:spcBef>
              <a:spcAft>
                <a:spcPct val="0"/>
              </a:spcAft>
              <a:defRPr sz="2200" b="1">
                <a:solidFill>
                  <a:schemeClr val="bg1"/>
                </a:solidFill>
                <a:latin typeface="Arial" charset="0"/>
              </a:defRPr>
            </a:lvl7pPr>
            <a:lvl8pPr marL="1371600" algn="l" rtl="0" fontAlgn="base">
              <a:lnSpc>
                <a:spcPct val="95000"/>
              </a:lnSpc>
              <a:spcBef>
                <a:spcPct val="0"/>
              </a:spcBef>
              <a:spcAft>
                <a:spcPct val="0"/>
              </a:spcAft>
              <a:defRPr sz="2200" b="1">
                <a:solidFill>
                  <a:schemeClr val="bg1"/>
                </a:solidFill>
                <a:latin typeface="Arial" charset="0"/>
              </a:defRPr>
            </a:lvl8pPr>
            <a:lvl9pPr marL="1828800" algn="l" rtl="0" fontAlgn="base">
              <a:lnSpc>
                <a:spcPct val="95000"/>
              </a:lnSpc>
              <a:spcBef>
                <a:spcPct val="0"/>
              </a:spcBef>
              <a:spcAft>
                <a:spcPct val="0"/>
              </a:spcAft>
              <a:defRPr sz="2200" b="1">
                <a:solidFill>
                  <a:schemeClr val="bg1"/>
                </a:solidFill>
                <a:latin typeface="Arial" charset="0"/>
              </a:defRPr>
            </a:lvl9pPr>
          </a:lstStyle>
          <a:p>
            <a:r>
              <a:rPr lang="de-DE" b="0" smtClean="0">
                <a:effectLst>
                  <a:outerShdw blurRad="38100" dist="38100" dir="2700000" algn="tl">
                    <a:srgbClr val="000000">
                      <a:alpha val="43137"/>
                    </a:srgbClr>
                  </a:outerShdw>
                </a:effectLst>
              </a:rPr>
              <a:t>Background</a:t>
            </a:r>
            <a:endParaRPr lang="de-DE" b="0" dirty="0">
              <a:effectLst>
                <a:outerShdw blurRad="38100" dist="38100" dir="2700000" algn="tl">
                  <a:srgbClr val="000000">
                    <a:alpha val="43137"/>
                  </a:srgbClr>
                </a:outerShdw>
              </a:effectLst>
            </a:endParaRPr>
          </a:p>
        </p:txBody>
      </p:sp>
      <p:sp>
        <p:nvSpPr>
          <p:cNvPr id="58" name="Ovale 57"/>
          <p:cNvSpPr/>
          <p:nvPr/>
        </p:nvSpPr>
        <p:spPr>
          <a:xfrm>
            <a:off x="8661100" y="6402257"/>
            <a:ext cx="357188" cy="357187"/>
          </a:xfrm>
          <a:prstGeom prst="ellipse">
            <a:avLst/>
          </a:prstGeom>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700" b="0" i="0" u="none" strike="noStrike" kern="0" cap="none" spc="0" normalizeH="0" baseline="0" noProof="0" dirty="0">
              <a:ln>
                <a:noFill/>
              </a:ln>
              <a:solidFill>
                <a:sysClr val="window" lastClr="FFFFFF"/>
              </a:solidFill>
              <a:uLnTx/>
              <a:uFillTx/>
              <a:latin typeface="Calibri"/>
              <a:ea typeface="+mn-ea"/>
              <a:cs typeface="+mn-cs"/>
            </a:endParaRPr>
          </a:p>
        </p:txBody>
      </p:sp>
      <p:sp>
        <p:nvSpPr>
          <p:cNvPr id="59" name="CasellaDiTesto 58"/>
          <p:cNvSpPr txBox="1"/>
          <p:nvPr/>
        </p:nvSpPr>
        <p:spPr>
          <a:xfrm>
            <a:off x="8673473" y="6419932"/>
            <a:ext cx="296876" cy="348813"/>
          </a:xfrm>
          <a:prstGeom prst="rect">
            <a:avLst/>
          </a:prstGeom>
          <a:noFill/>
        </p:spPr>
        <p:txBody>
          <a:bodyPr wrap="none">
            <a:spAutoFit/>
          </a:bodyPr>
          <a:lstStyle/>
          <a:p>
            <a:pPr algn="ctr">
              <a:lnSpc>
                <a:spcPts val="1000"/>
              </a:lnSpc>
              <a:defRPr/>
            </a:pPr>
            <a:r>
              <a:rPr lang="it-IT" sz="1000" b="1" dirty="0" smtClean="0">
                <a:solidFill>
                  <a:schemeClr val="bg1"/>
                </a:solidFill>
                <a:effectLst>
                  <a:outerShdw blurRad="38100" dist="38100" dir="2700000" algn="tl">
                    <a:srgbClr val="000000">
                      <a:alpha val="43137"/>
                    </a:srgbClr>
                  </a:outerShdw>
                </a:effectLst>
                <a:latin typeface="Century Gothic" pitchFamily="34" charset="0"/>
              </a:rPr>
              <a:t>9</a:t>
            </a:r>
          </a:p>
          <a:p>
            <a:pPr algn="ctr">
              <a:lnSpc>
                <a:spcPts val="1000"/>
              </a:lnSpc>
              <a:defRPr/>
            </a:pPr>
            <a:r>
              <a:rPr lang="it-IT" sz="800" dirty="0" smtClean="0">
                <a:solidFill>
                  <a:schemeClr val="bg1"/>
                </a:solidFill>
                <a:latin typeface="Century Gothic" pitchFamily="34" charset="0"/>
              </a:rPr>
              <a:t>43</a:t>
            </a:r>
            <a:endParaRPr lang="it-IT" sz="800" dirty="0">
              <a:solidFill>
                <a:schemeClr val="bg1"/>
              </a:solidFill>
              <a:latin typeface="Century Gothic" pitchFamily="34" charset="0"/>
            </a:endParaRPr>
          </a:p>
        </p:txBody>
      </p:sp>
    </p:spTree>
    <p:custDataLst>
      <p:tags r:id="rId1"/>
    </p:custDataLst>
    <p:extLst>
      <p:ext uri="{BB962C8B-B14F-4D97-AF65-F5344CB8AC3E}">
        <p14:creationId xmlns:p14="http://schemas.microsoft.com/office/powerpoint/2010/main" val="31379800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nodeType="clickEffect">
                                  <p:stCondLst>
                                    <p:cond delay="0"/>
                                  </p:stCondLst>
                                  <p:childTnLst>
                                    <p:animMotion origin="layout" path="M -4.16667E-6 -3.66327E-6 L 0.87466 -0.00046 " pathEditMode="relative" rAng="0" ptsTypes="AA">
                                      <p:cBhvr>
                                        <p:cTn id="6" dur="5000" fill="hold"/>
                                        <p:tgtEl>
                                          <p:spTgt spid="2"/>
                                        </p:tgtEl>
                                        <p:attrNameLst>
                                          <p:attrName>ppt_x</p:attrName>
                                          <p:attrName>ppt_y</p:attrName>
                                        </p:attrNameLst>
                                      </p:cBhvr>
                                      <p:rCtr x="437" y="0"/>
                                    </p:animMotion>
                                  </p:childTnLst>
                                </p:cTn>
                              </p:par>
                              <p:par>
                                <p:cTn id="7" presetID="22" presetClass="entr" presetSubtype="8"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left)">
                                      <p:cBhvr>
                                        <p:cTn id="9"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AKE-OFF DISPLAYTYPE" val="0"/>
  <p:tag name="THINKCELLUNDODONOTDELETE" val="2"/>
</p:tagLst>
</file>

<file path=ppt/tags/tag2.xml><?xml version="1.0" encoding="utf-8"?>
<p:tagLst xmlns:a="http://schemas.openxmlformats.org/drawingml/2006/main" xmlns:r="http://schemas.openxmlformats.org/officeDocument/2006/relationships" xmlns:p="http://schemas.openxmlformats.org/presentationml/2006/main">
  <p:tag name="TIMING" val="|8.6"/>
</p:tagLst>
</file>

<file path=ppt/theme/theme1.xml><?xml version="1.0" encoding="utf-8"?>
<a:theme xmlns:a="http://schemas.openxmlformats.org/drawingml/2006/main" name="Standarddesign">
  <a:themeElements>
    <a:clrScheme name="Standarddesign 1">
      <a:dk1>
        <a:srgbClr val="000000"/>
      </a:dk1>
      <a:lt1>
        <a:srgbClr val="FFFFFF"/>
      </a:lt1>
      <a:dk2>
        <a:srgbClr val="082740"/>
      </a:dk2>
      <a:lt2>
        <a:srgbClr val="BE0009"/>
      </a:lt2>
      <a:accent1>
        <a:srgbClr val="1C4C74"/>
      </a:accent1>
      <a:accent2>
        <a:srgbClr val="2C6D92"/>
      </a:accent2>
      <a:accent3>
        <a:srgbClr val="FFFFFF"/>
      </a:accent3>
      <a:accent4>
        <a:srgbClr val="000000"/>
      </a:accent4>
      <a:accent5>
        <a:srgbClr val="ABB2BC"/>
      </a:accent5>
      <a:accent6>
        <a:srgbClr val="276284"/>
      </a:accent6>
      <a:hlink>
        <a:srgbClr val="4797B9"/>
      </a:hlink>
      <a:folHlink>
        <a:srgbClr val="65C3E3"/>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82740"/>
        </a:dk2>
        <a:lt2>
          <a:srgbClr val="BE0009"/>
        </a:lt2>
        <a:accent1>
          <a:srgbClr val="1C4C74"/>
        </a:accent1>
        <a:accent2>
          <a:srgbClr val="2C6D92"/>
        </a:accent2>
        <a:accent3>
          <a:srgbClr val="FFFFFF"/>
        </a:accent3>
        <a:accent4>
          <a:srgbClr val="000000"/>
        </a:accent4>
        <a:accent5>
          <a:srgbClr val="ABB2BC"/>
        </a:accent5>
        <a:accent6>
          <a:srgbClr val="276284"/>
        </a:accent6>
        <a:hlink>
          <a:srgbClr val="4797B9"/>
        </a:hlink>
        <a:folHlink>
          <a:srgbClr val="65C3E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8884</TotalTime>
  <Words>7126</Words>
  <Application>Microsoft Office PowerPoint</Application>
  <PresentationFormat>Presentazione su schermo (4:3)</PresentationFormat>
  <Paragraphs>755</Paragraphs>
  <Slides>55</Slides>
  <Notes>20</Notes>
  <HiddenSlides>0</HiddenSlides>
  <MMClips>0</MMClips>
  <ScaleCrop>false</ScaleCrop>
  <HeadingPairs>
    <vt:vector size="4" baseType="variant">
      <vt:variant>
        <vt:lpstr>Tema</vt:lpstr>
      </vt:variant>
      <vt:variant>
        <vt:i4>1</vt:i4>
      </vt:variant>
      <vt:variant>
        <vt:lpstr>Titoli diapositive</vt:lpstr>
      </vt:variant>
      <vt:variant>
        <vt:i4>55</vt:i4>
      </vt:variant>
    </vt:vector>
  </HeadingPairs>
  <TitlesOfParts>
    <vt:vector size="56" baseType="lpstr">
      <vt:lpstr>Standarddesign</vt:lpstr>
      <vt:lpstr>Civil Engineering Applications  of Ground Penetrating Radar   (proposal oc-2012-1-12576)</vt:lpstr>
      <vt:lpstr>Outline</vt:lpstr>
      <vt:lpstr>Main Objective and  History of the Proposal</vt:lpstr>
      <vt:lpstr>Main Objective</vt:lpstr>
      <vt:lpstr>History</vt:lpstr>
      <vt:lpstr>Background and Reasons for the Action</vt:lpstr>
      <vt:lpstr>Background</vt:lpstr>
      <vt:lpstr>Background</vt:lpstr>
      <vt:lpstr>Presentazione standard di PowerPoint</vt:lpstr>
      <vt:lpstr>Background</vt:lpstr>
      <vt:lpstr>Reasons for the Action</vt:lpstr>
      <vt:lpstr>Objectives, Impact and Benefits</vt:lpstr>
      <vt:lpstr>Objectives </vt:lpstr>
      <vt:lpstr>Objectives will be  achieved by…</vt:lpstr>
      <vt:lpstr>Impact and Benefits</vt:lpstr>
      <vt:lpstr>Impact and Benefits</vt:lpstr>
      <vt:lpstr>Scientific Programme</vt:lpstr>
      <vt:lpstr>Scientific Programme</vt:lpstr>
      <vt:lpstr>Scientific Programme</vt:lpstr>
      <vt:lpstr>Scientific Programme:                    Working Groups</vt:lpstr>
      <vt:lpstr>Organisation and Timetable</vt:lpstr>
      <vt:lpstr>Organisation</vt:lpstr>
      <vt:lpstr>Timetable</vt:lpstr>
      <vt:lpstr>Participants and Economic Dimension</vt:lpstr>
      <vt:lpstr>Participants</vt:lpstr>
      <vt:lpstr>COST Participants</vt:lpstr>
      <vt:lpstr>Non-COST Participants</vt:lpstr>
      <vt:lpstr>Economic Dimension</vt:lpstr>
      <vt:lpstr>Ongoing Projects</vt:lpstr>
      <vt:lpstr>Ongoing Projects</vt:lpstr>
      <vt:lpstr>Ongoing Projects</vt:lpstr>
      <vt:lpstr>Ongoing Projects</vt:lpstr>
      <vt:lpstr>Ongoing Projects</vt:lpstr>
      <vt:lpstr>Dissemination Plan</vt:lpstr>
      <vt:lpstr>Dissemination Plan – Who?</vt:lpstr>
      <vt:lpstr>Dissemination Plan –  How and What?</vt:lpstr>
      <vt:lpstr>Involvement of Early-Stage Researchers and Gender Balance</vt:lpstr>
      <vt:lpstr>Involvement of Early –  Stage Researchers</vt:lpstr>
      <vt:lpstr>Presentazione standard di PowerPoint</vt:lpstr>
      <vt:lpstr>Gender Balance</vt:lpstr>
      <vt:lpstr>Conclusions...</vt:lpstr>
      <vt:lpstr>Conclusions</vt:lpstr>
      <vt:lpstr>Thank you!</vt:lpstr>
      <vt:lpstr>Mutual Benefits of the Anticipated Participation of Non-COST members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PresentationPoint</dc:creator>
  <cp:lastModifiedBy>Landi</cp:lastModifiedBy>
  <cp:revision>784</cp:revision>
  <cp:lastPrinted>2012-09-10T19:36:44Z</cp:lastPrinted>
  <dcterms:created xsi:type="dcterms:W3CDTF">2004-11-16T16:03:16Z</dcterms:created>
  <dcterms:modified xsi:type="dcterms:W3CDTF">2012-09-12T09:44:24Z</dcterms:modified>
</cp:coreProperties>
</file>